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63" r:id="rId2"/>
    <p:sldId id="256" r:id="rId3"/>
    <p:sldId id="259" r:id="rId4"/>
    <p:sldId id="258" r:id="rId5"/>
    <p:sldId id="260" r:id="rId6"/>
    <p:sldId id="264" r:id="rId7"/>
    <p:sldId id="265" r:id="rId8"/>
    <p:sldId id="266" r:id="rId9"/>
    <p:sldId id="261" r:id="rId10"/>
    <p:sldId id="257" r:id="rId11"/>
    <p:sldId id="262" r:id="rId12"/>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D2EF6-0575-4091-A3A7-D7E41F54B7EE}" v="736" dt="2019-10-21T08:46:38.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0216" autoAdjust="0"/>
  </p:normalViewPr>
  <p:slideViewPr>
    <p:cSldViewPr snapToGrid="0">
      <p:cViewPr varScale="1">
        <p:scale>
          <a:sx n="50" d="100"/>
          <a:sy n="50" d="100"/>
        </p:scale>
        <p:origin x="10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2A2E7813-7799-4F62-B488-D617F7778376}" type="datetimeFigureOut">
              <a:rPr kumimoji="1" lang="ja-JP" altLang="en-US" smtClean="0"/>
              <a:t>2019/10/24</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ja-JP" altLang="en-US"/>
          </a:p>
        </p:txBody>
      </p:sp>
      <p:sp>
        <p:nvSpPr>
          <p:cNvPr id="5" name="ノート プレースホルダー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F67255FA-E9DE-46C7-AA01-DDF24A527DB7}" type="slidenum">
              <a:rPr kumimoji="1" lang="ja-JP" altLang="en-US" smtClean="0"/>
              <a:t>‹#›</a:t>
            </a:fld>
            <a:endParaRPr kumimoji="1" lang="ja-JP" altLang="en-US"/>
          </a:p>
        </p:txBody>
      </p:sp>
    </p:spTree>
    <p:extLst>
      <p:ext uri="{BB962C8B-B14F-4D97-AF65-F5344CB8AC3E}">
        <p14:creationId xmlns:p14="http://schemas.microsoft.com/office/powerpoint/2010/main" val="4182058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初めに，企画関係についてです．</a:t>
            </a:r>
            <a:endParaRPr kumimoji="1" lang="en-US" altLang="ja-JP" dirty="0"/>
          </a:p>
          <a:p>
            <a:r>
              <a:rPr kumimoji="1" lang="ja-JP" altLang="en-US" dirty="0"/>
              <a:t>まず，既存のゲームについてですが，</a:t>
            </a:r>
            <a:endParaRPr kumimoji="1" lang="en-US" altLang="ja-JP" dirty="0"/>
          </a:p>
          <a:p>
            <a:r>
              <a:rPr kumimoji="1" lang="ja-JP" altLang="en-US" dirty="0"/>
              <a:t>右の図のゲームは，狙撃手に狙撃されないように，館から脱出するゲームです，</a:t>
            </a:r>
            <a:endParaRPr kumimoji="1" lang="en-US" altLang="ja-JP" dirty="0"/>
          </a:p>
          <a:p>
            <a:r>
              <a:rPr kumimoji="1" lang="ja-JP" altLang="en-US" dirty="0"/>
              <a:t>右下の図のように，狙撃されるとゲームオーバーになります．</a:t>
            </a:r>
            <a:endParaRPr kumimoji="1" lang="en-US" altLang="ja-JP" dirty="0"/>
          </a:p>
          <a:p>
            <a:r>
              <a:rPr kumimoji="1" lang="ja-JP" altLang="en-US" dirty="0"/>
              <a:t>このように，一人で行う脱出ゲームは，いくつか確認することができました．</a:t>
            </a:r>
            <a:endParaRPr kumimoji="1" lang="en-US" altLang="ja-JP" dirty="0"/>
          </a:p>
          <a:p>
            <a:r>
              <a:rPr kumimoji="1" lang="ja-JP" altLang="en-US" dirty="0"/>
              <a:t>そこで，私たちは，後期のゲーム開発の課題である，マルチプレイゲームならではの特徴を生かせる，</a:t>
            </a:r>
            <a:endParaRPr kumimoji="1" lang="en-US" altLang="ja-JP" dirty="0"/>
          </a:p>
          <a:p>
            <a:r>
              <a:rPr lang="ja-JP" altLang="en-US" sz="1300" dirty="0"/>
              <a:t>複数人での組織的な脱出をセールスポイントとして，ゲームを制作します．</a:t>
            </a:r>
            <a:endParaRPr lang="en-US" altLang="ja-JP" sz="1300" dirty="0"/>
          </a:p>
          <a:p>
            <a:endParaRPr kumimoji="1" lang="en-US" altLang="ja-JP" dirty="0"/>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2</a:t>
            </a:fld>
            <a:endParaRPr kumimoji="1" lang="ja-JP" altLang="en-US"/>
          </a:p>
        </p:txBody>
      </p:sp>
    </p:spTree>
    <p:extLst>
      <p:ext uri="{BB962C8B-B14F-4D97-AF65-F5344CB8AC3E}">
        <p14:creationId xmlns:p14="http://schemas.microsoft.com/office/powerpoint/2010/main" val="177914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70B1B05D-667E-4D8C-B8DF-FDF48AC0775D}"/>
              </a:ext>
            </a:extLst>
          </p:cNvPr>
          <p:cNvSpPr txBox="1">
            <a:spLocks noGrp="1"/>
          </p:cNvSpPr>
          <p:nvPr>
            <p:ph type="sldNum" sz="quarter" idx="5"/>
          </p:nvPr>
        </p:nvSpPr>
        <p:spPr>
          <a:ln/>
        </p:spPr>
        <p:txBody>
          <a:bodyPr lIns="0" tIns="0" rIns="0" bIns="0" anchor="b" anchorCtr="0">
            <a:noAutofit/>
          </a:bodyPr>
          <a:lstStyle/>
          <a:p>
            <a:pPr lvl="0"/>
            <a:fld id="{F7A2A0AB-6377-4DFD-8E10-6817340FC9AF}" type="slidenum">
              <a:t>11</a:t>
            </a:fld>
            <a:endParaRPr lang="en-US"/>
          </a:p>
        </p:txBody>
      </p:sp>
      <p:sp>
        <p:nvSpPr>
          <p:cNvPr id="2" name="スライド イメージ プレースホルダー 1">
            <a:extLst>
              <a:ext uri="{FF2B5EF4-FFF2-40B4-BE49-F238E27FC236}">
                <a16:creationId xmlns:a16="http://schemas.microsoft.com/office/drawing/2014/main" id="{D611FDAB-3742-45A8-9063-7C8F46A7C8F4}"/>
              </a:ext>
            </a:extLst>
          </p:cNvPr>
          <p:cNvSpPr>
            <a:spLocks noGrp="1" noRot="1" noChangeAspect="1" noResize="1"/>
          </p:cNvSpPr>
          <p:nvPr>
            <p:ph type="sldImg"/>
          </p:nvPr>
        </p:nvSpPr>
        <p:spPr>
          <a:xfrm>
            <a:off x="493713" y="1008063"/>
            <a:ext cx="6845300" cy="3851275"/>
          </a:xfrm>
          <a:solidFill>
            <a:srgbClr val="CFE7F5"/>
          </a:solidFill>
          <a:ln w="25400">
            <a:solidFill>
              <a:srgbClr val="808080"/>
            </a:solidFill>
            <a:prstDash val="solid"/>
          </a:ln>
        </p:spPr>
      </p:sp>
      <p:sp>
        <p:nvSpPr>
          <p:cNvPr id="3" name="ノート プレースホルダー 2">
            <a:extLst>
              <a:ext uri="{FF2B5EF4-FFF2-40B4-BE49-F238E27FC236}">
                <a16:creationId xmlns:a16="http://schemas.microsoft.com/office/drawing/2014/main" id="{AABCE29D-12F8-40D8-92B0-1BF80D47F55B}"/>
              </a:ext>
            </a:extLst>
          </p:cNvPr>
          <p:cNvSpPr txBox="1">
            <a:spLocks noGrp="1"/>
          </p:cNvSpPr>
          <p:nvPr>
            <p:ph type="body" sz="quarter" idx="1"/>
          </p:nvPr>
        </p:nvSpPr>
        <p:spPr>
          <a:xfrm>
            <a:off x="783125" y="5684240"/>
            <a:ext cx="6264628" cy="284709"/>
          </a:xfrm>
        </p:spPr>
        <p:txBody>
          <a:bodyPr>
            <a:spAutoFit/>
          </a:bodyPr>
          <a:lstStyle/>
          <a:p>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次に，独創性についてです．</a:t>
            </a:r>
            <a:endParaRPr kumimoji="1" lang="en-US" altLang="ja-JP" dirty="0"/>
          </a:p>
          <a:p>
            <a:r>
              <a:rPr kumimoji="1" lang="ja-JP" altLang="en-US" dirty="0"/>
              <a:t>このゲームのゲーム設定は，犯罪組織に盗まれた金塊を，組織に潜入し，複数のプレイヤーと協力して，組織的に取り返すという設定です．</a:t>
            </a:r>
            <a:endParaRPr kumimoji="1" lang="en-US" altLang="ja-JP" dirty="0"/>
          </a:p>
          <a:p>
            <a:r>
              <a:rPr kumimoji="1" lang="ja-JP" altLang="en-US" dirty="0"/>
              <a:t>前のスライドで，示したように，脱出ゲームという</a:t>
            </a:r>
            <a:r>
              <a:rPr lang="ja-JP" altLang="en-US" sz="2600" dirty="0"/>
              <a:t>ジャンルは存在するが，組織的な脱出という点では，独創的な設定を持つゲームである．</a:t>
            </a:r>
            <a:endParaRPr lang="en-US" altLang="ja-JP" sz="2600" dirty="0"/>
          </a:p>
          <a:p>
            <a:endParaRPr kumimoji="1" lang="ja-JP" altLang="en-US" dirty="0"/>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3</a:t>
            </a:fld>
            <a:endParaRPr kumimoji="1" lang="ja-JP" altLang="en-US"/>
          </a:p>
        </p:txBody>
      </p:sp>
    </p:spTree>
    <p:extLst>
      <p:ext uri="{BB962C8B-B14F-4D97-AF65-F5344CB8AC3E}">
        <p14:creationId xmlns:p14="http://schemas.microsoft.com/office/powerpoint/2010/main" val="156409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次，ゲーム性についてです．</a:t>
            </a:r>
            <a:endParaRPr kumimoji="1" lang="en-US" altLang="ja-JP" dirty="0"/>
          </a:p>
          <a:p>
            <a:r>
              <a:rPr kumimoji="1" lang="ja-JP" altLang="en-US" dirty="0"/>
              <a:t>ゲームの内容を詳しく説明すると，</a:t>
            </a:r>
            <a:endParaRPr kumimoji="1" lang="en-US" altLang="ja-JP" dirty="0"/>
          </a:p>
          <a:p>
            <a:r>
              <a:rPr kumimoji="1" lang="ja-JP" altLang="en-US" dirty="0"/>
              <a:t>複数のプレイヤーが，出入口からスタートし，敵・監視カメラに見つからないように，ステージ上に設置された金塊をゲットして，</a:t>
            </a:r>
            <a:endParaRPr kumimoji="1" lang="en-US" altLang="ja-JP" dirty="0"/>
          </a:p>
          <a:p>
            <a:r>
              <a:rPr kumimoji="1" lang="ja-JP" altLang="en-US" dirty="0"/>
              <a:t>再び，敵・監視カメラに見つからないように，出入口に返ってくるゲームです．</a:t>
            </a:r>
            <a:endParaRPr kumimoji="1" lang="en-US" altLang="ja-JP" dirty="0"/>
          </a:p>
          <a:p>
            <a:r>
              <a:rPr kumimoji="1" lang="ja-JP" altLang="en-US" dirty="0"/>
              <a:t>ステージは，</a:t>
            </a:r>
            <a:r>
              <a:rPr kumimoji="1" lang="en-US" altLang="ja-JP" dirty="0"/>
              <a:t>1</a:t>
            </a:r>
            <a:r>
              <a:rPr kumimoji="1" lang="ja-JP" altLang="en-US" dirty="0" err="1"/>
              <a:t>つだけ</a:t>
            </a:r>
            <a:r>
              <a:rPr kumimoji="1" lang="ja-JP" altLang="en-US" dirty="0"/>
              <a:t>ではなく，複数用意し，ステージが上がるごとに，敵や監視カメラを増やして，難度が向上していくようにします．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4</a:t>
            </a:fld>
            <a:endParaRPr kumimoji="1" lang="ja-JP" altLang="en-US"/>
          </a:p>
        </p:txBody>
      </p:sp>
    </p:spTree>
    <p:extLst>
      <p:ext uri="{BB962C8B-B14F-4D97-AF65-F5344CB8AC3E}">
        <p14:creationId xmlns:p14="http://schemas.microsoft.com/office/powerpoint/2010/main" val="312426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セールスポイントであげた，組織的な脱出についての具体例を挙げると，</a:t>
            </a:r>
            <a:endParaRPr kumimoji="1" lang="en-US" altLang="ja-JP" dirty="0"/>
          </a:p>
          <a:p>
            <a:pPr defTabSz="990752">
              <a:defRPr/>
            </a:pPr>
            <a:r>
              <a:rPr lang="ja-JP" altLang="en-US" sz="1300" dirty="0"/>
              <a:t>プレイヤーの一人が敵に話しかけて，注意を引くと，一時的に，敵の視界が固定される</a:t>
            </a:r>
            <a:endParaRPr lang="en-US" altLang="ja-JP" sz="1300" dirty="0"/>
          </a:p>
          <a:p>
            <a:pPr defTabSz="990752">
              <a:defRPr/>
            </a:pPr>
            <a:r>
              <a:rPr lang="ja-JP" altLang="en-US" sz="2200" dirty="0"/>
              <a:t>プレイヤーの一人がカメラを乗っ取り，一時的に，監視カメラを停止させる</a:t>
            </a:r>
            <a:endParaRPr lang="en-US" altLang="ja-JP" sz="2200" dirty="0"/>
          </a:p>
          <a:p>
            <a:pPr defTabSz="990752">
              <a:defRPr/>
            </a:pPr>
            <a:r>
              <a:rPr lang="ja-JP" altLang="en-US" sz="2200" dirty="0"/>
              <a:t>プレイヤーの一人が敵に催涙スプレーをかけて，一時的に，敵の視野を消す</a:t>
            </a:r>
            <a:endParaRPr lang="en-US" altLang="ja-JP" sz="2200" dirty="0"/>
          </a:p>
          <a:p>
            <a:r>
              <a:rPr kumimoji="1" lang="ja-JP" altLang="en-US" dirty="0"/>
              <a:t>となっており，組織力が求められるゲーム性となっています．</a:t>
            </a:r>
          </a:p>
        </p:txBody>
      </p:sp>
      <p:sp>
        <p:nvSpPr>
          <p:cNvPr id="4" name="スライド番号プレースホルダー 3"/>
          <p:cNvSpPr>
            <a:spLocks noGrp="1"/>
          </p:cNvSpPr>
          <p:nvPr>
            <p:ph type="sldNum" sz="quarter" idx="5"/>
          </p:nvPr>
        </p:nvSpPr>
        <p:spPr/>
        <p:txBody>
          <a:bodyPr/>
          <a:lstStyle/>
          <a:p>
            <a:fld id="{F67255FA-E9DE-46C7-AA01-DDF24A527DB7}" type="slidenum">
              <a:rPr kumimoji="1" lang="ja-JP" altLang="en-US" smtClean="0"/>
              <a:t>5</a:t>
            </a:fld>
            <a:endParaRPr kumimoji="1" lang="ja-JP" altLang="en-US"/>
          </a:p>
        </p:txBody>
      </p:sp>
    </p:spTree>
    <p:extLst>
      <p:ext uri="{BB962C8B-B14F-4D97-AF65-F5344CB8AC3E}">
        <p14:creationId xmlns:p14="http://schemas.microsoft.com/office/powerpoint/2010/main" val="74631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技術関係についてです。ハードウェア構成は次のようになっています。</a:t>
            </a:r>
            <a:endParaRPr lang="en-US" altLang="ja-JP" dirty="0">
              <a:latin typeface="Calibri"/>
              <a:ea typeface="游ゴシック"/>
              <a:cs typeface="Calibri"/>
            </a:endParaRPr>
          </a:p>
          <a:p>
            <a:r>
              <a:rPr lang="ja-JP" altLang="en-US" dirty="0">
                <a:latin typeface="Calibri"/>
                <a:ea typeface="游ゴシック"/>
                <a:cs typeface="Calibri"/>
              </a:rPr>
              <a:t>使用するハードウェアとしてはジョイパッドを使用します。</a:t>
            </a:r>
          </a:p>
          <a:p>
            <a:r>
              <a:rPr lang="ja-JP" altLang="en-US" dirty="0">
                <a:latin typeface="Calibri"/>
                <a:ea typeface="游ゴシック"/>
                <a:cs typeface="Calibri"/>
              </a:rPr>
              <a:t>使用するインターフェイスとしては、SDL2のライブラリを用いて、マルチスレッドでコントローラの入力処理を行います。</a:t>
            </a:r>
          </a:p>
        </p:txBody>
      </p:sp>
      <p:sp>
        <p:nvSpPr>
          <p:cNvPr id="4" name="スライド番号プレースホルダー 3"/>
          <p:cNvSpPr>
            <a:spLocks noGrp="1"/>
          </p:cNvSpPr>
          <p:nvPr>
            <p:ph type="sldNum" sz="quarter" idx="5"/>
          </p:nvPr>
        </p:nvSpPr>
        <p:spPr/>
        <p:txBody>
          <a:bodyPr/>
          <a:lstStyle/>
          <a:p>
            <a:fld id="{D9F4C065-43FA-46F2-A863-92C387F2CC5B}" type="slidenum">
              <a:rPr kumimoji="1" lang="en-US" altLang="ja-JP"/>
              <a:t>6</a:t>
            </a:fld>
            <a:endParaRPr kumimoji="1" lang="ja-JP" altLang="en-US"/>
          </a:p>
        </p:txBody>
      </p:sp>
    </p:spTree>
    <p:extLst>
      <p:ext uri="{BB962C8B-B14F-4D97-AF65-F5344CB8AC3E}">
        <p14:creationId xmlns:p14="http://schemas.microsoft.com/office/powerpoint/2010/main" val="100020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ゲームシステムとしては特徴として</a:t>
            </a:r>
            <a:r>
              <a:rPr lang="en-US" altLang="ja-JP" dirty="0">
                <a:latin typeface="Calibri"/>
                <a:ea typeface="游ゴシック"/>
                <a:cs typeface="Calibri"/>
              </a:rPr>
              <a:t>2</a:t>
            </a:r>
            <a:r>
              <a:rPr lang="ja-JP" altLang="en-US" dirty="0">
                <a:latin typeface="Calibri"/>
                <a:ea typeface="游ゴシック"/>
                <a:cs typeface="Calibri"/>
              </a:rPr>
              <a:t>つあげることができます。</a:t>
            </a:r>
            <a:endParaRPr lang="en-US" altLang="ja-JP" dirty="0">
              <a:latin typeface="Calibri"/>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まず１つはゲームAIを搭載させたNPCと監視カメラです。ここで使用するAIはルールベースAIを使用し、</a:t>
            </a:r>
            <a:r>
              <a:rPr lang="ja-JP" dirty="0">
                <a:ea typeface="游ゴシック"/>
              </a:rPr>
              <a:t>プレイヤーの動きによって</a:t>
            </a:r>
            <a:r>
              <a:rPr lang="ja-JP" dirty="0">
                <a:latin typeface="游ゴシック"/>
                <a:ea typeface="游ゴシック"/>
                <a:cs typeface="Calibri"/>
              </a:rPr>
              <a:t>ルールを適用させま</a:t>
            </a:r>
            <a:r>
              <a:rPr lang="ja-JP" altLang="en-US" dirty="0">
                <a:latin typeface="游ゴシック"/>
                <a:ea typeface="游ゴシック"/>
                <a:cs typeface="Calibri"/>
              </a:rPr>
              <a:t>す</a:t>
            </a:r>
            <a:r>
              <a:rPr lang="ja-JP" altLang="en-US" dirty="0">
                <a:latin typeface="Calibri"/>
                <a:ea typeface="游ゴシック"/>
                <a:cs typeface="Calibri"/>
              </a:rPr>
              <a:t>。ルールベースAIとは、ルールごとに挙動を変更するAIのことで、この場合だとプレイヤーの動きがルールにあたります。</a:t>
            </a:r>
            <a:endParaRPr lang="ja-JP" dirty="0"/>
          </a:p>
          <a:p>
            <a:r>
              <a:rPr lang="ja-JP" altLang="en-US" dirty="0">
                <a:latin typeface="Calibri"/>
                <a:ea typeface="游ゴシック"/>
                <a:cs typeface="Calibri"/>
              </a:rPr>
              <a:t>具体例としては、「</a:t>
            </a:r>
            <a:r>
              <a:rPr lang="en-US" altLang="ja-JP" dirty="0">
                <a:latin typeface="Calibri"/>
                <a:ea typeface="游ゴシック"/>
                <a:cs typeface="Calibri"/>
              </a:rPr>
              <a:t>NPC</a:t>
            </a:r>
            <a:r>
              <a:rPr lang="ja-JP" altLang="en-US" dirty="0">
                <a:latin typeface="Calibri"/>
                <a:ea typeface="游ゴシック"/>
                <a:cs typeface="Calibri"/>
              </a:rPr>
              <a:t>にプレイヤーが近づいたときに</a:t>
            </a:r>
            <a:r>
              <a:rPr lang="en-US" altLang="ja-JP" dirty="0">
                <a:latin typeface="Calibri"/>
                <a:ea typeface="游ゴシック"/>
                <a:cs typeface="Calibri"/>
              </a:rPr>
              <a:t>NPC</a:t>
            </a:r>
            <a:r>
              <a:rPr lang="ja-JP" altLang="en-US" dirty="0">
                <a:latin typeface="Calibri"/>
                <a:ea typeface="游ゴシック"/>
                <a:cs typeface="Calibri"/>
              </a:rPr>
              <a:t>がプレイヤーのほうへ向く」ことや、「監視カメラの近くをプレイヤーが通ったときに、プレイヤーの方向へカメラが向く」などです。。</a:t>
            </a:r>
          </a:p>
          <a:p>
            <a:r>
              <a:rPr lang="ja-JP" altLang="en-US" dirty="0">
                <a:latin typeface="Calibri"/>
                <a:ea typeface="游ゴシック"/>
                <a:cs typeface="Calibri"/>
              </a:rPr>
              <a:t>イメージとしては、右上の図のように、プレイヤーを示す赤丸が</a:t>
            </a:r>
            <a:r>
              <a:rPr lang="en-US" altLang="ja-JP" dirty="0">
                <a:latin typeface="Calibri"/>
                <a:ea typeface="游ゴシック"/>
                <a:cs typeface="Calibri"/>
              </a:rPr>
              <a:t>NPC</a:t>
            </a:r>
            <a:r>
              <a:rPr lang="ja-JP" altLang="en-US" dirty="0">
                <a:latin typeface="Calibri"/>
                <a:ea typeface="游ゴシック"/>
                <a:cs typeface="Calibri"/>
              </a:rPr>
              <a:t>を示す青丸に近づくと、</a:t>
            </a:r>
            <a:r>
              <a:rPr lang="en-US" altLang="ja-JP" dirty="0">
                <a:latin typeface="Calibri"/>
                <a:ea typeface="游ゴシック"/>
                <a:cs typeface="Calibri"/>
              </a:rPr>
              <a:t>NPC</a:t>
            </a:r>
            <a:r>
              <a:rPr lang="ja-JP" altLang="en-US" dirty="0">
                <a:latin typeface="Calibri"/>
                <a:ea typeface="游ゴシック"/>
                <a:cs typeface="Calibri"/>
              </a:rPr>
              <a:t>の視点がプレイヤーの方向に向けられるといったイメージです。</a:t>
            </a:r>
            <a:endParaRPr lang="en-US" altLang="ja-JP" dirty="0">
              <a:latin typeface="Calibri"/>
              <a:ea typeface="游ゴシック"/>
              <a:cs typeface="Calibri"/>
            </a:endParaRPr>
          </a:p>
          <a:p>
            <a:endParaRPr lang="ja-JP" altLang="en-US" dirty="0">
              <a:latin typeface="Calibri"/>
              <a:ea typeface="游ゴシック"/>
              <a:cs typeface="Calibri"/>
            </a:endParaRPr>
          </a:p>
          <a:p>
            <a:r>
              <a:rPr lang="ja-JP" dirty="0"/>
              <a:t>２つめはリアルタイムなネットワーク通信を行うということです。</a:t>
            </a:r>
          </a:p>
          <a:p>
            <a:r>
              <a:rPr lang="ja-JP" altLang="en-US" dirty="0">
                <a:ea typeface="游ゴシック"/>
              </a:rPr>
              <a:t>プレイヤーや</a:t>
            </a:r>
            <a:r>
              <a:rPr lang="ja-JP" dirty="0">
                <a:ea typeface="游ゴシック"/>
              </a:rPr>
              <a:t>NPC、カメラの動きなどをリアルタイムに各クライアントへ送信します。</a:t>
            </a:r>
            <a:endParaRPr lang="en-US" altLang="ja-JP" dirty="0">
              <a:ea typeface="游ゴシック"/>
            </a:endParaRPr>
          </a:p>
          <a:p>
            <a:r>
              <a:rPr lang="ja-JP" altLang="en-US" dirty="0">
                <a:latin typeface="Calibri"/>
                <a:ea typeface="游ゴシック"/>
                <a:cs typeface="Calibri"/>
              </a:rPr>
              <a:t>並列処理が増えるため、マルチスレッドを使用して開発をすすめる予定です。</a:t>
            </a:r>
          </a:p>
        </p:txBody>
      </p:sp>
      <p:sp>
        <p:nvSpPr>
          <p:cNvPr id="4" name="スライド番号プレースホルダー 3"/>
          <p:cNvSpPr>
            <a:spLocks noGrp="1"/>
          </p:cNvSpPr>
          <p:nvPr>
            <p:ph type="sldNum" sz="quarter" idx="5"/>
          </p:nvPr>
        </p:nvSpPr>
        <p:spPr/>
        <p:txBody>
          <a:bodyPr/>
          <a:lstStyle/>
          <a:p>
            <a:fld id="{D9F4C065-43FA-46F2-A863-92C387F2CC5B}" type="slidenum">
              <a:rPr kumimoji="1" lang="en-US" altLang="ja-JP"/>
              <a:t>7</a:t>
            </a:fld>
            <a:endParaRPr kumimoji="1" lang="ja-JP" altLang="en-US"/>
          </a:p>
        </p:txBody>
      </p:sp>
    </p:spTree>
    <p:extLst>
      <p:ext uri="{BB962C8B-B14F-4D97-AF65-F5344CB8AC3E}">
        <p14:creationId xmlns:p14="http://schemas.microsoft.com/office/powerpoint/2010/main" val="3738718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その他、ゲーム作成に使用する素材ですが、自分たちで作成したものを使用します。</a:t>
            </a:r>
          </a:p>
          <a:p>
            <a:r>
              <a:rPr lang="ja-JP" altLang="en-US" dirty="0">
                <a:latin typeface="Calibri"/>
                <a:ea typeface="游ゴシック"/>
                <a:cs typeface="Calibri"/>
              </a:rPr>
              <a:t>具体的には、ドット絵を作成するソフトを使用して、オリジナルのキャラクターを作成します。</a:t>
            </a:r>
          </a:p>
        </p:txBody>
      </p:sp>
      <p:sp>
        <p:nvSpPr>
          <p:cNvPr id="4" name="スライド番号プレースホルダー 3"/>
          <p:cNvSpPr>
            <a:spLocks noGrp="1"/>
          </p:cNvSpPr>
          <p:nvPr>
            <p:ph type="sldNum" sz="quarter" idx="5"/>
          </p:nvPr>
        </p:nvSpPr>
        <p:spPr/>
        <p:txBody>
          <a:bodyPr/>
          <a:lstStyle/>
          <a:p>
            <a:fld id="{D9F4C065-43FA-46F2-A863-92C387F2CC5B}" type="slidenum">
              <a:rPr kumimoji="1" lang="en-US" altLang="ja-JP"/>
              <a:t>8</a:t>
            </a:fld>
            <a:endParaRPr kumimoji="1" lang="ja-JP" altLang="en-US"/>
          </a:p>
        </p:txBody>
      </p:sp>
    </p:spTree>
    <p:extLst>
      <p:ext uri="{BB962C8B-B14F-4D97-AF65-F5344CB8AC3E}">
        <p14:creationId xmlns:p14="http://schemas.microsoft.com/office/powerpoint/2010/main" val="291773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1B10E512-F0B1-4A70-A3BD-F625D675CB18}"/>
              </a:ext>
            </a:extLst>
          </p:cNvPr>
          <p:cNvSpPr txBox="1">
            <a:spLocks noGrp="1"/>
          </p:cNvSpPr>
          <p:nvPr>
            <p:ph type="sldNum" sz="quarter" idx="5"/>
          </p:nvPr>
        </p:nvSpPr>
        <p:spPr>
          <a:ln/>
        </p:spPr>
        <p:txBody>
          <a:bodyPr lIns="0" tIns="0" rIns="0" bIns="0" anchor="b" anchorCtr="0">
            <a:noAutofit/>
          </a:bodyPr>
          <a:lstStyle/>
          <a:p>
            <a:pPr lvl="0"/>
            <a:fld id="{45AB6941-D3A3-4F45-AEA8-DD8EA197A6CA}" type="slidenum">
              <a:t>9</a:t>
            </a:fld>
            <a:endParaRPr lang="en-US"/>
          </a:p>
        </p:txBody>
      </p:sp>
      <p:sp>
        <p:nvSpPr>
          <p:cNvPr id="2" name="スライド イメージ プレースホルダー 1">
            <a:extLst>
              <a:ext uri="{FF2B5EF4-FFF2-40B4-BE49-F238E27FC236}">
                <a16:creationId xmlns:a16="http://schemas.microsoft.com/office/drawing/2014/main" id="{2728F785-1F4B-486D-B9E2-3D6F2819BBFF}"/>
              </a:ext>
            </a:extLst>
          </p:cNvPr>
          <p:cNvSpPr>
            <a:spLocks noGrp="1" noRot="1" noChangeAspect="1" noResize="1"/>
          </p:cNvSpPr>
          <p:nvPr>
            <p:ph type="sldImg"/>
          </p:nvPr>
        </p:nvSpPr>
        <p:spPr>
          <a:xfrm>
            <a:off x="493713" y="1008063"/>
            <a:ext cx="6845300" cy="3851275"/>
          </a:xfrm>
          <a:solidFill>
            <a:srgbClr val="CFE7F5"/>
          </a:solidFill>
          <a:ln w="25400">
            <a:solidFill>
              <a:srgbClr val="808080"/>
            </a:solidFill>
            <a:prstDash val="solid"/>
          </a:ln>
        </p:spPr>
      </p:sp>
      <p:sp>
        <p:nvSpPr>
          <p:cNvPr id="3" name="ノート プレースホルダー 2">
            <a:extLst>
              <a:ext uri="{FF2B5EF4-FFF2-40B4-BE49-F238E27FC236}">
                <a16:creationId xmlns:a16="http://schemas.microsoft.com/office/drawing/2014/main" id="{C09EEBD3-B6C4-4881-B6C5-E1341D69FDC0}"/>
              </a:ext>
            </a:extLst>
          </p:cNvPr>
          <p:cNvSpPr txBox="1">
            <a:spLocks noGrp="1"/>
          </p:cNvSpPr>
          <p:nvPr>
            <p:ph type="body" sz="quarter" idx="1"/>
          </p:nvPr>
        </p:nvSpPr>
        <p:spPr>
          <a:xfrm>
            <a:off x="783125" y="5684240"/>
            <a:ext cx="6264628" cy="284709"/>
          </a:xfrm>
        </p:spPr>
        <p:txBody>
          <a:bodyPr>
            <a:spAutoFit/>
          </a:bodyPr>
          <a:lstStyle/>
          <a:p>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2988D6FB-E28F-4436-AB3A-A1E0A29A8038}"/>
              </a:ext>
            </a:extLst>
          </p:cNvPr>
          <p:cNvSpPr txBox="1">
            <a:spLocks noGrp="1"/>
          </p:cNvSpPr>
          <p:nvPr>
            <p:ph type="sldNum" sz="quarter" idx="5"/>
          </p:nvPr>
        </p:nvSpPr>
        <p:spPr>
          <a:ln/>
        </p:spPr>
        <p:txBody>
          <a:bodyPr lIns="0" tIns="0" rIns="0" bIns="0" anchor="b" anchorCtr="0">
            <a:noAutofit/>
          </a:bodyPr>
          <a:lstStyle/>
          <a:p>
            <a:pPr lvl="0"/>
            <a:fld id="{E2390C0E-D4E7-4A57-BFE4-3705CB1379C7}" type="slidenum">
              <a:t>10</a:t>
            </a:fld>
            <a:endParaRPr lang="en-US"/>
          </a:p>
        </p:txBody>
      </p:sp>
      <p:sp>
        <p:nvSpPr>
          <p:cNvPr id="2" name="スライド イメージ プレースホルダー 1">
            <a:extLst>
              <a:ext uri="{FF2B5EF4-FFF2-40B4-BE49-F238E27FC236}">
                <a16:creationId xmlns:a16="http://schemas.microsoft.com/office/drawing/2014/main" id="{C3C00A08-FCA6-4887-8825-DD58023F5147}"/>
              </a:ext>
            </a:extLst>
          </p:cNvPr>
          <p:cNvSpPr>
            <a:spLocks noGrp="1" noRot="1" noChangeAspect="1" noResize="1"/>
          </p:cNvSpPr>
          <p:nvPr>
            <p:ph type="sldImg"/>
          </p:nvPr>
        </p:nvSpPr>
        <p:spPr>
          <a:xfrm>
            <a:off x="493713" y="1008063"/>
            <a:ext cx="6845300" cy="3851275"/>
          </a:xfrm>
          <a:solidFill>
            <a:srgbClr val="CFE7F5"/>
          </a:solidFill>
          <a:ln w="25400">
            <a:solidFill>
              <a:srgbClr val="808080"/>
            </a:solidFill>
            <a:prstDash val="solid"/>
          </a:ln>
        </p:spPr>
      </p:sp>
      <p:sp>
        <p:nvSpPr>
          <p:cNvPr id="3" name="ノート プレースホルダー 2">
            <a:extLst>
              <a:ext uri="{FF2B5EF4-FFF2-40B4-BE49-F238E27FC236}">
                <a16:creationId xmlns:a16="http://schemas.microsoft.com/office/drawing/2014/main" id="{1600A2D1-91DA-4AEB-B634-AD5EBE7F2566}"/>
              </a:ext>
            </a:extLst>
          </p:cNvPr>
          <p:cNvSpPr txBox="1">
            <a:spLocks noGrp="1"/>
          </p:cNvSpPr>
          <p:nvPr>
            <p:ph type="body" sz="quarter" idx="1"/>
          </p:nvPr>
        </p:nvSpPr>
        <p:spPr>
          <a:xfrm>
            <a:off x="783125" y="5684240"/>
            <a:ext cx="6264628" cy="284709"/>
          </a:xfrm>
        </p:spPr>
        <p:txBody>
          <a:bodyPr>
            <a:spAutoFit/>
          </a:bodyPr>
          <a:lstStyle/>
          <a:p>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9B44C-6FB7-45E3-9F7E-BED737CCB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2F25F93-25D2-48CA-962C-BFE71300F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CD0D69-54D3-426B-AB79-53E044ACB157}"/>
              </a:ext>
            </a:extLst>
          </p:cNvPr>
          <p:cNvSpPr>
            <a:spLocks noGrp="1"/>
          </p:cNvSpPr>
          <p:nvPr>
            <p:ph type="dt" sz="half" idx="10"/>
          </p:nvPr>
        </p:nvSpPr>
        <p:spPr/>
        <p:txBody>
          <a:bodyPr/>
          <a:lstStyle/>
          <a:p>
            <a:fld id="{C5FFEB74-9E05-4A5B-BA83-EE33B0AD44C0}"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ABCB497A-28F3-4959-AC05-F97E9FEB5A8C}"/>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AAFA152-F8CA-4977-A74D-B10671A14729}"/>
              </a:ext>
            </a:extLst>
          </p:cNvPr>
          <p:cNvSpPr>
            <a:spLocks noGrp="1"/>
          </p:cNvSpPr>
          <p:nvPr>
            <p:ph type="sldNum" sz="quarter" idx="12"/>
          </p:nvPr>
        </p:nvSpPr>
        <p:spPr/>
        <p:txBody>
          <a:bodyPr/>
          <a:lstStyle>
            <a:lvl1pPr>
              <a:defRPr sz="12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85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0C5B-DC31-4C81-BC98-433C5C1DD4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218EEA-0F2C-4E62-A482-19E3593849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C44043-38D5-43C3-8D2D-D86767267340}"/>
              </a:ext>
            </a:extLst>
          </p:cNvPr>
          <p:cNvSpPr>
            <a:spLocks noGrp="1"/>
          </p:cNvSpPr>
          <p:nvPr>
            <p:ph type="dt" sz="half" idx="10"/>
          </p:nvPr>
        </p:nvSpPr>
        <p:spPr/>
        <p:txBody>
          <a:bodyPr/>
          <a:lstStyle/>
          <a:p>
            <a:fld id="{035EE006-79CF-46BA-B2EC-1ABC37243585}"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6200408C-E1F6-4359-8D64-9A28F514B9EF}"/>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AACA3157-F0AC-44B8-BE44-4BF06CDAE49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64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B6236B-EAFD-4E69-BA0A-FAC54198013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537CF1-1C49-4C27-9F26-940E1111681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59D4DC-16F0-4EF0-A3D7-63D92038BB46}"/>
              </a:ext>
            </a:extLst>
          </p:cNvPr>
          <p:cNvSpPr>
            <a:spLocks noGrp="1"/>
          </p:cNvSpPr>
          <p:nvPr>
            <p:ph type="dt" sz="half" idx="10"/>
          </p:nvPr>
        </p:nvSpPr>
        <p:spPr/>
        <p:txBody>
          <a:bodyPr/>
          <a:lstStyle/>
          <a:p>
            <a:fld id="{700D70A6-1621-4BFE-83BE-FEA19D0D52A0}"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04551292-0ABC-493E-934C-07F540E7CFAA}"/>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92CE865-D66A-4FCE-9234-B1DBBC1FAA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92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B551F-143C-4A88-AC1D-E18A5C6661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E0CF86-346B-4628-96FC-0EE352ACAF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1452B3-58E2-497D-A306-E2CB9BD5408A}"/>
              </a:ext>
            </a:extLst>
          </p:cNvPr>
          <p:cNvSpPr>
            <a:spLocks noGrp="1"/>
          </p:cNvSpPr>
          <p:nvPr>
            <p:ph type="dt" sz="half" idx="10"/>
          </p:nvPr>
        </p:nvSpPr>
        <p:spPr/>
        <p:txBody>
          <a:bodyPr/>
          <a:lstStyle/>
          <a:p>
            <a:fld id="{609458BC-FF8F-4759-9F45-7F632DCDA534}"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CE743C21-49A9-4E31-BA31-E4E367D0806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F5D43E7-0C06-4264-8426-51E14ACD933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18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61486-799E-4490-8E5C-C1AB075BC3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7628F9-6491-462A-A7EA-B06B528A6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D2D9A8-7463-4CD8-A8A3-27E4ED166666}"/>
              </a:ext>
            </a:extLst>
          </p:cNvPr>
          <p:cNvSpPr>
            <a:spLocks noGrp="1"/>
          </p:cNvSpPr>
          <p:nvPr>
            <p:ph type="dt" sz="half" idx="10"/>
          </p:nvPr>
        </p:nvSpPr>
        <p:spPr/>
        <p:txBody>
          <a:bodyPr/>
          <a:lstStyle/>
          <a:p>
            <a:fld id="{0EF6CEBB-4D29-446B-972D-CF68D8800A26}"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E736790A-16C9-47B9-AD74-748EFA25B36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680E043A-D8F6-4AB4-8C60-D73707221F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13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D4D1-4E1B-4D0F-A797-4C5A9428BC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98A78-ED36-4923-9EEE-CF0D16FDF9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916AB7D-8E09-4A8B-A73F-1B029B049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ADA6B-A472-45BA-A86C-54FC7F27D574}"/>
              </a:ext>
            </a:extLst>
          </p:cNvPr>
          <p:cNvSpPr>
            <a:spLocks noGrp="1"/>
          </p:cNvSpPr>
          <p:nvPr>
            <p:ph type="dt" sz="half" idx="10"/>
          </p:nvPr>
        </p:nvSpPr>
        <p:spPr/>
        <p:txBody>
          <a:bodyPr/>
          <a:lstStyle/>
          <a:p>
            <a:fld id="{72AB2F35-3C87-437D-80D6-5E4D9C4314F3}" type="datetime1">
              <a:rPr lang="en-US" altLang="ja-JP" smtClean="0"/>
              <a:t>10/24/2019</a:t>
            </a:fld>
            <a:endParaRPr lang="en-US" dirty="0"/>
          </a:p>
        </p:txBody>
      </p:sp>
      <p:sp>
        <p:nvSpPr>
          <p:cNvPr id="6" name="フッター プレースホルダー 5">
            <a:extLst>
              <a:ext uri="{FF2B5EF4-FFF2-40B4-BE49-F238E27FC236}">
                <a16:creationId xmlns:a16="http://schemas.microsoft.com/office/drawing/2014/main" id="{89612CDD-EC05-4377-8516-296B60D9D508}"/>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8255D17E-9A91-47A8-8B16-0EE92B212CF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421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D5ECC-9F32-4490-9BEB-3C22CF7C9DC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071A89-8E55-4DA4-8BDD-B1E1037B4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46F64E9-8DA0-4485-AF9F-DE667C6C2CA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9E6075-2C8F-49A2-99B9-F6C1F22DA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741B52-2572-4065-B716-467A80033A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676A96A-6C76-4056-B1AA-79210220D13D}"/>
              </a:ext>
            </a:extLst>
          </p:cNvPr>
          <p:cNvSpPr>
            <a:spLocks noGrp="1"/>
          </p:cNvSpPr>
          <p:nvPr>
            <p:ph type="dt" sz="half" idx="10"/>
          </p:nvPr>
        </p:nvSpPr>
        <p:spPr/>
        <p:txBody>
          <a:bodyPr/>
          <a:lstStyle/>
          <a:p>
            <a:fld id="{B18BE892-D54A-46AA-A6F9-C4F5E13DD36D}" type="datetime1">
              <a:rPr lang="en-US" altLang="ja-JP" smtClean="0"/>
              <a:t>10/24/2019</a:t>
            </a:fld>
            <a:endParaRPr lang="en-US" dirty="0"/>
          </a:p>
        </p:txBody>
      </p:sp>
      <p:sp>
        <p:nvSpPr>
          <p:cNvPr id="8" name="フッター プレースホルダー 7">
            <a:extLst>
              <a:ext uri="{FF2B5EF4-FFF2-40B4-BE49-F238E27FC236}">
                <a16:creationId xmlns:a16="http://schemas.microsoft.com/office/drawing/2014/main" id="{269DD1EA-2BD1-419B-AC46-5A672C37C95D}"/>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F6ACC09A-ED89-4F66-81BC-3274A9B716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94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D569C-4F51-47BB-AB1C-D3B785529A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468EB95-A73B-4E31-8241-A5C8B58C7415}"/>
              </a:ext>
            </a:extLst>
          </p:cNvPr>
          <p:cNvSpPr>
            <a:spLocks noGrp="1"/>
          </p:cNvSpPr>
          <p:nvPr>
            <p:ph type="dt" sz="half" idx="10"/>
          </p:nvPr>
        </p:nvSpPr>
        <p:spPr/>
        <p:txBody>
          <a:bodyPr/>
          <a:lstStyle/>
          <a:p>
            <a:fld id="{18B6222F-5223-4502-A9CD-974774406334}" type="datetime1">
              <a:rPr lang="en-US" altLang="ja-JP" smtClean="0"/>
              <a:t>10/24/2019</a:t>
            </a:fld>
            <a:endParaRPr lang="en-US" dirty="0"/>
          </a:p>
        </p:txBody>
      </p:sp>
      <p:sp>
        <p:nvSpPr>
          <p:cNvPr id="4" name="フッター プレースホルダー 3">
            <a:extLst>
              <a:ext uri="{FF2B5EF4-FFF2-40B4-BE49-F238E27FC236}">
                <a16:creationId xmlns:a16="http://schemas.microsoft.com/office/drawing/2014/main" id="{A17329D1-08FC-4B9C-AB6B-03FA71D8EBED}"/>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0726AB6-86AE-42E8-895E-A8737C4F23E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79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4E4A651-9431-49B5-9706-8F54ED5675D5}"/>
              </a:ext>
            </a:extLst>
          </p:cNvPr>
          <p:cNvSpPr>
            <a:spLocks noGrp="1"/>
          </p:cNvSpPr>
          <p:nvPr>
            <p:ph type="dt" sz="half" idx="10"/>
          </p:nvPr>
        </p:nvSpPr>
        <p:spPr/>
        <p:txBody>
          <a:bodyPr/>
          <a:lstStyle/>
          <a:p>
            <a:fld id="{0B6EE2D9-9A84-46B6-99F2-DE8421FC0A3E}" type="datetime1">
              <a:rPr lang="en-US" altLang="ja-JP" smtClean="0"/>
              <a:t>10/24/2019</a:t>
            </a:fld>
            <a:endParaRPr lang="en-US" dirty="0"/>
          </a:p>
        </p:txBody>
      </p:sp>
      <p:sp>
        <p:nvSpPr>
          <p:cNvPr id="3" name="フッター プレースホルダー 2">
            <a:extLst>
              <a:ext uri="{FF2B5EF4-FFF2-40B4-BE49-F238E27FC236}">
                <a16:creationId xmlns:a16="http://schemas.microsoft.com/office/drawing/2014/main" id="{4380F7C6-E54D-467B-A4D4-4FDB996C96BE}"/>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C96132B-1132-454B-9E0E-24EA49E789C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04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36523-B0FF-4BCD-9C5D-B488C7E0DD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E9853D-C7EA-4A03-9B60-1EB67EF79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6C8CDA-2421-4B2B-A906-C46A618C0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71D311-ACDC-4570-A4F8-E3B9E412010F}"/>
              </a:ext>
            </a:extLst>
          </p:cNvPr>
          <p:cNvSpPr>
            <a:spLocks noGrp="1"/>
          </p:cNvSpPr>
          <p:nvPr>
            <p:ph type="dt" sz="half" idx="10"/>
          </p:nvPr>
        </p:nvSpPr>
        <p:spPr/>
        <p:txBody>
          <a:bodyPr/>
          <a:lstStyle/>
          <a:p>
            <a:fld id="{E6B82BE5-246E-4B5E-9C5A-5EFBA750D8C7}" type="datetime1">
              <a:rPr lang="en-US" altLang="ja-JP" smtClean="0"/>
              <a:t>10/24/2019</a:t>
            </a:fld>
            <a:endParaRPr lang="en-US" dirty="0"/>
          </a:p>
        </p:txBody>
      </p:sp>
      <p:sp>
        <p:nvSpPr>
          <p:cNvPr id="6" name="フッター プレースホルダー 5">
            <a:extLst>
              <a:ext uri="{FF2B5EF4-FFF2-40B4-BE49-F238E27FC236}">
                <a16:creationId xmlns:a16="http://schemas.microsoft.com/office/drawing/2014/main" id="{CFCEAB8C-082C-4659-942D-4D9FB98C69BC}"/>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B927976-24A4-45BE-B0A3-824E7B3869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74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2BB75-6A9A-4B29-964B-D6E88459DB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77169FA-E34E-4A63-801A-805F49E27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5D20690-AF06-409F-A0E1-EFDCA2855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B65CBA-0699-4BE9-81AD-1F133DD5F4C4}"/>
              </a:ext>
            </a:extLst>
          </p:cNvPr>
          <p:cNvSpPr>
            <a:spLocks noGrp="1"/>
          </p:cNvSpPr>
          <p:nvPr>
            <p:ph type="dt" sz="half" idx="10"/>
          </p:nvPr>
        </p:nvSpPr>
        <p:spPr/>
        <p:txBody>
          <a:bodyPr/>
          <a:lstStyle/>
          <a:p>
            <a:fld id="{ECFD8066-C442-436C-BAB2-6540F8C2056E}" type="datetime1">
              <a:rPr lang="en-US" altLang="ja-JP" smtClean="0"/>
              <a:t>10/24/2019</a:t>
            </a:fld>
            <a:endParaRPr lang="en-US" dirty="0"/>
          </a:p>
        </p:txBody>
      </p:sp>
      <p:sp>
        <p:nvSpPr>
          <p:cNvPr id="6" name="フッター プレースホルダー 5">
            <a:extLst>
              <a:ext uri="{FF2B5EF4-FFF2-40B4-BE49-F238E27FC236}">
                <a16:creationId xmlns:a16="http://schemas.microsoft.com/office/drawing/2014/main" id="{A4614350-63ED-4588-BF5A-AE5886E7B466}"/>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A47C12AE-8D33-40C5-999F-70D70270E1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84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A138163-5E41-41E1-B808-61EC7C2309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3FD93B-8580-456E-988C-717E8B0BE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BAD2D6-8AE7-403A-92F7-C683EE1EC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5B5F6-83EC-41A6-ADB2-BA11B8B7FF06}" type="datetime1">
              <a:rPr lang="en-US" altLang="ja-JP" smtClean="0"/>
              <a:t>10/24/2019</a:t>
            </a:fld>
            <a:endParaRPr lang="en-US" dirty="0"/>
          </a:p>
        </p:txBody>
      </p:sp>
      <p:sp>
        <p:nvSpPr>
          <p:cNvPr id="5" name="フッター プレースホルダー 4">
            <a:extLst>
              <a:ext uri="{FF2B5EF4-FFF2-40B4-BE49-F238E27FC236}">
                <a16:creationId xmlns:a16="http://schemas.microsoft.com/office/drawing/2014/main" id="{30D1FD6B-CC16-4AF7-B9BE-E5C9CE3A4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79C0CE46-E231-482B-A9AB-0A7540957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28408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05B5F-704A-4230-8999-8378F268AD25}"/>
              </a:ext>
            </a:extLst>
          </p:cNvPr>
          <p:cNvSpPr>
            <a:spLocks noGrp="1"/>
          </p:cNvSpPr>
          <p:nvPr>
            <p:ph type="ctrTitle"/>
          </p:nvPr>
        </p:nvSpPr>
        <p:spPr>
          <a:xfrm>
            <a:off x="1524000" y="1363662"/>
            <a:ext cx="9144000" cy="2387600"/>
          </a:xfrm>
        </p:spPr>
        <p:txBody>
          <a:bodyPr>
            <a:normAutofit fontScale="90000"/>
          </a:bodyPr>
          <a:lstStyle/>
          <a:p>
            <a:pPr>
              <a:lnSpc>
                <a:spcPct val="150000"/>
              </a:lnSpc>
            </a:pPr>
            <a:r>
              <a:rPr lang="ja-JP" altLang="en-US" dirty="0"/>
              <a:t>ソフトウェア設計及び実験</a:t>
            </a:r>
            <a:br>
              <a:rPr lang="en-US" altLang="ja-JP" dirty="0"/>
            </a:br>
            <a:r>
              <a:rPr kumimoji="1" lang="ja-JP" altLang="en-US" dirty="0"/>
              <a:t>後期グループ開発</a:t>
            </a:r>
          </a:p>
        </p:txBody>
      </p:sp>
      <p:sp>
        <p:nvSpPr>
          <p:cNvPr id="3" name="字幕 2">
            <a:extLst>
              <a:ext uri="{FF2B5EF4-FFF2-40B4-BE49-F238E27FC236}">
                <a16:creationId xmlns:a16="http://schemas.microsoft.com/office/drawing/2014/main" id="{B0E72718-D4A4-4A73-A1F3-836D3AE7EA5B}"/>
              </a:ext>
            </a:extLst>
          </p:cNvPr>
          <p:cNvSpPr>
            <a:spLocks noGrp="1"/>
          </p:cNvSpPr>
          <p:nvPr>
            <p:ph type="subTitle" idx="1"/>
          </p:nvPr>
        </p:nvSpPr>
        <p:spPr>
          <a:xfrm>
            <a:off x="1524000" y="4719638"/>
            <a:ext cx="9144000" cy="1655762"/>
          </a:xfrm>
        </p:spPr>
        <p:txBody>
          <a:bodyPr/>
          <a:lstStyle/>
          <a:p>
            <a:r>
              <a:rPr kumimoji="1" lang="en-US" altLang="ja-JP" sz="2800" dirty="0"/>
              <a:t>28 </a:t>
            </a:r>
            <a:r>
              <a:rPr lang="ja-JP" altLang="en-US" sz="2800" dirty="0"/>
              <a:t>班　　織田 武瑠</a:t>
            </a:r>
            <a:r>
              <a:rPr lang="en-US" altLang="ja-JP" sz="2800" dirty="0"/>
              <a:t>,</a:t>
            </a:r>
            <a:r>
              <a:rPr lang="ja-JP" altLang="en-US" sz="2800" dirty="0"/>
              <a:t> 矢野大暉</a:t>
            </a:r>
            <a:r>
              <a:rPr lang="en-US" altLang="ja-JP" sz="2800" dirty="0"/>
              <a:t>,</a:t>
            </a:r>
            <a:r>
              <a:rPr lang="ja-JP" altLang="en-US" sz="2800" dirty="0"/>
              <a:t> 山口力也</a:t>
            </a:r>
            <a:endParaRPr lang="en-US" altLang="ja-JP" sz="2800" dirty="0"/>
          </a:p>
          <a:p>
            <a:endParaRPr kumimoji="1" lang="ja-JP" altLang="en-US" dirty="0"/>
          </a:p>
        </p:txBody>
      </p:sp>
      <p:sp>
        <p:nvSpPr>
          <p:cNvPr id="4" name="スライド番号プレースホルダー 3">
            <a:extLst>
              <a:ext uri="{FF2B5EF4-FFF2-40B4-BE49-F238E27FC236}">
                <a16:creationId xmlns:a16="http://schemas.microsoft.com/office/drawing/2014/main" id="{E886C2B2-5F92-4CE0-A774-36B2AE1EB3B9}"/>
              </a:ext>
            </a:extLst>
          </p:cNvPr>
          <p:cNvSpPr>
            <a:spLocks noGrp="1"/>
          </p:cNvSpPr>
          <p:nvPr>
            <p:ph type="sldNum" sz="quarter" idx="12"/>
          </p:nvPr>
        </p:nvSpPr>
        <p:spPr>
          <a:xfrm>
            <a:off x="8610600" y="6356350"/>
            <a:ext cx="2743200"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0784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09220-F496-4D88-842C-1B850E217398}"/>
              </a:ext>
            </a:extLst>
          </p:cNvPr>
          <p:cNvSpPr txBox="1">
            <a:spLocks noGrp="1"/>
          </p:cNvSpPr>
          <p:nvPr>
            <p:ph type="title" idx="4294967295"/>
          </p:nvPr>
        </p:nvSpPr>
        <p:spPr>
          <a:xfrm>
            <a:off x="1018293" y="1614528"/>
            <a:ext cx="10515600" cy="946087"/>
          </a:xfrm>
        </p:spPr>
        <p:txBody>
          <a:bodyPr>
            <a:normAutofit/>
          </a:bodyPr>
          <a:lstStyle/>
          <a:p>
            <a:pPr marL="457200" lvl="0" indent="-457200">
              <a:buFont typeface="Arial" panose="020B0604020202020204" pitchFamily="34" charset="0"/>
              <a:buChar char="•"/>
            </a:pPr>
            <a:r>
              <a:rPr lang="ja-JP" altLang="en-US" sz="3600" dirty="0">
                <a:latin typeface="ＭＳ ゴシック" panose="020B0609070205080204" pitchFamily="49" charset="-128"/>
                <a:ea typeface="ＭＳ ゴシック" panose="020B0609070205080204" pitchFamily="49" charset="-128"/>
              </a:rPr>
              <a:t>開発対応策</a:t>
            </a:r>
          </a:p>
        </p:txBody>
      </p:sp>
      <p:sp>
        <p:nvSpPr>
          <p:cNvPr id="3" name="テキスト ボックス 2">
            <a:extLst>
              <a:ext uri="{FF2B5EF4-FFF2-40B4-BE49-F238E27FC236}">
                <a16:creationId xmlns:a16="http://schemas.microsoft.com/office/drawing/2014/main" id="{EDCCC91B-C5EB-4D7C-A869-AB4EBCD8735E}"/>
              </a:ext>
            </a:extLst>
          </p:cNvPr>
          <p:cNvSpPr txBox="1">
            <a:spLocks noMove="1" noResize="1"/>
          </p:cNvSpPr>
          <p:nvPr/>
        </p:nvSpPr>
        <p:spPr>
          <a:xfrm>
            <a:off x="435600" y="2002776"/>
            <a:ext cx="219885" cy="430959"/>
          </a:xfrm>
          <a:prstGeom prst="rect">
            <a:avLst/>
          </a:prstGeom>
          <a:noFill/>
          <a:ln>
            <a:noFill/>
          </a:ln>
        </p:spPr>
        <p:txBody>
          <a:bodyPr vert="horz" wrap="none" lIns="108847" tIns="54423" rIns="108847" bIns="54423" anchorCtr="0" compatLnSpc="0">
            <a:spAutoFit/>
          </a:bodyPr>
          <a:lstStyle/>
          <a:p>
            <a:pPr hangingPunct="0"/>
            <a:endParaRPr lang="en-US" sz="2177">
              <a:latin typeface="Arial" pitchFamily="18"/>
              <a:ea typeface="Noto Sans CJK JP" pitchFamily="34"/>
              <a:cs typeface="Lohit Hindi" pitchFamily="2"/>
            </a:endParaRPr>
          </a:p>
        </p:txBody>
      </p:sp>
      <p:pic>
        <p:nvPicPr>
          <p:cNvPr id="5" name="図 4">
            <a:extLst>
              <a:ext uri="{FF2B5EF4-FFF2-40B4-BE49-F238E27FC236}">
                <a16:creationId xmlns:a16="http://schemas.microsoft.com/office/drawing/2014/main" id="{D91E502D-F4CB-4F38-BB0D-13FBE04B7E49}"/>
              </a:ext>
            </a:extLst>
          </p:cNvPr>
          <p:cNvPicPr>
            <a:picLocks noChangeAspect="1"/>
          </p:cNvPicPr>
          <p:nvPr/>
        </p:nvPicPr>
        <p:blipFill>
          <a:blip r:embed="rId3">
            <a:lum/>
            <a:alphaModFix/>
          </a:blip>
          <a:srcRect/>
          <a:stretch>
            <a:fillRect/>
          </a:stretch>
        </p:blipFill>
        <p:spPr>
          <a:xfrm>
            <a:off x="8129273" y="146464"/>
            <a:ext cx="4651232" cy="4898967"/>
          </a:xfrm>
          <a:prstGeom prst="rect">
            <a:avLst/>
          </a:prstGeom>
          <a:noFill/>
          <a:ln>
            <a:noFill/>
          </a:ln>
        </p:spPr>
      </p:pic>
      <p:sp>
        <p:nvSpPr>
          <p:cNvPr id="6" name="スライド番号プレースホルダー 5">
            <a:extLst>
              <a:ext uri="{FF2B5EF4-FFF2-40B4-BE49-F238E27FC236}">
                <a16:creationId xmlns:a16="http://schemas.microsoft.com/office/drawing/2014/main" id="{2F50D819-7A60-4CAB-AD20-45F8F1B8FD0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テキスト ボックス 6">
            <a:extLst>
              <a:ext uri="{FF2B5EF4-FFF2-40B4-BE49-F238E27FC236}">
                <a16:creationId xmlns:a16="http://schemas.microsoft.com/office/drawing/2014/main" id="{02D61698-D181-49CF-A30F-8A16FF82F63C}"/>
              </a:ext>
            </a:extLst>
          </p:cNvPr>
          <p:cNvSpPr txBox="1"/>
          <p:nvPr/>
        </p:nvSpPr>
        <p:spPr>
          <a:xfrm>
            <a:off x="1526773" y="3033618"/>
            <a:ext cx="4932761" cy="2985433"/>
          </a:xfrm>
          <a:prstGeom prst="rect">
            <a:avLst/>
          </a:prstGeom>
          <a:noFill/>
        </p:spPr>
        <p:txBody>
          <a:bodyPr wrap="none" rtlCol="0">
            <a:spAutoFit/>
          </a:bodyPr>
          <a:lstStyle/>
          <a:p>
            <a:pPr hangingPunct="0"/>
            <a:r>
              <a:rPr lang="ja-JP" altLang="en-US" sz="2800" dirty="0">
                <a:ea typeface="Noto Sans CJK JP" pitchFamily="34"/>
                <a:cs typeface="Lohit Hindi" pitchFamily="2"/>
              </a:rPr>
              <a:t>進捗が芳しくない場合</a:t>
            </a:r>
            <a:endParaRPr lang="en-US" altLang="ja-JP" sz="2800" dirty="0">
              <a:ea typeface="Noto Sans CJK JP" pitchFamily="34"/>
              <a:cs typeface="Lohit Hindi" pitchFamily="2"/>
            </a:endParaRPr>
          </a:p>
          <a:p>
            <a:pPr hangingPunct="0"/>
            <a:endParaRPr lang="ja-JP" altLang="en-US" sz="2400" dirty="0">
              <a:ea typeface="Noto Sans CJK JP" pitchFamily="34"/>
              <a:cs typeface="Lohit Hindi" pitchFamily="2"/>
            </a:endParaRPr>
          </a:p>
          <a:p>
            <a:pPr hangingPunct="0"/>
            <a:endParaRPr lang="en-US" altLang="ja-JP" sz="1400" dirty="0">
              <a:latin typeface="Arial" pitchFamily="18"/>
              <a:ea typeface="Noto Sans CJK JP" pitchFamily="34"/>
              <a:cs typeface="Lohit Hindi" pitchFamily="2"/>
            </a:endParaRPr>
          </a:p>
          <a:p>
            <a:pPr marL="342900" indent="-342900" hangingPunct="0">
              <a:buSzPct val="45000"/>
              <a:buFont typeface="Wingdings" panose="05000000000000000000" pitchFamily="2" charset="2"/>
              <a:buChar char="Ø"/>
            </a:pPr>
            <a:r>
              <a:rPr lang="en-US" altLang="ja-JP" sz="2800" dirty="0">
                <a:ea typeface="Noto Sans CJK JP" pitchFamily="34"/>
                <a:cs typeface="Lohit Hindi" pitchFamily="2"/>
              </a:rPr>
              <a:t>NPC</a:t>
            </a:r>
            <a:r>
              <a:rPr lang="ja-JP" altLang="en-US" sz="2800" dirty="0">
                <a:ea typeface="Noto Sans CJK JP" pitchFamily="34"/>
                <a:cs typeface="Lohit Hindi" pitchFamily="2"/>
              </a:rPr>
              <a:t>アルゴリズムの簡単化</a:t>
            </a:r>
            <a:endParaRPr lang="en-US" altLang="ja-JP" sz="2800" dirty="0">
              <a:ea typeface="Noto Sans CJK JP" pitchFamily="34"/>
              <a:cs typeface="Lohit Hindi" pitchFamily="2"/>
            </a:endParaRPr>
          </a:p>
          <a:p>
            <a:pPr marL="342900" indent="-342900" hangingPunct="0">
              <a:buSzPct val="45000"/>
              <a:buFont typeface="Wingdings" panose="05000000000000000000" pitchFamily="2" charset="2"/>
              <a:buChar char="l"/>
            </a:pPr>
            <a:endParaRPr lang="ja-JP" altLang="en-US" sz="2400" dirty="0">
              <a:ea typeface="Noto Sans CJK JP" pitchFamily="34"/>
              <a:cs typeface="Lohit Hindi" pitchFamily="2"/>
            </a:endParaRPr>
          </a:p>
          <a:p>
            <a:pPr hangingPunct="0">
              <a:buSzPct val="45000"/>
              <a:buFont typeface="OpenSymbol"/>
              <a:buChar char="●"/>
            </a:pPr>
            <a:endParaRPr lang="en-US" altLang="ja-JP" sz="2400" dirty="0">
              <a:ea typeface="Noto Sans CJK JP" pitchFamily="34"/>
              <a:cs typeface="Lohit Hindi" pitchFamily="2"/>
            </a:endParaRPr>
          </a:p>
          <a:p>
            <a:pPr marL="342900" indent="-342900" hangingPunct="0">
              <a:buSzPct val="45000"/>
              <a:buFont typeface="Wingdings" panose="05000000000000000000" pitchFamily="2" charset="2"/>
              <a:buChar char="Ø"/>
            </a:pPr>
            <a:r>
              <a:rPr lang="ja-JP" altLang="en-US" sz="2800" dirty="0">
                <a:ea typeface="Noto Sans CJK JP" pitchFamily="34"/>
                <a:cs typeface="Lohit Hindi" pitchFamily="2"/>
              </a:rPr>
              <a:t>ステージの数</a:t>
            </a:r>
            <a:r>
              <a:rPr lang="en-US" altLang="ja-JP" sz="2800" dirty="0">
                <a:ea typeface="Noto Sans CJK JP" pitchFamily="34"/>
                <a:cs typeface="Lohit Hindi" pitchFamily="2"/>
              </a:rPr>
              <a:t>,</a:t>
            </a:r>
            <a:r>
              <a:rPr lang="ja-JP" altLang="en-US" sz="2800" dirty="0">
                <a:ea typeface="Noto Sans CJK JP" pitchFamily="34"/>
                <a:cs typeface="Lohit Hindi" pitchFamily="2"/>
              </a:rPr>
              <a:t>難易度を調整</a:t>
            </a:r>
          </a:p>
          <a:p>
            <a:endParaRPr kumimoji="1" lang="ja-JP" altLang="en-US" dirty="0"/>
          </a:p>
        </p:txBody>
      </p:sp>
      <p:sp>
        <p:nvSpPr>
          <p:cNvPr id="10" name="テキスト ボックス 9">
            <a:extLst>
              <a:ext uri="{FF2B5EF4-FFF2-40B4-BE49-F238E27FC236}">
                <a16:creationId xmlns:a16="http://schemas.microsoft.com/office/drawing/2014/main" id="{3E1F9FF9-85AA-4961-93BA-B90DE2EA6AC1}"/>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startAt="3"/>
            </a:pPr>
            <a:r>
              <a:rPr lang="ja-JP" altLang="en-US" sz="4000" dirty="0">
                <a:ea typeface="メイリオ"/>
              </a:rPr>
              <a:t>開発関係</a:t>
            </a:r>
            <a:endParaRPr lang="ja-JP" altLang="en-US" sz="3600" dirty="0">
              <a:ea typeface="メイリオ"/>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83F5C-38C9-4451-8CE4-F0FBE70A63DE}"/>
              </a:ext>
            </a:extLst>
          </p:cNvPr>
          <p:cNvSpPr txBox="1">
            <a:spLocks noGrp="1"/>
          </p:cNvSpPr>
          <p:nvPr>
            <p:ph type="title" idx="4294967295"/>
          </p:nvPr>
        </p:nvSpPr>
        <p:spPr>
          <a:xfrm>
            <a:off x="938629" y="1485986"/>
            <a:ext cx="10515600" cy="846300"/>
          </a:xfrm>
        </p:spPr>
        <p:txBody>
          <a:bodyPr>
            <a:normAutofit/>
          </a:bodyPr>
          <a:lstStyle/>
          <a:p>
            <a:pPr marL="457200" lvl="0" indent="-457200">
              <a:buFont typeface="Arial" panose="020B0604020202020204" pitchFamily="34" charset="0"/>
              <a:buChar char="•"/>
            </a:pPr>
            <a:r>
              <a:rPr lang="ja-JP" altLang="en-US" sz="3200" dirty="0">
                <a:latin typeface="ＭＳ ゴシック" panose="020B0609070205080204" pitchFamily="49" charset="-128"/>
                <a:ea typeface="ＭＳ ゴシック" panose="020B0609070205080204" pitchFamily="49" charset="-128"/>
              </a:rPr>
              <a:t>目指す賞</a:t>
            </a:r>
          </a:p>
        </p:txBody>
      </p:sp>
      <p:sp>
        <p:nvSpPr>
          <p:cNvPr id="3" name="テキスト ボックス 2">
            <a:extLst>
              <a:ext uri="{FF2B5EF4-FFF2-40B4-BE49-F238E27FC236}">
                <a16:creationId xmlns:a16="http://schemas.microsoft.com/office/drawing/2014/main" id="{488D4CDA-DE9F-47EE-B97A-74901DB2CC4D}"/>
              </a:ext>
            </a:extLst>
          </p:cNvPr>
          <p:cNvSpPr txBox="1">
            <a:spLocks noMove="1" noResize="1"/>
          </p:cNvSpPr>
          <p:nvPr/>
        </p:nvSpPr>
        <p:spPr>
          <a:xfrm>
            <a:off x="435600" y="2002776"/>
            <a:ext cx="219885" cy="430959"/>
          </a:xfrm>
          <a:prstGeom prst="rect">
            <a:avLst/>
          </a:prstGeom>
          <a:noFill/>
          <a:ln>
            <a:noFill/>
          </a:ln>
        </p:spPr>
        <p:txBody>
          <a:bodyPr vert="horz" wrap="none" lIns="108847" tIns="54423" rIns="108847" bIns="54423" anchorCtr="0" compatLnSpc="0">
            <a:spAutoFit/>
          </a:bodyPr>
          <a:lstStyle/>
          <a:p>
            <a:pPr hangingPunct="0"/>
            <a:endParaRPr lang="en-US" sz="2177">
              <a:latin typeface="Arial" pitchFamily="18"/>
              <a:ea typeface="Noto Sans CJK JP" pitchFamily="34"/>
              <a:cs typeface="Lohit Hindi" pitchFamily="2"/>
            </a:endParaRPr>
          </a:p>
        </p:txBody>
      </p:sp>
      <p:pic>
        <p:nvPicPr>
          <p:cNvPr id="5" name="図 4">
            <a:extLst>
              <a:ext uri="{FF2B5EF4-FFF2-40B4-BE49-F238E27FC236}">
                <a16:creationId xmlns:a16="http://schemas.microsoft.com/office/drawing/2014/main" id="{41D3DAA7-2258-4795-B803-56164CCDADC8}"/>
              </a:ext>
            </a:extLst>
          </p:cNvPr>
          <p:cNvPicPr>
            <a:picLocks noChangeAspect="1"/>
          </p:cNvPicPr>
          <p:nvPr/>
        </p:nvPicPr>
        <p:blipFill>
          <a:blip r:embed="rId3">
            <a:lum/>
            <a:alphaModFix/>
          </a:blip>
          <a:srcRect/>
          <a:stretch>
            <a:fillRect/>
          </a:stretch>
        </p:blipFill>
        <p:spPr>
          <a:xfrm>
            <a:off x="8863823" y="655609"/>
            <a:ext cx="2873550" cy="2507390"/>
          </a:xfrm>
          <a:prstGeom prst="rect">
            <a:avLst/>
          </a:prstGeom>
          <a:noFill/>
          <a:ln>
            <a:noFill/>
          </a:ln>
        </p:spPr>
      </p:pic>
      <p:sp>
        <p:nvSpPr>
          <p:cNvPr id="6" name="スライド番号プレースホルダー 5">
            <a:extLst>
              <a:ext uri="{FF2B5EF4-FFF2-40B4-BE49-F238E27FC236}">
                <a16:creationId xmlns:a16="http://schemas.microsoft.com/office/drawing/2014/main" id="{95E62390-E506-47BF-A0B3-4B8D21A754E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テキスト ボックス 8">
            <a:extLst>
              <a:ext uri="{FF2B5EF4-FFF2-40B4-BE49-F238E27FC236}">
                <a16:creationId xmlns:a16="http://schemas.microsoft.com/office/drawing/2014/main" id="{89C8A233-E681-4205-830B-FC369BCE4E00}"/>
              </a:ext>
            </a:extLst>
          </p:cNvPr>
          <p:cNvSpPr txBox="1"/>
          <p:nvPr/>
        </p:nvSpPr>
        <p:spPr>
          <a:xfrm>
            <a:off x="983191" y="2862687"/>
            <a:ext cx="10629833" cy="2800767"/>
          </a:xfrm>
          <a:prstGeom prst="rect">
            <a:avLst/>
          </a:prstGeom>
          <a:noFill/>
        </p:spPr>
        <p:txBody>
          <a:bodyPr wrap="none" rtlCol="0">
            <a:spAutoFit/>
          </a:bodyPr>
          <a:lstStyle/>
          <a:p>
            <a:pPr hangingPunct="0">
              <a:buSzPct val="45000"/>
            </a:pPr>
            <a:r>
              <a:rPr lang="ja-JP" altLang="en-US" sz="2400" u="sng" dirty="0">
                <a:latin typeface="Arial" pitchFamily="18"/>
                <a:ea typeface="Noto Sans CJK JP" pitchFamily="34"/>
                <a:cs typeface="Lohit Hindi" pitchFamily="2"/>
              </a:rPr>
              <a:t>技術賞を目指す</a:t>
            </a:r>
            <a:endParaRPr lang="en-US" altLang="ja-JP" sz="2400" u="sng" dirty="0">
              <a:latin typeface="Arial" pitchFamily="18"/>
              <a:ea typeface="Noto Sans CJK JP" pitchFamily="34"/>
              <a:cs typeface="Lohit Hindi" pitchFamily="2"/>
            </a:endParaRPr>
          </a:p>
          <a:p>
            <a:pPr hangingPunct="0">
              <a:buSzPct val="45000"/>
            </a:pPr>
            <a:endParaRPr lang="en-US" altLang="ja-JP" u="sng" dirty="0">
              <a:latin typeface="Arial" pitchFamily="18"/>
              <a:ea typeface="Noto Sans CJK JP" pitchFamily="34"/>
              <a:cs typeface="Lohit Hindi" pitchFamily="2"/>
            </a:endParaRPr>
          </a:p>
          <a:p>
            <a:pPr hangingPunct="0">
              <a:buSzPct val="45000"/>
            </a:pPr>
            <a:endParaRPr lang="ja-JP" altLang="en-US" u="sng" dirty="0">
              <a:latin typeface="Arial" pitchFamily="18"/>
              <a:ea typeface="Noto Sans CJK JP" pitchFamily="34"/>
              <a:cs typeface="Lohit Hindi" pitchFamily="2"/>
            </a:endParaRPr>
          </a:p>
          <a:p>
            <a:pPr marL="342900" indent="-342900" hangingPunct="0">
              <a:lnSpc>
                <a:spcPct val="150000"/>
              </a:lnSpc>
              <a:buSzPct val="45000"/>
              <a:buFont typeface="Wingdings" panose="05000000000000000000" pitchFamily="2" charset="2"/>
              <a:buChar char="Ø"/>
            </a:pPr>
            <a:r>
              <a:rPr lang="ja-JP" altLang="en-US" sz="2400" dirty="0">
                <a:latin typeface="Arial" pitchFamily="18"/>
                <a:ea typeface="Noto Sans CJK JP" pitchFamily="34"/>
                <a:cs typeface="Lohit Hindi" pitchFamily="2"/>
              </a:rPr>
              <a:t>ルールベース</a:t>
            </a:r>
            <a:r>
              <a:rPr lang="en-US" altLang="ja-JP" sz="2400" dirty="0">
                <a:latin typeface="Arial" pitchFamily="18"/>
                <a:ea typeface="Noto Sans CJK JP" pitchFamily="34"/>
                <a:cs typeface="Lohit Hindi" pitchFamily="2"/>
              </a:rPr>
              <a:t>AI</a:t>
            </a:r>
            <a:r>
              <a:rPr lang="ja-JP" altLang="en-US" sz="2400" dirty="0">
                <a:latin typeface="Arial" pitchFamily="18"/>
                <a:ea typeface="Noto Sans CJK JP" pitchFamily="34"/>
                <a:cs typeface="Lohit Hindi" pitchFamily="2"/>
              </a:rPr>
              <a:t>を用いた，</a:t>
            </a:r>
            <a:r>
              <a:rPr lang="en-US" altLang="ja-JP" sz="2400" dirty="0">
                <a:latin typeface="Arial" pitchFamily="18"/>
                <a:ea typeface="Noto Sans CJK JP" pitchFamily="34"/>
                <a:cs typeface="Lohit Hindi" pitchFamily="2"/>
              </a:rPr>
              <a:t>NPC</a:t>
            </a:r>
            <a:r>
              <a:rPr lang="ja-JP" altLang="en-US" sz="2400" dirty="0">
                <a:latin typeface="Arial" pitchFamily="18"/>
                <a:ea typeface="Noto Sans CJK JP" pitchFamily="34"/>
                <a:cs typeface="Lohit Hindi" pitchFamily="2"/>
              </a:rPr>
              <a:t>・監視カメラの作成</a:t>
            </a:r>
            <a:endParaRPr lang="en-US" altLang="ja-JP" sz="2400" dirty="0">
              <a:latin typeface="Arial" pitchFamily="18"/>
              <a:ea typeface="Noto Sans CJK JP" pitchFamily="34"/>
              <a:cs typeface="Lohit Hindi" pitchFamily="2"/>
            </a:endParaRPr>
          </a:p>
          <a:p>
            <a:pPr hangingPunct="0">
              <a:lnSpc>
                <a:spcPct val="150000"/>
              </a:lnSpc>
              <a:buSzPct val="45000"/>
            </a:pPr>
            <a:r>
              <a:rPr lang="ja-JP" altLang="en-US" sz="2400" dirty="0">
                <a:latin typeface="Arial" pitchFamily="18"/>
                <a:ea typeface="Noto Sans CJK JP" pitchFamily="34"/>
                <a:cs typeface="Lohit Hindi" pitchFamily="2"/>
              </a:rPr>
              <a:t>　進捗によっては，強化学習を用いた</a:t>
            </a:r>
            <a:r>
              <a:rPr lang="en-US" altLang="ja-JP" sz="2400" dirty="0">
                <a:latin typeface="Arial" pitchFamily="18"/>
                <a:ea typeface="Noto Sans CJK JP" pitchFamily="34"/>
                <a:cs typeface="Lohit Hindi" pitchFamily="2"/>
              </a:rPr>
              <a:t>AI</a:t>
            </a:r>
            <a:r>
              <a:rPr lang="ja-JP" altLang="en-US" sz="2400" dirty="0">
                <a:latin typeface="Arial" pitchFamily="18"/>
                <a:ea typeface="Noto Sans CJK JP" pitchFamily="34"/>
                <a:cs typeface="Lohit Hindi" pitchFamily="2"/>
              </a:rPr>
              <a:t>の作成も可能</a:t>
            </a:r>
          </a:p>
          <a:p>
            <a:pPr hangingPunct="0">
              <a:buSzPct val="45000"/>
              <a:buFont typeface="OpenSymbol"/>
              <a:buChar char="●"/>
            </a:pPr>
            <a:endParaRPr lang="en-US" altLang="ja-JP" sz="2000" dirty="0">
              <a:ea typeface="Noto Sans CJK JP" pitchFamily="34"/>
              <a:cs typeface="Lohit Hindi" pitchFamily="2"/>
            </a:endParaRPr>
          </a:p>
          <a:p>
            <a:pPr marL="285750" indent="-285750">
              <a:buFont typeface="Wingdings" panose="05000000000000000000" pitchFamily="2" charset="2"/>
              <a:buChar char="Ø"/>
            </a:pPr>
            <a:r>
              <a:rPr kumimoji="1" lang="ja-JP" altLang="en-US" sz="2400" dirty="0">
                <a:ea typeface="ＭＳ ゴシック" panose="020B0609070205080204" pitchFamily="49" charset="-128"/>
                <a:cs typeface="Arial" panose="020B0604020202020204" pitchFamily="34" charset="0"/>
              </a:rPr>
              <a:t>操作キャラとカメラにドット絵作成アプリを用いたオリジナル素材を使用</a:t>
            </a:r>
          </a:p>
        </p:txBody>
      </p:sp>
      <p:pic>
        <p:nvPicPr>
          <p:cNvPr id="11" name="図 10">
            <a:extLst>
              <a:ext uri="{FF2B5EF4-FFF2-40B4-BE49-F238E27FC236}">
                <a16:creationId xmlns:a16="http://schemas.microsoft.com/office/drawing/2014/main" id="{68EAF079-A778-4DAB-8DF0-2627CFE6D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0425" y="1051886"/>
            <a:ext cx="1714500" cy="1714500"/>
          </a:xfrm>
          <a:prstGeom prst="rect">
            <a:avLst/>
          </a:prstGeom>
        </p:spPr>
      </p:pic>
      <p:sp>
        <p:nvSpPr>
          <p:cNvPr id="12" name="テキスト ボックス 11">
            <a:extLst>
              <a:ext uri="{FF2B5EF4-FFF2-40B4-BE49-F238E27FC236}">
                <a16:creationId xmlns:a16="http://schemas.microsoft.com/office/drawing/2014/main" id="{D70868D5-1B05-4807-981D-ACC2040ED184}"/>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startAt="3"/>
            </a:pPr>
            <a:r>
              <a:rPr lang="ja-JP" altLang="en-US" sz="4000" dirty="0">
                <a:ea typeface="メイリオ"/>
              </a:rPr>
              <a:t>開発関係</a:t>
            </a:r>
            <a:endParaRPr lang="ja-JP" altLang="en-US" sz="3600" dirty="0">
              <a:ea typeface="メイリオ"/>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645EAFF-C8F8-4223-AFFB-BBD0DEA40B93}"/>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2" name="テキスト ボックス 1">
            <a:extLst>
              <a:ext uri="{FF2B5EF4-FFF2-40B4-BE49-F238E27FC236}">
                <a16:creationId xmlns:a16="http://schemas.microsoft.com/office/drawing/2014/main" id="{D4E3D2F9-7207-4066-9F1C-E9A1775BB570}"/>
              </a:ext>
            </a:extLst>
          </p:cNvPr>
          <p:cNvSpPr txBox="1"/>
          <p:nvPr/>
        </p:nvSpPr>
        <p:spPr>
          <a:xfrm>
            <a:off x="383837" y="1523807"/>
            <a:ext cx="6186309" cy="5393784"/>
          </a:xfrm>
          <a:prstGeom prst="rect">
            <a:avLst/>
          </a:prstGeom>
          <a:noFill/>
        </p:spPr>
        <p:txBody>
          <a:bodyPr wrap="none" rtlCol="0">
            <a:spAutoFit/>
          </a:bodyPr>
          <a:lstStyle/>
          <a:p>
            <a:pPr marL="342900" indent="-342900">
              <a:buFont typeface="+mj-lt"/>
              <a:buAutoNum type="alphaUcParenR"/>
            </a:pPr>
            <a:r>
              <a:rPr kumimoji="1" lang="ja-JP" altLang="en-US" sz="3200" dirty="0"/>
              <a:t> セールスポイント</a:t>
            </a:r>
            <a:endParaRPr kumimoji="1" lang="en-US" altLang="ja-JP" sz="3200" dirty="0"/>
          </a:p>
          <a:p>
            <a:pPr marL="742950" lvl="1" indent="-285750">
              <a:buFont typeface="Arial" panose="020B0604020202020204" pitchFamily="34" charset="0"/>
              <a:buChar char="•"/>
            </a:pPr>
            <a:endParaRPr kumimoji="1" lang="en-US" altLang="ja-JP" dirty="0"/>
          </a:p>
          <a:p>
            <a:pPr marL="800100" lvl="1" indent="-342900">
              <a:buFont typeface="Wingdings" panose="05000000000000000000" pitchFamily="2" charset="2"/>
              <a:buChar char="Ø"/>
            </a:pPr>
            <a:r>
              <a:rPr lang="ja-JP" altLang="en-US" sz="2800" dirty="0"/>
              <a:t>既存のゲーム</a:t>
            </a:r>
            <a:endParaRPr kumimoji="1" lang="en-US" altLang="ja-JP" sz="2800" dirty="0"/>
          </a:p>
          <a:p>
            <a:pPr lvl="1"/>
            <a:endParaRPr lang="en-US" altLang="ja-JP" sz="1050" dirty="0"/>
          </a:p>
          <a:p>
            <a:pPr lvl="1">
              <a:lnSpc>
                <a:spcPct val="150000"/>
              </a:lnSpc>
            </a:pPr>
            <a:r>
              <a:rPr lang="ja-JP" altLang="en-US" sz="2400" dirty="0"/>
              <a:t>　プレイヤー</a:t>
            </a:r>
            <a:r>
              <a:rPr lang="en-US" altLang="ja-JP" sz="2400" dirty="0"/>
              <a:t>1</a:t>
            </a:r>
            <a:r>
              <a:rPr lang="ja-JP" altLang="en-US" sz="2400" dirty="0"/>
              <a:t>人で脱出するゲームは，</a:t>
            </a:r>
            <a:endParaRPr lang="en-US" altLang="ja-JP" sz="2400" dirty="0"/>
          </a:p>
          <a:p>
            <a:pPr lvl="1">
              <a:lnSpc>
                <a:spcPct val="150000"/>
              </a:lnSpc>
            </a:pPr>
            <a:r>
              <a:rPr lang="ja-JP" altLang="en-US" sz="2400" dirty="0"/>
              <a:t>　存在する</a:t>
            </a:r>
            <a:endParaRPr lang="en-US" altLang="ja-JP" sz="2400" dirty="0"/>
          </a:p>
          <a:p>
            <a:pPr lvl="1"/>
            <a:r>
              <a:rPr lang="ja-JP" altLang="en-US" sz="2400" dirty="0"/>
              <a:t>　</a:t>
            </a:r>
            <a:endParaRPr lang="en-US" altLang="ja-JP" sz="2400" dirty="0"/>
          </a:p>
          <a:p>
            <a:pPr marL="800100" lvl="1" indent="-342900">
              <a:buClr>
                <a:schemeClr val="tx1"/>
              </a:buClr>
              <a:buFont typeface="Wingdings" panose="05000000000000000000" pitchFamily="2" charset="2"/>
              <a:buChar char="Ø"/>
            </a:pPr>
            <a:r>
              <a:rPr lang="ja-JP" altLang="en-US" sz="2800" dirty="0">
                <a:solidFill>
                  <a:srgbClr val="FF0000"/>
                </a:solidFill>
              </a:rPr>
              <a:t>セールスポイント</a:t>
            </a:r>
            <a:endParaRPr lang="en-US" altLang="ja-JP" sz="2800" dirty="0">
              <a:solidFill>
                <a:srgbClr val="FF0000"/>
              </a:solidFill>
            </a:endParaRPr>
          </a:p>
          <a:p>
            <a:pPr marL="800100" lvl="1" indent="-342900">
              <a:buFont typeface="Wingdings" panose="05000000000000000000" pitchFamily="2" charset="2"/>
              <a:buChar char="Ø"/>
            </a:pPr>
            <a:endParaRPr lang="en-US" altLang="ja-JP" dirty="0"/>
          </a:p>
          <a:p>
            <a:pPr>
              <a:lnSpc>
                <a:spcPct val="150000"/>
              </a:lnSpc>
            </a:pPr>
            <a:r>
              <a:rPr lang="ja-JP" altLang="en-US" sz="2400" dirty="0">
                <a:solidFill>
                  <a:srgbClr val="FF0000"/>
                </a:solidFill>
              </a:rPr>
              <a:t>　　</a:t>
            </a:r>
            <a:r>
              <a:rPr lang="ja-JP" altLang="en-US" sz="2800" dirty="0">
                <a:solidFill>
                  <a:srgbClr val="FF0000"/>
                </a:solidFill>
              </a:rPr>
              <a:t>マルチプレイゲームならではの，</a:t>
            </a:r>
            <a:endParaRPr lang="en-US" altLang="ja-JP" sz="2800" dirty="0">
              <a:solidFill>
                <a:srgbClr val="FF0000"/>
              </a:solidFill>
            </a:endParaRPr>
          </a:p>
          <a:p>
            <a:pPr>
              <a:lnSpc>
                <a:spcPct val="150000"/>
              </a:lnSpc>
            </a:pPr>
            <a:r>
              <a:rPr lang="en-US" altLang="ja-JP" sz="2800" dirty="0">
                <a:solidFill>
                  <a:srgbClr val="FF0000"/>
                </a:solidFill>
              </a:rPr>
              <a:t> </a:t>
            </a:r>
            <a:r>
              <a:rPr lang="ja-JP" altLang="en-US" sz="2800" dirty="0">
                <a:solidFill>
                  <a:srgbClr val="FF0000"/>
                </a:solidFill>
              </a:rPr>
              <a:t>　　</a:t>
            </a:r>
            <a:r>
              <a:rPr lang="ja-JP" altLang="en-US" sz="2800" u="sng" dirty="0">
                <a:solidFill>
                  <a:srgbClr val="FF0000"/>
                </a:solidFill>
              </a:rPr>
              <a:t>複数人での組織的な脱出！</a:t>
            </a:r>
            <a:endParaRPr lang="en-US" altLang="ja-JP" sz="2800" u="sng" dirty="0">
              <a:solidFill>
                <a:srgbClr val="FF0000"/>
              </a:solidFill>
            </a:endParaRPr>
          </a:p>
          <a:p>
            <a:pPr lvl="1"/>
            <a:endParaRPr lang="en-US" altLang="ja-JP" sz="2400" u="sng" dirty="0">
              <a:solidFill>
                <a:srgbClr val="FF0000"/>
              </a:solidFill>
            </a:endParaRPr>
          </a:p>
        </p:txBody>
      </p:sp>
      <p:pic>
        <p:nvPicPr>
          <p:cNvPr id="6" name="図 5">
            <a:extLst>
              <a:ext uri="{FF2B5EF4-FFF2-40B4-BE49-F238E27FC236}">
                <a16:creationId xmlns:a16="http://schemas.microsoft.com/office/drawing/2014/main" id="{C3A3C005-2D80-45F4-B4FA-DCFDE63DA8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0281" y="514137"/>
            <a:ext cx="5145251" cy="2636567"/>
          </a:xfrm>
          <a:prstGeom prst="rect">
            <a:avLst/>
          </a:prstGeom>
        </p:spPr>
      </p:pic>
      <p:pic>
        <p:nvPicPr>
          <p:cNvPr id="8" name="図 7">
            <a:extLst>
              <a:ext uri="{FF2B5EF4-FFF2-40B4-BE49-F238E27FC236}">
                <a16:creationId xmlns:a16="http://schemas.microsoft.com/office/drawing/2014/main" id="{0D3A52DD-DA3C-4A4F-B17F-86E85B0849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2140" y="3618645"/>
            <a:ext cx="5145251" cy="2690310"/>
          </a:xfrm>
          <a:prstGeom prst="rect">
            <a:avLst/>
          </a:prstGeom>
        </p:spPr>
      </p:pic>
      <p:sp>
        <p:nvSpPr>
          <p:cNvPr id="10" name="楕円 9">
            <a:extLst>
              <a:ext uri="{FF2B5EF4-FFF2-40B4-BE49-F238E27FC236}">
                <a16:creationId xmlns:a16="http://schemas.microsoft.com/office/drawing/2014/main" id="{35A688D8-34EC-41C7-BCBE-C56B7E68EC96}"/>
              </a:ext>
            </a:extLst>
          </p:cNvPr>
          <p:cNvSpPr/>
          <p:nvPr/>
        </p:nvSpPr>
        <p:spPr>
          <a:xfrm>
            <a:off x="8715009" y="2377152"/>
            <a:ext cx="3174333" cy="7735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狙撃されないように脱出</a:t>
            </a:r>
          </a:p>
        </p:txBody>
      </p:sp>
      <p:sp>
        <p:nvSpPr>
          <p:cNvPr id="11" name="楕円 10">
            <a:extLst>
              <a:ext uri="{FF2B5EF4-FFF2-40B4-BE49-F238E27FC236}">
                <a16:creationId xmlns:a16="http://schemas.microsoft.com/office/drawing/2014/main" id="{815A9031-7A66-4123-BBB3-5764FCEF1E2B}"/>
              </a:ext>
            </a:extLst>
          </p:cNvPr>
          <p:cNvSpPr/>
          <p:nvPr/>
        </p:nvSpPr>
        <p:spPr>
          <a:xfrm>
            <a:off x="8715009" y="5491782"/>
            <a:ext cx="3174333" cy="77355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狙撃されると</a:t>
            </a:r>
            <a:endParaRPr kumimoji="1" lang="en-US" altLang="ja-JP" dirty="0">
              <a:solidFill>
                <a:schemeClr val="tx2"/>
              </a:solidFill>
            </a:endParaRPr>
          </a:p>
          <a:p>
            <a:pPr algn="ctr"/>
            <a:r>
              <a:rPr lang="ja-JP" altLang="en-US" dirty="0">
                <a:solidFill>
                  <a:schemeClr val="tx2"/>
                </a:solidFill>
              </a:rPr>
              <a:t>ゲームオーバー</a:t>
            </a:r>
            <a:endParaRPr kumimoji="1" lang="ja-JP" altLang="en-US" dirty="0">
              <a:solidFill>
                <a:schemeClr val="tx2"/>
              </a:solidFill>
            </a:endParaRPr>
          </a:p>
        </p:txBody>
      </p:sp>
      <p:sp>
        <p:nvSpPr>
          <p:cNvPr id="3" name="スライド番号プレースホルダー 2">
            <a:extLst>
              <a:ext uri="{FF2B5EF4-FFF2-40B4-BE49-F238E27FC236}">
                <a16:creationId xmlns:a16="http://schemas.microsoft.com/office/drawing/2014/main" id="{BB19C84E-693D-4BD2-8860-F023853A3E4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2838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FFED95-5D45-457E-9F28-00A3793B4FC2}"/>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5" name="テキスト ボックス 4">
            <a:extLst>
              <a:ext uri="{FF2B5EF4-FFF2-40B4-BE49-F238E27FC236}">
                <a16:creationId xmlns:a16="http://schemas.microsoft.com/office/drawing/2014/main" id="{0A142F13-B345-4257-BE8C-EBF8B81CE052}"/>
              </a:ext>
            </a:extLst>
          </p:cNvPr>
          <p:cNvSpPr txBox="1"/>
          <p:nvPr/>
        </p:nvSpPr>
        <p:spPr>
          <a:xfrm>
            <a:off x="694521" y="1603125"/>
            <a:ext cx="10495181" cy="4411016"/>
          </a:xfrm>
          <a:prstGeom prst="rect">
            <a:avLst/>
          </a:prstGeom>
          <a:noFill/>
        </p:spPr>
        <p:txBody>
          <a:bodyPr wrap="none" rtlCol="0">
            <a:spAutoFit/>
          </a:bodyPr>
          <a:lstStyle/>
          <a:p>
            <a:pPr marL="514350" indent="-514350">
              <a:buFont typeface="+mj-lt"/>
              <a:buAutoNum type="alphaUcParenR" startAt="2"/>
            </a:pPr>
            <a:r>
              <a:rPr lang="ja-JP" altLang="en-US" sz="3200" dirty="0"/>
              <a:t>独創性</a:t>
            </a:r>
            <a:r>
              <a:rPr kumimoji="1" lang="ja-JP" altLang="en-US" sz="2800" dirty="0"/>
              <a:t> </a:t>
            </a:r>
            <a:endParaRPr lang="en-US" altLang="ja-JP" sz="2800" dirty="0"/>
          </a:p>
          <a:p>
            <a:pPr marL="514350" indent="-514350">
              <a:buFont typeface="+mj-lt"/>
              <a:buAutoNum type="alphaUcParenR" startAt="2"/>
            </a:pPr>
            <a:endParaRPr lang="en-US" altLang="ja-JP" dirty="0"/>
          </a:p>
          <a:p>
            <a:pPr marL="800100" lvl="1" indent="-342900">
              <a:lnSpc>
                <a:spcPct val="150000"/>
              </a:lnSpc>
              <a:buFont typeface="Wingdings" panose="05000000000000000000" pitchFamily="2" charset="2"/>
              <a:buChar char="Ø"/>
            </a:pPr>
            <a:r>
              <a:rPr kumimoji="1" lang="ja-JP" altLang="en-US" sz="2800" dirty="0"/>
              <a:t>ゲーム設定</a:t>
            </a:r>
            <a:endParaRPr kumimoji="1" lang="en-US" altLang="ja-JP" sz="2800" dirty="0"/>
          </a:p>
          <a:p>
            <a:pPr lvl="1">
              <a:lnSpc>
                <a:spcPct val="150000"/>
              </a:lnSpc>
            </a:pPr>
            <a:endParaRPr kumimoji="1" lang="en-US" altLang="ja-JP" sz="800" dirty="0"/>
          </a:p>
          <a:p>
            <a:pPr lvl="1">
              <a:lnSpc>
                <a:spcPct val="150000"/>
              </a:lnSpc>
            </a:pPr>
            <a:r>
              <a:rPr kumimoji="1" lang="ja-JP" altLang="en-US" sz="2400" u="sng" dirty="0">
                <a:solidFill>
                  <a:srgbClr val="FF0000"/>
                </a:solidFill>
              </a:rPr>
              <a:t>犯罪組織に盗まれた金塊を，組織に潜入し，</a:t>
            </a:r>
            <a:endParaRPr kumimoji="1" lang="en-US" altLang="ja-JP" sz="2400" u="sng" dirty="0">
              <a:solidFill>
                <a:srgbClr val="FF0000"/>
              </a:solidFill>
            </a:endParaRPr>
          </a:p>
          <a:p>
            <a:pPr lvl="1">
              <a:lnSpc>
                <a:spcPct val="150000"/>
              </a:lnSpc>
            </a:pPr>
            <a:r>
              <a:rPr lang="ja-JP" altLang="en-US" sz="2400" u="sng" dirty="0">
                <a:solidFill>
                  <a:srgbClr val="FF0000"/>
                </a:solidFill>
              </a:rPr>
              <a:t>複数のプレイヤーと協力して，組織的に取り返す</a:t>
            </a:r>
            <a:endParaRPr kumimoji="1" lang="en-US" altLang="ja-JP" sz="2400" u="sng" dirty="0">
              <a:solidFill>
                <a:srgbClr val="FF0000"/>
              </a:solidFill>
            </a:endParaRPr>
          </a:p>
          <a:p>
            <a:pPr lvl="1"/>
            <a:endParaRPr lang="en-US" altLang="ja-JP" sz="2400" dirty="0"/>
          </a:p>
          <a:p>
            <a:pPr lvl="1"/>
            <a:endParaRPr lang="en-US" altLang="ja-JP" sz="1050" dirty="0"/>
          </a:p>
          <a:p>
            <a:pPr lvl="1">
              <a:lnSpc>
                <a:spcPct val="150000"/>
              </a:lnSpc>
            </a:pPr>
            <a:r>
              <a:rPr lang="ja-JP" altLang="en-US" sz="2400" dirty="0"/>
              <a:t>脱出ゲームというジャンルは存在するが，組織的な脱出という点では，</a:t>
            </a:r>
            <a:endParaRPr lang="en-US" altLang="ja-JP" sz="2400" dirty="0"/>
          </a:p>
          <a:p>
            <a:pPr lvl="1">
              <a:lnSpc>
                <a:spcPct val="150000"/>
              </a:lnSpc>
            </a:pPr>
            <a:r>
              <a:rPr lang="ja-JP" altLang="en-US" sz="2400" dirty="0"/>
              <a:t>独創的な設定を持つゲームである</a:t>
            </a:r>
            <a:endParaRPr lang="en-US" altLang="ja-JP" sz="2400" dirty="0"/>
          </a:p>
        </p:txBody>
      </p:sp>
      <p:pic>
        <p:nvPicPr>
          <p:cNvPr id="6" name="図 5">
            <a:extLst>
              <a:ext uri="{FF2B5EF4-FFF2-40B4-BE49-F238E27FC236}">
                <a16:creationId xmlns:a16="http://schemas.microsoft.com/office/drawing/2014/main" id="{EA2EA269-581F-47DD-BE4D-EDFB1074D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444106"/>
            <a:ext cx="1874132" cy="3149800"/>
          </a:xfrm>
          <a:prstGeom prst="rect">
            <a:avLst/>
          </a:prstGeom>
        </p:spPr>
      </p:pic>
      <p:pic>
        <p:nvPicPr>
          <p:cNvPr id="8" name="図 7">
            <a:extLst>
              <a:ext uri="{FF2B5EF4-FFF2-40B4-BE49-F238E27FC236}">
                <a16:creationId xmlns:a16="http://schemas.microsoft.com/office/drawing/2014/main" id="{AA2BAF8F-CBEC-4BBB-B32D-5D2DB5E1D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0748" y="681566"/>
            <a:ext cx="2478852" cy="2478852"/>
          </a:xfrm>
          <a:prstGeom prst="rect">
            <a:avLst/>
          </a:prstGeom>
        </p:spPr>
      </p:pic>
      <p:sp>
        <p:nvSpPr>
          <p:cNvPr id="2" name="スライド番号プレースホルダー 1">
            <a:extLst>
              <a:ext uri="{FF2B5EF4-FFF2-40B4-BE49-F238E27FC236}">
                <a16:creationId xmlns:a16="http://schemas.microsoft.com/office/drawing/2014/main" id="{2C0B503A-91DF-4889-BBD0-0327E04952D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80267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08C846-44C3-425C-8F82-80A7C5143747}"/>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5" name="テキスト ボックス 4">
            <a:extLst>
              <a:ext uri="{FF2B5EF4-FFF2-40B4-BE49-F238E27FC236}">
                <a16:creationId xmlns:a16="http://schemas.microsoft.com/office/drawing/2014/main" id="{1F5532FA-41C1-419A-925B-142902FE4785}"/>
              </a:ext>
            </a:extLst>
          </p:cNvPr>
          <p:cNvSpPr txBox="1"/>
          <p:nvPr/>
        </p:nvSpPr>
        <p:spPr>
          <a:xfrm>
            <a:off x="292762" y="1532466"/>
            <a:ext cx="10649069" cy="6242286"/>
          </a:xfrm>
          <a:prstGeom prst="rect">
            <a:avLst/>
          </a:prstGeom>
          <a:noFill/>
        </p:spPr>
        <p:txBody>
          <a:bodyPr wrap="none" rtlCol="0">
            <a:spAutoFit/>
          </a:bodyPr>
          <a:lstStyle/>
          <a:p>
            <a:pPr marL="514350" indent="-514350">
              <a:buFont typeface="+mj-lt"/>
              <a:buAutoNum type="alphaUcParenR" startAt="3"/>
            </a:pPr>
            <a:r>
              <a:rPr kumimoji="1" lang="ja-JP" altLang="en-US" sz="3200" dirty="0"/>
              <a:t>ゲーム性 </a:t>
            </a:r>
            <a:endParaRPr lang="en-US" altLang="ja-JP" sz="2800" dirty="0">
              <a:solidFill>
                <a:srgbClr val="FF0000"/>
              </a:solidFill>
            </a:endParaRPr>
          </a:p>
          <a:p>
            <a:endParaRPr lang="en-US" altLang="ja-JP" sz="2800" u="sng" dirty="0">
              <a:solidFill>
                <a:srgbClr val="FF0000"/>
              </a:solidFill>
            </a:endParaRPr>
          </a:p>
          <a:p>
            <a:pPr marL="342900" indent="-342900">
              <a:buFont typeface="Wingdings" panose="05000000000000000000" pitchFamily="2" charset="2"/>
              <a:buChar char="u"/>
            </a:pPr>
            <a:r>
              <a:rPr lang="ja-JP" altLang="en-US" sz="2800" dirty="0"/>
              <a:t>ゲームの内容</a:t>
            </a:r>
            <a:endParaRPr lang="en-US" altLang="ja-JP" sz="2800" dirty="0"/>
          </a:p>
          <a:p>
            <a:pPr lvl="1"/>
            <a:endParaRPr lang="en-US" altLang="ja-JP" sz="1200" dirty="0"/>
          </a:p>
          <a:p>
            <a:endParaRPr lang="en-US" altLang="ja-JP" dirty="0"/>
          </a:p>
          <a:p>
            <a:pPr marL="285750" indent="-285750">
              <a:lnSpc>
                <a:spcPct val="150000"/>
              </a:lnSpc>
              <a:buFont typeface="Arial" panose="020B0604020202020204" pitchFamily="34" charset="0"/>
              <a:buChar char="•"/>
            </a:pPr>
            <a:r>
              <a:rPr lang="ja-JP" altLang="en-US" sz="2400" dirty="0"/>
              <a:t>複数のプレイヤーが，出入口からスタートし，敵・監視カメラに</a:t>
            </a:r>
            <a:endParaRPr lang="en-US" altLang="ja-JP" sz="2400" dirty="0"/>
          </a:p>
          <a:p>
            <a:pPr>
              <a:lnSpc>
                <a:spcPct val="150000"/>
              </a:lnSpc>
            </a:pPr>
            <a:r>
              <a:rPr lang="ja-JP" altLang="en-US" sz="2400" dirty="0"/>
              <a:t>　見つからないように，ステージ上に設置された金塊をゲットして，</a:t>
            </a:r>
            <a:endParaRPr lang="en-US" altLang="ja-JP" sz="2400" dirty="0"/>
          </a:p>
          <a:p>
            <a:pPr>
              <a:lnSpc>
                <a:spcPct val="150000"/>
              </a:lnSpc>
            </a:pPr>
            <a:r>
              <a:rPr lang="ja-JP" altLang="en-US" sz="2400" dirty="0"/>
              <a:t>　再び，敵・監視カメラに見つからないように，出入口に返ってくるゲーム</a:t>
            </a:r>
            <a:endParaRPr lang="en-US" altLang="ja-JP" sz="2400" dirty="0"/>
          </a:p>
          <a:p>
            <a:pPr marL="342900" indent="-342900">
              <a:lnSpc>
                <a:spcPct val="150000"/>
              </a:lnSpc>
              <a:buFont typeface="Arial" panose="020B0604020202020204" pitchFamily="34" charset="0"/>
              <a:buChar char="•"/>
            </a:pPr>
            <a:endParaRPr lang="en-US" altLang="ja-JP" sz="1400" dirty="0"/>
          </a:p>
          <a:p>
            <a:pPr marL="342900" indent="-342900">
              <a:lnSpc>
                <a:spcPct val="150000"/>
              </a:lnSpc>
              <a:buFont typeface="Arial" panose="020B0604020202020204" pitchFamily="34" charset="0"/>
              <a:buChar char="•"/>
            </a:pPr>
            <a:r>
              <a:rPr lang="ja-JP" altLang="en-US" sz="2400" u="sng" dirty="0"/>
              <a:t>ステージ数</a:t>
            </a:r>
            <a:r>
              <a:rPr lang="ja-JP" altLang="en-US" sz="2400" dirty="0"/>
              <a:t>は，</a:t>
            </a:r>
            <a:r>
              <a:rPr lang="en-US" altLang="ja-JP" sz="2400" dirty="0"/>
              <a:t>1</a:t>
            </a:r>
            <a:r>
              <a:rPr lang="ja-JP" altLang="en-US" sz="2400" dirty="0" err="1"/>
              <a:t>つだけで</a:t>
            </a:r>
            <a:r>
              <a:rPr lang="ja-JP" altLang="en-US" sz="2400" dirty="0"/>
              <a:t>なく，</a:t>
            </a:r>
            <a:r>
              <a:rPr lang="ja-JP" altLang="en-US" sz="2400" u="sng" dirty="0"/>
              <a:t>複数用意</a:t>
            </a:r>
            <a:r>
              <a:rPr lang="ja-JP" altLang="en-US" sz="2400" dirty="0"/>
              <a:t>し，ステージが上がるごとに，</a:t>
            </a:r>
            <a:endParaRPr lang="en-US" altLang="ja-JP" sz="2400" dirty="0"/>
          </a:p>
          <a:p>
            <a:pPr>
              <a:lnSpc>
                <a:spcPct val="150000"/>
              </a:lnSpc>
            </a:pPr>
            <a:r>
              <a:rPr lang="ja-JP" altLang="en-US" sz="2400" dirty="0"/>
              <a:t>　敵や監視カメラを増やして，</a:t>
            </a:r>
            <a:r>
              <a:rPr lang="ja-JP" altLang="en-US" sz="2400" u="sng" dirty="0"/>
              <a:t>難度が向上する</a:t>
            </a:r>
            <a:endParaRPr lang="en-US" altLang="ja-JP" sz="2400" dirty="0"/>
          </a:p>
          <a:p>
            <a:pPr marL="342900" indent="-342900">
              <a:lnSpc>
                <a:spcPct val="150000"/>
              </a:lnSpc>
              <a:buFont typeface="Arial" panose="020B0604020202020204" pitchFamily="34" charset="0"/>
              <a:buChar char="•"/>
            </a:pPr>
            <a:endParaRPr lang="en-US" altLang="ja-JP" sz="2400" dirty="0"/>
          </a:p>
          <a:p>
            <a:pPr marL="342900" indent="-342900">
              <a:lnSpc>
                <a:spcPct val="150000"/>
              </a:lnSpc>
              <a:buFont typeface="Arial" panose="020B0604020202020204" pitchFamily="34" charset="0"/>
              <a:buChar char="•"/>
            </a:pPr>
            <a:endParaRPr lang="en-US" altLang="ja-JP" sz="2400" dirty="0"/>
          </a:p>
        </p:txBody>
      </p:sp>
      <p:pic>
        <p:nvPicPr>
          <p:cNvPr id="7" name="図 6">
            <a:extLst>
              <a:ext uri="{FF2B5EF4-FFF2-40B4-BE49-F238E27FC236}">
                <a16:creationId xmlns:a16="http://schemas.microsoft.com/office/drawing/2014/main" id="{BCC86F02-94BE-4272-9CF7-C4912D084E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920" y="0"/>
            <a:ext cx="6062682" cy="3429000"/>
          </a:xfrm>
          <a:prstGeom prst="rect">
            <a:avLst/>
          </a:prstGeom>
        </p:spPr>
      </p:pic>
      <p:sp>
        <p:nvSpPr>
          <p:cNvPr id="2" name="スライド番号プレースホルダー 1">
            <a:extLst>
              <a:ext uri="{FF2B5EF4-FFF2-40B4-BE49-F238E27FC236}">
                <a16:creationId xmlns:a16="http://schemas.microsoft.com/office/drawing/2014/main" id="{7FCC5DF8-3372-4089-8192-A7A7756FAA6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3693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08C846-44C3-425C-8F82-80A7C5143747}"/>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a:pPr>
            <a:r>
              <a:rPr lang="ja-JP" altLang="en-US" sz="4000" dirty="0">
                <a:ea typeface="メイリオ"/>
              </a:rPr>
              <a:t>企画関係</a:t>
            </a:r>
            <a:endParaRPr lang="ja-JP" altLang="en-US" sz="3600" dirty="0">
              <a:ea typeface="メイリオ"/>
            </a:endParaRPr>
          </a:p>
        </p:txBody>
      </p:sp>
      <p:sp>
        <p:nvSpPr>
          <p:cNvPr id="5" name="テキスト ボックス 4">
            <a:extLst>
              <a:ext uri="{FF2B5EF4-FFF2-40B4-BE49-F238E27FC236}">
                <a16:creationId xmlns:a16="http://schemas.microsoft.com/office/drawing/2014/main" id="{1F5532FA-41C1-419A-925B-142902FE4785}"/>
              </a:ext>
            </a:extLst>
          </p:cNvPr>
          <p:cNvSpPr txBox="1"/>
          <p:nvPr/>
        </p:nvSpPr>
        <p:spPr>
          <a:xfrm>
            <a:off x="280062" y="1494366"/>
            <a:ext cx="3608680" cy="1538883"/>
          </a:xfrm>
          <a:prstGeom prst="rect">
            <a:avLst/>
          </a:prstGeom>
          <a:noFill/>
        </p:spPr>
        <p:txBody>
          <a:bodyPr wrap="none" rtlCol="0">
            <a:spAutoFit/>
          </a:bodyPr>
          <a:lstStyle/>
          <a:p>
            <a:pPr marL="514350" indent="-514350">
              <a:buFont typeface="+mj-lt"/>
              <a:buAutoNum type="alphaUcParenR" startAt="3"/>
            </a:pPr>
            <a:r>
              <a:rPr kumimoji="1" lang="ja-JP" altLang="en-US" sz="3200" dirty="0"/>
              <a:t>ゲーム性 </a:t>
            </a:r>
            <a:endParaRPr lang="en-US" altLang="ja-JP" sz="3200" dirty="0"/>
          </a:p>
          <a:p>
            <a:endParaRPr lang="en-US" altLang="ja-JP" sz="1400" u="sng" dirty="0">
              <a:solidFill>
                <a:srgbClr val="FF0000"/>
              </a:solidFill>
            </a:endParaRPr>
          </a:p>
          <a:p>
            <a:pPr marL="342900" indent="-342900">
              <a:buFont typeface="Wingdings" panose="05000000000000000000" pitchFamily="2" charset="2"/>
              <a:buChar char="u"/>
            </a:pPr>
            <a:r>
              <a:rPr lang="ja-JP" altLang="en-US" sz="2400" dirty="0"/>
              <a:t>組織的な脱出の具体例</a:t>
            </a:r>
            <a:endParaRPr lang="en-US" altLang="ja-JP" sz="2400" dirty="0"/>
          </a:p>
          <a:p>
            <a:pPr marL="342900" indent="-342900">
              <a:buFont typeface="Arial" panose="020B0604020202020204" pitchFamily="34" charset="0"/>
              <a:buChar char="•"/>
            </a:pPr>
            <a:endParaRPr lang="en-US" altLang="ja-JP" sz="2400" dirty="0"/>
          </a:p>
        </p:txBody>
      </p:sp>
      <p:pic>
        <p:nvPicPr>
          <p:cNvPr id="6" name="図 5">
            <a:extLst>
              <a:ext uri="{FF2B5EF4-FFF2-40B4-BE49-F238E27FC236}">
                <a16:creationId xmlns:a16="http://schemas.microsoft.com/office/drawing/2014/main" id="{F65C7366-DD8F-4A0E-B690-8E6E19F840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920" y="0"/>
            <a:ext cx="6062682" cy="3429000"/>
          </a:xfrm>
          <a:prstGeom prst="rect">
            <a:avLst/>
          </a:prstGeom>
        </p:spPr>
      </p:pic>
      <p:sp>
        <p:nvSpPr>
          <p:cNvPr id="2" name="テキスト ボックス 1">
            <a:extLst>
              <a:ext uri="{FF2B5EF4-FFF2-40B4-BE49-F238E27FC236}">
                <a16:creationId xmlns:a16="http://schemas.microsoft.com/office/drawing/2014/main" id="{27DECFA7-5970-4E12-8FF0-52738C0398E3}"/>
              </a:ext>
            </a:extLst>
          </p:cNvPr>
          <p:cNvSpPr txBox="1"/>
          <p:nvPr/>
        </p:nvSpPr>
        <p:spPr>
          <a:xfrm>
            <a:off x="546100" y="2832100"/>
            <a:ext cx="10006265" cy="389549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ja-JP" altLang="en-US" sz="2400" dirty="0"/>
              <a:t>プレイヤーの一人が敵に話しかける</a:t>
            </a:r>
            <a:endParaRPr lang="en-US" altLang="ja-JP" sz="2400" dirty="0"/>
          </a:p>
          <a:p>
            <a:pPr marL="800100" lvl="1" indent="-342900">
              <a:lnSpc>
                <a:spcPct val="150000"/>
              </a:lnSpc>
              <a:buFont typeface="Wingdings" panose="05000000000000000000" pitchFamily="2" charset="2"/>
              <a:buChar char="Ø"/>
            </a:pPr>
            <a:r>
              <a:rPr lang="ja-JP" altLang="en-US" sz="2400" dirty="0"/>
              <a:t> 敵の注意を引いているとして，一時的に，</a:t>
            </a:r>
            <a:r>
              <a:rPr lang="ja-JP" altLang="en-US" sz="2400" u="sng" dirty="0"/>
              <a:t>敵の視界が固定される</a:t>
            </a:r>
            <a:endParaRPr lang="en-US" altLang="ja-JP" sz="2400" u="sng" dirty="0"/>
          </a:p>
          <a:p>
            <a:pPr marL="800100" lvl="1" indent="-342900">
              <a:lnSpc>
                <a:spcPct val="150000"/>
              </a:lnSpc>
              <a:buFont typeface="Wingdings" panose="05000000000000000000" pitchFamily="2" charset="2"/>
              <a:buChar char="Ø"/>
            </a:pPr>
            <a:endParaRPr kumimoji="1" lang="en-US" altLang="ja-JP" sz="1100" dirty="0"/>
          </a:p>
          <a:p>
            <a:pPr marL="285750" indent="-285750">
              <a:lnSpc>
                <a:spcPct val="150000"/>
              </a:lnSpc>
              <a:buFont typeface="Arial" panose="020B0604020202020204" pitchFamily="34" charset="0"/>
              <a:buChar char="•"/>
            </a:pPr>
            <a:r>
              <a:rPr lang="ja-JP" altLang="en-US" sz="2400" dirty="0"/>
              <a:t>プレイヤーの一人がカメラをハッキングする</a:t>
            </a:r>
            <a:endParaRPr lang="en-US" altLang="ja-JP" sz="2400" dirty="0"/>
          </a:p>
          <a:p>
            <a:pPr marL="742950" lvl="1" indent="-285750">
              <a:lnSpc>
                <a:spcPct val="150000"/>
              </a:lnSpc>
              <a:buFont typeface="Wingdings" panose="05000000000000000000" pitchFamily="2" charset="2"/>
              <a:buChar char="Ø"/>
            </a:pPr>
            <a:r>
              <a:rPr lang="ja-JP" altLang="en-US" sz="2400" u="sng" dirty="0"/>
              <a:t>監視カメラの監視が，一時的に停止される</a:t>
            </a:r>
            <a:endParaRPr lang="en-US" altLang="ja-JP" sz="2400" u="sng" dirty="0"/>
          </a:p>
          <a:p>
            <a:pPr marL="742950" lvl="1" indent="-285750">
              <a:lnSpc>
                <a:spcPct val="150000"/>
              </a:lnSpc>
              <a:buFont typeface="Wingdings" panose="05000000000000000000" pitchFamily="2" charset="2"/>
              <a:buChar char="Ø"/>
            </a:pPr>
            <a:endParaRPr lang="en-US" altLang="ja-JP" sz="1100" dirty="0"/>
          </a:p>
          <a:p>
            <a:pPr marL="285750" indent="-285750">
              <a:lnSpc>
                <a:spcPct val="150000"/>
              </a:lnSpc>
              <a:buFont typeface="Arial" panose="020B0604020202020204" pitchFamily="34" charset="0"/>
              <a:buChar char="•"/>
            </a:pPr>
            <a:r>
              <a:rPr lang="ja-JP" altLang="en-US" sz="2400" dirty="0"/>
              <a:t>プレイヤーの一人が敵に催涙スプレーをかける</a:t>
            </a:r>
            <a:endParaRPr lang="en-US" altLang="ja-JP" sz="2400" dirty="0"/>
          </a:p>
          <a:p>
            <a:pPr marL="742950" lvl="1" indent="-285750">
              <a:lnSpc>
                <a:spcPct val="150000"/>
              </a:lnSpc>
              <a:buFont typeface="Wingdings" panose="05000000000000000000" pitchFamily="2" charset="2"/>
              <a:buChar char="Ø"/>
            </a:pPr>
            <a:r>
              <a:rPr kumimoji="1" lang="ja-JP" altLang="en-US" sz="2400" u="sng" dirty="0"/>
              <a:t>敵の視界が一時的に消える</a:t>
            </a:r>
            <a:endParaRPr kumimoji="1" lang="en-US" altLang="ja-JP" u="sng" dirty="0"/>
          </a:p>
        </p:txBody>
      </p:sp>
      <p:pic>
        <p:nvPicPr>
          <p:cNvPr id="8" name="図 7">
            <a:extLst>
              <a:ext uri="{FF2B5EF4-FFF2-40B4-BE49-F238E27FC236}">
                <a16:creationId xmlns:a16="http://schemas.microsoft.com/office/drawing/2014/main" id="{9737326D-A817-40C2-A179-39E306FC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950" y="4282840"/>
            <a:ext cx="2444750" cy="2444750"/>
          </a:xfrm>
          <a:prstGeom prst="rect">
            <a:avLst/>
          </a:prstGeom>
        </p:spPr>
      </p:pic>
      <p:sp>
        <p:nvSpPr>
          <p:cNvPr id="3" name="スライド番号プレースホルダー 2">
            <a:extLst>
              <a:ext uri="{FF2B5EF4-FFF2-40B4-BE49-F238E27FC236}">
                <a16:creationId xmlns:a16="http://schemas.microsoft.com/office/drawing/2014/main" id="{94A54486-3E3E-40FB-8D03-6D2BC61FA1F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7424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4DAEA-8A8E-4D93-B800-9F79E2E5BBDA}"/>
              </a:ext>
            </a:extLst>
          </p:cNvPr>
          <p:cNvSpPr>
            <a:spLocks noGrp="1"/>
          </p:cNvSpPr>
          <p:nvPr>
            <p:ph type="title"/>
          </p:nvPr>
        </p:nvSpPr>
        <p:spPr/>
        <p:txBody>
          <a:bodyPr>
            <a:normAutofit/>
          </a:bodyPr>
          <a:lstStyle/>
          <a:p>
            <a:pPr marL="742950" indent="-742950">
              <a:buFont typeface="+mj-lt"/>
              <a:buAutoNum type="arabicPeriod" startAt="2"/>
            </a:pPr>
            <a:r>
              <a:rPr lang="ja-JP" altLang="en-US" sz="4000" dirty="0">
                <a:ea typeface="メイリオ"/>
              </a:rPr>
              <a:t>技術関係について</a:t>
            </a:r>
          </a:p>
        </p:txBody>
      </p:sp>
      <p:sp>
        <p:nvSpPr>
          <p:cNvPr id="3" name="コンテンツ プレースホルダー 2">
            <a:extLst>
              <a:ext uri="{FF2B5EF4-FFF2-40B4-BE49-F238E27FC236}">
                <a16:creationId xmlns:a16="http://schemas.microsoft.com/office/drawing/2014/main" id="{E8DD9CAF-C6C8-4CD9-8EDE-CA7621893310}"/>
              </a:ext>
            </a:extLst>
          </p:cNvPr>
          <p:cNvSpPr>
            <a:spLocks noGrp="1"/>
          </p:cNvSpPr>
          <p:nvPr>
            <p:ph idx="1"/>
          </p:nvPr>
        </p:nvSpPr>
        <p:spPr>
          <a:xfrm>
            <a:off x="677334" y="2160589"/>
            <a:ext cx="9128630" cy="2370381"/>
          </a:xfrm>
        </p:spPr>
        <p:txBody>
          <a:bodyPr vert="horz" lIns="91440" tIns="45720" rIns="91440" bIns="45720" rtlCol="0" anchor="t">
            <a:normAutofit lnSpcReduction="10000"/>
          </a:bodyPr>
          <a:lstStyle/>
          <a:p>
            <a:pPr marL="0" indent="0">
              <a:buNone/>
            </a:pPr>
            <a:r>
              <a:rPr lang="ja-JP" altLang="en-US" sz="3200" dirty="0">
                <a:ea typeface="メイリオ"/>
              </a:rPr>
              <a:t>(A)ハードウェア構成</a:t>
            </a:r>
            <a:endParaRPr lang="ja-JP" dirty="0">
              <a:ea typeface="メイリオ"/>
              <a:cs typeface="Calibri" panose="020F0502020204030204"/>
            </a:endParaRPr>
          </a:p>
          <a:p>
            <a:pPr marL="0" indent="0">
              <a:buNone/>
            </a:pPr>
            <a:endParaRPr lang="ja-JP" altLang="en-US" dirty="0">
              <a:ea typeface="メイリオ"/>
              <a:cs typeface="Calibri"/>
            </a:endParaRPr>
          </a:p>
          <a:p>
            <a:pPr marL="0" indent="0">
              <a:lnSpc>
                <a:spcPct val="150000"/>
              </a:lnSpc>
              <a:buNone/>
            </a:pPr>
            <a:r>
              <a:rPr lang="ja-JP" altLang="en-US" dirty="0">
                <a:ea typeface="メイリオ"/>
                <a:cs typeface="Calibri"/>
              </a:rPr>
              <a:t>使用するハードウェア</a:t>
            </a:r>
          </a:p>
          <a:p>
            <a:pPr lvl="1">
              <a:lnSpc>
                <a:spcPct val="150000"/>
              </a:lnSpc>
              <a:buClr>
                <a:schemeClr val="tx1"/>
              </a:buClr>
            </a:pPr>
            <a:r>
              <a:rPr lang="ja-JP" altLang="en-US" b="1" u="sng" dirty="0">
                <a:solidFill>
                  <a:srgbClr val="FF0000"/>
                </a:solidFill>
                <a:ea typeface="メイリオ"/>
              </a:rPr>
              <a:t>ジョイパッド</a:t>
            </a:r>
            <a:r>
              <a:rPr lang="ja-JP" altLang="en-US" dirty="0">
                <a:ea typeface="メイリオ"/>
              </a:rPr>
              <a:t>を使用する</a:t>
            </a:r>
            <a:endParaRPr lang="ja-JP" altLang="en-US" dirty="0">
              <a:ea typeface="メイリオ"/>
              <a:cs typeface="+mn-lt"/>
            </a:endParaRPr>
          </a:p>
          <a:p>
            <a:pPr lvl="1">
              <a:lnSpc>
                <a:spcPct val="150000"/>
              </a:lnSpc>
            </a:pPr>
            <a:endParaRPr lang="ja-JP" altLang="en-US" dirty="0">
              <a:ea typeface="メイリオ"/>
              <a:cs typeface="Calibri"/>
            </a:endParaRPr>
          </a:p>
          <a:p>
            <a:endParaRPr lang="ja-JP" altLang="en-US" sz="2000" dirty="0">
              <a:ea typeface="メイリオ"/>
              <a:cs typeface="Calibri" panose="020F0502020204030204"/>
            </a:endParaRPr>
          </a:p>
          <a:p>
            <a:endParaRPr lang="ja-JP" altLang="en-US" sz="2000" dirty="0">
              <a:ea typeface="メイリオ"/>
              <a:cs typeface="Calibri" panose="020F0502020204030204"/>
            </a:endParaRPr>
          </a:p>
          <a:p>
            <a:pPr marL="0" indent="0">
              <a:buNone/>
            </a:pPr>
            <a:endParaRPr lang="ja-JP" altLang="en-US" sz="2000" dirty="0">
              <a:ea typeface="メイリオ"/>
              <a:cs typeface="Calibri" panose="020F0502020204030204"/>
            </a:endParaRPr>
          </a:p>
          <a:p>
            <a:pPr marL="0" indent="0">
              <a:buNone/>
            </a:pPr>
            <a:endParaRPr lang="ja-JP" altLang="en-US" sz="2000" dirty="0">
              <a:ea typeface="メイリオ"/>
              <a:cs typeface="Calibri" panose="020F0502020204030204"/>
            </a:endParaRPr>
          </a:p>
          <a:p>
            <a:endParaRPr lang="ja-JP" altLang="en-US" sz="2000" dirty="0">
              <a:ea typeface="メイリオ"/>
              <a:cs typeface="Calibri" panose="020F0502020204030204"/>
            </a:endParaRPr>
          </a:p>
          <a:p>
            <a:endParaRPr lang="ja-JP" altLang="en-US" sz="2000" dirty="0">
              <a:ea typeface="メイリオ"/>
              <a:cs typeface="Calibri" panose="020F0502020204030204"/>
            </a:endParaRPr>
          </a:p>
        </p:txBody>
      </p:sp>
      <p:pic>
        <p:nvPicPr>
          <p:cNvPr id="5" name="図 5" descr="カメラ, 野球, 選手 が含まれている画像&#10;&#10;非常に高い精度で生成された説明">
            <a:extLst>
              <a:ext uri="{FF2B5EF4-FFF2-40B4-BE49-F238E27FC236}">
                <a16:creationId xmlns:a16="http://schemas.microsoft.com/office/drawing/2014/main" id="{3A8F33E0-DF92-4DDC-A6EA-881D5BBB34CB}"/>
              </a:ext>
            </a:extLst>
          </p:cNvPr>
          <p:cNvPicPr>
            <a:picLocks noChangeAspect="1"/>
          </p:cNvPicPr>
          <p:nvPr/>
        </p:nvPicPr>
        <p:blipFill>
          <a:blip r:embed="rId3"/>
          <a:stretch>
            <a:fillRect/>
          </a:stretch>
        </p:blipFill>
        <p:spPr>
          <a:xfrm>
            <a:off x="6217220" y="1836476"/>
            <a:ext cx="4651360" cy="4042667"/>
          </a:xfrm>
          <a:prstGeom prst="rect">
            <a:avLst/>
          </a:prstGeom>
        </p:spPr>
      </p:pic>
      <p:sp>
        <p:nvSpPr>
          <p:cNvPr id="8" name="テキスト ボックス 7">
            <a:extLst>
              <a:ext uri="{FF2B5EF4-FFF2-40B4-BE49-F238E27FC236}">
                <a16:creationId xmlns:a16="http://schemas.microsoft.com/office/drawing/2014/main" id="{91BE4B1B-FD1A-4537-8D34-CC777B8171C7}"/>
              </a:ext>
            </a:extLst>
          </p:cNvPr>
          <p:cNvSpPr txBox="1"/>
          <p:nvPr/>
        </p:nvSpPr>
        <p:spPr>
          <a:xfrm>
            <a:off x="676276" y="4649560"/>
            <a:ext cx="4879521" cy="14183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dirty="0">
                <a:latin typeface="メイリオ" panose="020B0604030504040204" pitchFamily="50" charset="-128"/>
                <a:ea typeface="メイリオ" panose="020B0604030504040204" pitchFamily="50" charset="-128"/>
                <a:cs typeface="Calibri"/>
              </a:rPr>
              <a:t>使用するインターフェイス</a:t>
            </a:r>
          </a:p>
          <a:p>
            <a:pPr marL="742950" lvl="1" indent="-285750">
              <a:lnSpc>
                <a:spcPct val="150000"/>
              </a:lnSpc>
              <a:spcBef>
                <a:spcPts val="500"/>
              </a:spcBef>
              <a:buFont typeface="Arial"/>
              <a:buChar char="•"/>
            </a:pPr>
            <a:r>
              <a:rPr lang="ja-JP" sz="2400" dirty="0">
                <a:latin typeface="メイリオ" panose="020B0604030504040204" pitchFamily="50" charset="-128"/>
                <a:ea typeface="メイリオ" panose="020B0604030504040204" pitchFamily="50" charset="-128"/>
                <a:cs typeface="+mn-lt"/>
              </a:rPr>
              <a:t>SDL2を用いて入力を行う</a:t>
            </a:r>
          </a:p>
          <a:p>
            <a:endParaRPr lang="ja-JP" altLang="en-US" dirty="0">
              <a:ea typeface="游ゴシック"/>
              <a:cs typeface="Calibri"/>
            </a:endParaRPr>
          </a:p>
        </p:txBody>
      </p:sp>
      <p:sp>
        <p:nvSpPr>
          <p:cNvPr id="4" name="スライド番号プレースホルダー 3">
            <a:extLst>
              <a:ext uri="{FF2B5EF4-FFF2-40B4-BE49-F238E27FC236}">
                <a16:creationId xmlns:a16="http://schemas.microsoft.com/office/drawing/2014/main" id="{590EC1D8-B778-4A64-A8B9-033D0982980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5438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27C8E7A-3315-447E-BE40-848BC026F975}"/>
              </a:ext>
            </a:extLst>
          </p:cNvPr>
          <p:cNvSpPr>
            <a:spLocks noGrp="1"/>
          </p:cNvSpPr>
          <p:nvPr>
            <p:ph idx="1"/>
          </p:nvPr>
        </p:nvSpPr>
        <p:spPr>
          <a:xfrm>
            <a:off x="546100" y="1690688"/>
            <a:ext cx="11264900" cy="4882016"/>
          </a:xfrm>
        </p:spPr>
        <p:txBody>
          <a:bodyPr vert="horz" lIns="91440" tIns="45720" rIns="91440" bIns="45720" rtlCol="0" anchor="t">
            <a:normAutofit fontScale="92500"/>
          </a:bodyPr>
          <a:lstStyle/>
          <a:p>
            <a:pPr marL="0" indent="0">
              <a:buNone/>
            </a:pPr>
            <a:r>
              <a:rPr lang="ja-JP" altLang="en-US" sz="3200" dirty="0">
                <a:ea typeface="メイリオ"/>
              </a:rPr>
              <a:t>(B)ゲームシステム</a:t>
            </a:r>
            <a:endParaRPr lang="ja-JP" sz="3200" dirty="0"/>
          </a:p>
          <a:p>
            <a:pPr marL="0" indent="0">
              <a:buNone/>
            </a:pPr>
            <a:endParaRPr lang="ja-JP" altLang="en-US" dirty="0">
              <a:ea typeface="メイリオ"/>
              <a:cs typeface="+mn-lt"/>
            </a:endParaRPr>
          </a:p>
          <a:p>
            <a:pPr lvl="1">
              <a:buClr>
                <a:schemeClr val="tx1"/>
              </a:buClr>
            </a:pPr>
            <a:r>
              <a:rPr lang="ja-JP" sz="2800" dirty="0">
                <a:solidFill>
                  <a:srgbClr val="FF0000"/>
                </a:solidFill>
                <a:latin typeface="メイリオ" panose="020B0604030504040204" pitchFamily="50" charset="-128"/>
                <a:ea typeface="メイリオ" panose="020B0604030504040204" pitchFamily="50" charset="-128"/>
                <a:cs typeface="+mn-lt"/>
              </a:rPr>
              <a:t>ゲームAI</a:t>
            </a:r>
            <a:r>
              <a:rPr lang="ja-JP" sz="2800" dirty="0">
                <a:latin typeface="メイリオ" panose="020B0604030504040204" pitchFamily="50" charset="-128"/>
                <a:ea typeface="メイリオ" panose="020B0604030504040204" pitchFamily="50" charset="-128"/>
                <a:cs typeface="+mn-lt"/>
              </a:rPr>
              <a:t>搭載のNPC、カメラ</a:t>
            </a:r>
            <a:endParaRPr lang="en-US" altLang="ja-JP" sz="2800" dirty="0">
              <a:latin typeface="メイリオ" panose="020B0604030504040204" pitchFamily="50" charset="-128"/>
              <a:ea typeface="メイリオ" panose="020B0604030504040204" pitchFamily="50" charset="-128"/>
              <a:cs typeface="+mn-lt"/>
            </a:endParaRPr>
          </a:p>
          <a:p>
            <a:pPr lvl="1"/>
            <a:endParaRPr lang="ja-JP" altLang="en-US" sz="2000" dirty="0">
              <a:ea typeface="+mn-lt"/>
              <a:cs typeface="+mn-lt"/>
            </a:endParaRPr>
          </a:p>
          <a:p>
            <a:pPr marL="914400" lvl="2" indent="0">
              <a:buNone/>
            </a:pPr>
            <a:r>
              <a:rPr lang="ja-JP" sz="2600" dirty="0">
                <a:latin typeface="メイリオ" panose="020B0604030504040204" pitchFamily="50" charset="-128"/>
                <a:ea typeface="メイリオ" panose="020B0604030504040204" pitchFamily="50" charset="-128"/>
                <a:cs typeface="+mn-lt"/>
              </a:rPr>
              <a:t>ここでのゲームAIは、「</a:t>
            </a:r>
            <a:r>
              <a:rPr lang="ja-JP" sz="2600" u="sng" dirty="0">
                <a:solidFill>
                  <a:srgbClr val="FF0000"/>
                </a:solidFill>
                <a:latin typeface="メイリオ" panose="020B0604030504040204" pitchFamily="50" charset="-128"/>
                <a:ea typeface="メイリオ" panose="020B0604030504040204" pitchFamily="50" charset="-128"/>
                <a:cs typeface="+mn-lt"/>
              </a:rPr>
              <a:t>ルールベースAI</a:t>
            </a:r>
            <a:r>
              <a:rPr lang="ja-JP" sz="2600" dirty="0">
                <a:latin typeface="メイリオ" panose="020B0604030504040204" pitchFamily="50" charset="-128"/>
                <a:ea typeface="メイリオ" panose="020B0604030504040204" pitchFamily="50" charset="-128"/>
                <a:cs typeface="+mn-lt"/>
              </a:rPr>
              <a:t>」を使用する</a:t>
            </a:r>
            <a:endParaRPr lang="ja-JP" sz="2600" dirty="0">
              <a:latin typeface="メイリオ" panose="020B0604030504040204" pitchFamily="50" charset="-128"/>
              <a:ea typeface="メイリオ" panose="020B0604030504040204" pitchFamily="50" charset="-128"/>
              <a:cs typeface="Calibri" panose="020F0502020204030204"/>
            </a:endParaRPr>
          </a:p>
          <a:p>
            <a:pPr lvl="2"/>
            <a:endParaRPr lang="ja-JP" dirty="0">
              <a:ea typeface="メイリオ"/>
              <a:cs typeface="Calibri"/>
            </a:endParaRPr>
          </a:p>
          <a:p>
            <a:pPr marL="914400" lvl="2" indent="0">
              <a:buNone/>
            </a:pPr>
            <a:r>
              <a:rPr lang="ja-JP" altLang="en-US" sz="2600" dirty="0">
                <a:ea typeface="メイリオ"/>
                <a:cs typeface="Calibri"/>
              </a:rPr>
              <a:t>＜具体例＞</a:t>
            </a:r>
          </a:p>
          <a:p>
            <a:pPr marL="914400" lvl="2" indent="0">
              <a:lnSpc>
                <a:spcPct val="150000"/>
              </a:lnSpc>
              <a:buNone/>
            </a:pPr>
            <a:r>
              <a:rPr lang="ja-JP" altLang="en-US" sz="2600" dirty="0">
                <a:ea typeface="メイリオ"/>
                <a:cs typeface="Calibri"/>
              </a:rPr>
              <a:t>・NPCにプレイヤーが近づいた時、NPCがプレイヤーの方へ向く</a:t>
            </a:r>
          </a:p>
          <a:p>
            <a:pPr marL="914400" lvl="2" indent="0">
              <a:lnSpc>
                <a:spcPct val="150000"/>
              </a:lnSpc>
              <a:buNone/>
            </a:pPr>
            <a:r>
              <a:rPr lang="ja-JP" altLang="en-US" sz="2600" dirty="0">
                <a:ea typeface="メイリオ"/>
                <a:cs typeface="Calibri"/>
              </a:rPr>
              <a:t>・監視カメラの近くをプレイヤーが通ったとき、プレイヤーの方向に向く</a:t>
            </a:r>
          </a:p>
          <a:p>
            <a:pPr marL="914400" lvl="2" indent="0">
              <a:buNone/>
            </a:pPr>
            <a:endParaRPr lang="ja-JP" altLang="en-US" dirty="0">
              <a:ea typeface="メイリオ"/>
            </a:endParaRPr>
          </a:p>
          <a:p>
            <a:pPr lvl="1"/>
            <a:r>
              <a:rPr lang="ja-JP" altLang="en-US" sz="2800" dirty="0">
                <a:ea typeface="メイリオ"/>
              </a:rPr>
              <a:t>リアルタイムなネットワーク通信（キャラクター、敵の位置など）</a:t>
            </a:r>
            <a:endParaRPr lang="ja-JP" altLang="en-US" sz="2800" dirty="0">
              <a:ea typeface="メイリオ"/>
              <a:cs typeface="Calibri"/>
            </a:endParaRPr>
          </a:p>
          <a:p>
            <a:pPr lvl="2"/>
            <a:endParaRPr lang="ja-JP" altLang="en-US" dirty="0">
              <a:ea typeface="メイリオ"/>
              <a:cs typeface="Calibri"/>
            </a:endParaRPr>
          </a:p>
          <a:p>
            <a:pPr lvl="1"/>
            <a:endParaRPr lang="ja-JP" dirty="0">
              <a:ea typeface="游ゴシック"/>
              <a:cs typeface="Calibri"/>
            </a:endParaRPr>
          </a:p>
          <a:p>
            <a:pPr lvl="1"/>
            <a:endParaRPr lang="en-US" altLang="ja-JP" dirty="0">
              <a:ea typeface="メイリオ"/>
              <a:cs typeface="+mn-lt"/>
            </a:endParaRPr>
          </a:p>
        </p:txBody>
      </p:sp>
      <p:pic>
        <p:nvPicPr>
          <p:cNvPr id="7" name="図 6" descr="部屋, 時計 が含まれている画像&#10;&#10;自動的に生成された説明">
            <a:extLst>
              <a:ext uri="{FF2B5EF4-FFF2-40B4-BE49-F238E27FC236}">
                <a16:creationId xmlns:a16="http://schemas.microsoft.com/office/drawing/2014/main" id="{FBC9176F-A757-4A42-B9D6-34CEA61FE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2400" y="0"/>
            <a:ext cx="5497690" cy="3012144"/>
          </a:xfrm>
          <a:prstGeom prst="rect">
            <a:avLst/>
          </a:prstGeom>
        </p:spPr>
      </p:pic>
      <p:sp>
        <p:nvSpPr>
          <p:cNvPr id="8" name="タイトル 1">
            <a:extLst>
              <a:ext uri="{FF2B5EF4-FFF2-40B4-BE49-F238E27FC236}">
                <a16:creationId xmlns:a16="http://schemas.microsoft.com/office/drawing/2014/main" id="{295BAFBC-9ACE-4C57-B56E-264FA1A76888}"/>
              </a:ext>
            </a:extLst>
          </p:cNvPr>
          <p:cNvSpPr>
            <a:spLocks noGrp="1"/>
          </p:cNvSpPr>
          <p:nvPr>
            <p:ph type="title"/>
          </p:nvPr>
        </p:nvSpPr>
        <p:spPr>
          <a:xfrm>
            <a:off x="838200" y="365125"/>
            <a:ext cx="10515600" cy="1325563"/>
          </a:xfrm>
        </p:spPr>
        <p:txBody>
          <a:bodyPr>
            <a:normAutofit/>
          </a:bodyPr>
          <a:lstStyle/>
          <a:p>
            <a:pPr marL="742950" indent="-742950">
              <a:buFont typeface="+mj-lt"/>
              <a:buAutoNum type="arabicPeriod" startAt="2"/>
            </a:pPr>
            <a:r>
              <a:rPr lang="ja-JP" altLang="en-US" sz="4000" dirty="0">
                <a:ea typeface="メイリオ"/>
              </a:rPr>
              <a:t>技術関係について</a:t>
            </a:r>
          </a:p>
        </p:txBody>
      </p:sp>
      <p:sp>
        <p:nvSpPr>
          <p:cNvPr id="2" name="スライド番号プレースホルダー 1">
            <a:extLst>
              <a:ext uri="{FF2B5EF4-FFF2-40B4-BE49-F238E27FC236}">
                <a16:creationId xmlns:a16="http://schemas.microsoft.com/office/drawing/2014/main" id="{8AEFB791-790E-408D-A17B-8963281F66B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859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8DD9CAF-C6C8-4CD9-8EDE-CA7621893310}"/>
              </a:ext>
            </a:extLst>
          </p:cNvPr>
          <p:cNvSpPr>
            <a:spLocks noGrp="1"/>
          </p:cNvSpPr>
          <p:nvPr>
            <p:ph idx="1"/>
          </p:nvPr>
        </p:nvSpPr>
        <p:spPr>
          <a:xfrm>
            <a:off x="677334" y="2160589"/>
            <a:ext cx="9833120" cy="1132131"/>
          </a:xfrm>
        </p:spPr>
        <p:txBody>
          <a:bodyPr vert="horz" lIns="91440" tIns="45720" rIns="91440" bIns="45720" rtlCol="0" anchor="t">
            <a:normAutofit/>
          </a:bodyPr>
          <a:lstStyle/>
          <a:p>
            <a:pPr marL="0" indent="0">
              <a:buNone/>
            </a:pPr>
            <a:r>
              <a:rPr lang="en-US" altLang="ja-JP" sz="3200" dirty="0">
                <a:latin typeface="メイリオ" panose="020B0604030504040204" pitchFamily="50" charset="-128"/>
                <a:ea typeface="メイリオ" panose="020B0604030504040204" pitchFamily="50" charset="-128"/>
                <a:cs typeface="+mn-lt"/>
              </a:rPr>
              <a:t>(C)</a:t>
            </a:r>
            <a:r>
              <a:rPr lang="ja-JP" sz="3200" dirty="0">
                <a:latin typeface="メイリオ" panose="020B0604030504040204" pitchFamily="50" charset="-128"/>
                <a:ea typeface="メイリオ" panose="020B0604030504040204" pitchFamily="50" charset="-128"/>
                <a:cs typeface="+mn-lt"/>
              </a:rPr>
              <a:t>その他</a:t>
            </a:r>
            <a:endParaRPr lang="ja-JP" altLang="en-US" sz="3200" dirty="0">
              <a:latin typeface="メイリオ" panose="020B0604030504040204" pitchFamily="50" charset="-128"/>
              <a:ea typeface="メイリオ" panose="020B0604030504040204" pitchFamily="50" charset="-128"/>
              <a:cs typeface="+mn-lt"/>
            </a:endParaRPr>
          </a:p>
          <a:p>
            <a:pPr lvl="1"/>
            <a:r>
              <a:rPr lang="ja-JP" sz="2400" dirty="0">
                <a:latin typeface="メイリオ" panose="020B0604030504040204" pitchFamily="50" charset="-128"/>
                <a:ea typeface="メイリオ" panose="020B0604030504040204" pitchFamily="50" charset="-128"/>
                <a:cs typeface="+mn-lt"/>
              </a:rPr>
              <a:t>カメラ、操作するキャラは</a:t>
            </a:r>
            <a:r>
              <a:rPr lang="ja-JP" sz="2400" dirty="0">
                <a:solidFill>
                  <a:srgbClr val="FF0000"/>
                </a:solidFill>
                <a:latin typeface="メイリオ" panose="020B0604030504040204" pitchFamily="50" charset="-128"/>
                <a:ea typeface="メイリオ" panose="020B0604030504040204" pitchFamily="50" charset="-128"/>
                <a:cs typeface="+mn-lt"/>
              </a:rPr>
              <a:t>オリジナルの素材</a:t>
            </a:r>
            <a:r>
              <a:rPr lang="ja-JP" sz="2400" dirty="0">
                <a:latin typeface="メイリオ" panose="020B0604030504040204" pitchFamily="50" charset="-128"/>
                <a:ea typeface="メイリオ" panose="020B0604030504040204" pitchFamily="50" charset="-128"/>
                <a:cs typeface="+mn-lt"/>
              </a:rPr>
              <a:t>を作成して使用する</a:t>
            </a:r>
          </a:p>
          <a:p>
            <a:pPr lvl="1"/>
            <a:endParaRPr lang="ja-JP" sz="1800" dirty="0">
              <a:ea typeface="+mn-lt"/>
              <a:cs typeface="+mn-lt"/>
            </a:endParaRPr>
          </a:p>
          <a:p>
            <a:pPr lvl="1"/>
            <a:endParaRPr lang="ja-JP" altLang="en-US" sz="1800" dirty="0">
              <a:ea typeface="メイリオ"/>
            </a:endParaRPr>
          </a:p>
          <a:p>
            <a:endParaRPr lang="ja-JP" altLang="en-US" sz="2000" dirty="0">
              <a:ea typeface="メイリオ"/>
            </a:endParaRPr>
          </a:p>
          <a:p>
            <a:endParaRPr lang="ja-JP" altLang="en-US" sz="2000" dirty="0">
              <a:ea typeface="メイリオ"/>
            </a:endParaRPr>
          </a:p>
          <a:p>
            <a:endParaRPr lang="ja-JP" altLang="en-US" sz="2000" dirty="0">
              <a:ea typeface="メイリオ"/>
            </a:endParaRPr>
          </a:p>
          <a:p>
            <a:endParaRPr lang="ja-JP" altLang="en-US" sz="2000" dirty="0">
              <a:ea typeface="メイリオ"/>
            </a:endParaRPr>
          </a:p>
          <a:p>
            <a:pPr marL="0" indent="0">
              <a:buNone/>
            </a:pPr>
            <a:endParaRPr lang="ja-JP" altLang="en-US" sz="2000" dirty="0">
              <a:ea typeface="メイリオ"/>
            </a:endParaRPr>
          </a:p>
          <a:p>
            <a:pPr marL="0" indent="0">
              <a:buNone/>
            </a:pPr>
            <a:endParaRPr lang="ja-JP" altLang="en-US" sz="2000" dirty="0">
              <a:ea typeface="メイリオ"/>
            </a:endParaRPr>
          </a:p>
          <a:p>
            <a:endParaRPr lang="ja-JP" altLang="en-US" sz="2000" dirty="0">
              <a:ea typeface="メイリオ"/>
            </a:endParaRPr>
          </a:p>
          <a:p>
            <a:endParaRPr lang="ja-JP" altLang="en-US" sz="2000" dirty="0">
              <a:ea typeface="メイリオ"/>
            </a:endParaRPr>
          </a:p>
        </p:txBody>
      </p:sp>
      <p:pic>
        <p:nvPicPr>
          <p:cNvPr id="4" name="図 5" descr="テーブル が含まれている画像&#10;&#10;非常に高い精度で生成された説明">
            <a:extLst>
              <a:ext uri="{FF2B5EF4-FFF2-40B4-BE49-F238E27FC236}">
                <a16:creationId xmlns:a16="http://schemas.microsoft.com/office/drawing/2014/main" id="{AA8F4130-8D21-451F-94F3-0ED93F6C261E}"/>
              </a:ext>
            </a:extLst>
          </p:cNvPr>
          <p:cNvPicPr>
            <a:picLocks noChangeAspect="1"/>
          </p:cNvPicPr>
          <p:nvPr/>
        </p:nvPicPr>
        <p:blipFill>
          <a:blip r:embed="rId3"/>
          <a:stretch>
            <a:fillRect/>
          </a:stretch>
        </p:blipFill>
        <p:spPr>
          <a:xfrm>
            <a:off x="7925027" y="3389599"/>
            <a:ext cx="2945946" cy="2865664"/>
          </a:xfrm>
          <a:prstGeom prst="rect">
            <a:avLst/>
          </a:prstGeom>
        </p:spPr>
      </p:pic>
      <p:sp>
        <p:nvSpPr>
          <p:cNvPr id="7" name="テキスト ボックス 6">
            <a:extLst>
              <a:ext uri="{FF2B5EF4-FFF2-40B4-BE49-F238E27FC236}">
                <a16:creationId xmlns:a16="http://schemas.microsoft.com/office/drawing/2014/main" id="{EFB7D32B-8775-4D68-BF1B-948DF10668E2}"/>
              </a:ext>
            </a:extLst>
          </p:cNvPr>
          <p:cNvSpPr txBox="1"/>
          <p:nvPr/>
        </p:nvSpPr>
        <p:spPr>
          <a:xfrm>
            <a:off x="6463601" y="6352143"/>
            <a:ext cx="52340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游ゴシック"/>
                <a:cs typeface="Calibri"/>
              </a:rPr>
              <a:t>無料ドット絵作成アプリ「ドットピクト！」　</a:t>
            </a:r>
          </a:p>
        </p:txBody>
      </p:sp>
      <p:sp>
        <p:nvSpPr>
          <p:cNvPr id="9" name="タイトル 1">
            <a:extLst>
              <a:ext uri="{FF2B5EF4-FFF2-40B4-BE49-F238E27FC236}">
                <a16:creationId xmlns:a16="http://schemas.microsoft.com/office/drawing/2014/main" id="{12C4A30A-1B16-406B-82FC-BB80A7562791}"/>
              </a:ext>
            </a:extLst>
          </p:cNvPr>
          <p:cNvSpPr>
            <a:spLocks noGrp="1"/>
          </p:cNvSpPr>
          <p:nvPr>
            <p:ph type="title"/>
          </p:nvPr>
        </p:nvSpPr>
        <p:spPr>
          <a:xfrm>
            <a:off x="838200" y="365125"/>
            <a:ext cx="10515600" cy="1325563"/>
          </a:xfrm>
        </p:spPr>
        <p:txBody>
          <a:bodyPr>
            <a:normAutofit/>
          </a:bodyPr>
          <a:lstStyle/>
          <a:p>
            <a:pPr marL="742950" indent="-742950">
              <a:buFont typeface="+mj-lt"/>
              <a:buAutoNum type="arabicPeriod" startAt="2"/>
            </a:pPr>
            <a:r>
              <a:rPr lang="ja-JP" altLang="en-US" sz="4000" dirty="0">
                <a:ea typeface="メイリオ"/>
              </a:rPr>
              <a:t>技術関係について</a:t>
            </a:r>
          </a:p>
        </p:txBody>
      </p:sp>
      <p:sp>
        <p:nvSpPr>
          <p:cNvPr id="2" name="スライド番号プレースホルダー 1">
            <a:extLst>
              <a:ext uri="{FF2B5EF4-FFF2-40B4-BE49-F238E27FC236}">
                <a16:creationId xmlns:a16="http://schemas.microsoft.com/office/drawing/2014/main" id="{2C278394-9207-4BCE-9CDC-EDE37355ADA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84451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1FBFD8B-6D1B-4F5F-9F48-6B38BFCE6FA4}"/>
              </a:ext>
            </a:extLst>
          </p:cNvPr>
          <p:cNvSpPr txBox="1">
            <a:spLocks noMove="1" noResize="1"/>
          </p:cNvSpPr>
          <p:nvPr/>
        </p:nvSpPr>
        <p:spPr>
          <a:xfrm>
            <a:off x="435600" y="2002776"/>
            <a:ext cx="219885" cy="430959"/>
          </a:xfrm>
          <a:prstGeom prst="rect">
            <a:avLst/>
          </a:prstGeom>
          <a:noFill/>
          <a:ln>
            <a:noFill/>
          </a:ln>
        </p:spPr>
        <p:txBody>
          <a:bodyPr vert="horz" wrap="none" lIns="108847" tIns="54423" rIns="108847" bIns="54423" anchorCtr="0" compatLnSpc="0">
            <a:spAutoFit/>
          </a:bodyPr>
          <a:lstStyle/>
          <a:p>
            <a:pPr hangingPunct="0"/>
            <a:endParaRPr lang="en-US" sz="2177">
              <a:latin typeface="Arial" pitchFamily="18"/>
              <a:ea typeface="Noto Sans CJK JP" pitchFamily="34"/>
              <a:cs typeface="Lohit Hindi" pitchFamily="2"/>
            </a:endParaRPr>
          </a:p>
        </p:txBody>
      </p:sp>
      <p:pic>
        <p:nvPicPr>
          <p:cNvPr id="5" name="図 4">
            <a:extLst>
              <a:ext uri="{FF2B5EF4-FFF2-40B4-BE49-F238E27FC236}">
                <a16:creationId xmlns:a16="http://schemas.microsoft.com/office/drawing/2014/main" id="{2B3ACEBC-C194-4A4B-89D8-A58DE291C466}"/>
              </a:ext>
            </a:extLst>
          </p:cNvPr>
          <p:cNvPicPr>
            <a:picLocks noChangeAspect="1"/>
          </p:cNvPicPr>
          <p:nvPr/>
        </p:nvPicPr>
        <p:blipFill>
          <a:blip r:embed="rId3">
            <a:lum/>
            <a:alphaModFix/>
          </a:blip>
          <a:srcRect/>
          <a:stretch>
            <a:fillRect/>
          </a:stretch>
        </p:blipFill>
        <p:spPr>
          <a:xfrm>
            <a:off x="7443898" y="483422"/>
            <a:ext cx="4312502" cy="3900626"/>
          </a:xfrm>
          <a:prstGeom prst="rect">
            <a:avLst/>
          </a:prstGeom>
          <a:noFill/>
          <a:ln>
            <a:noFill/>
          </a:ln>
        </p:spPr>
      </p:pic>
      <p:sp>
        <p:nvSpPr>
          <p:cNvPr id="6" name="テキスト ボックス 5">
            <a:extLst>
              <a:ext uri="{FF2B5EF4-FFF2-40B4-BE49-F238E27FC236}">
                <a16:creationId xmlns:a16="http://schemas.microsoft.com/office/drawing/2014/main" id="{D98B907D-1A3E-46EF-AD2A-1BD9CD395C06}"/>
              </a:ext>
            </a:extLst>
          </p:cNvPr>
          <p:cNvSpPr txBox="1"/>
          <p:nvPr/>
        </p:nvSpPr>
        <p:spPr>
          <a:xfrm>
            <a:off x="787399" y="592666"/>
            <a:ext cx="3635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mj-lt"/>
              <a:buAutoNum type="arabicPeriod" startAt="3"/>
            </a:pPr>
            <a:r>
              <a:rPr lang="ja-JP" altLang="en-US" sz="4000" dirty="0">
                <a:ea typeface="メイリオ"/>
              </a:rPr>
              <a:t>開発関係</a:t>
            </a:r>
            <a:endParaRPr lang="ja-JP" altLang="en-US" sz="3600" dirty="0">
              <a:ea typeface="メイリオ"/>
            </a:endParaRPr>
          </a:p>
        </p:txBody>
      </p:sp>
      <p:sp>
        <p:nvSpPr>
          <p:cNvPr id="7" name="スライド番号プレースホルダー 6">
            <a:extLst>
              <a:ext uri="{FF2B5EF4-FFF2-40B4-BE49-F238E27FC236}">
                <a16:creationId xmlns:a16="http://schemas.microsoft.com/office/drawing/2014/main" id="{C4604F93-7627-4DF1-BBC2-F2E949AB7D5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テキスト ボックス 7">
            <a:extLst>
              <a:ext uri="{FF2B5EF4-FFF2-40B4-BE49-F238E27FC236}">
                <a16:creationId xmlns:a16="http://schemas.microsoft.com/office/drawing/2014/main" id="{5524EFF2-085A-4903-A0B0-49E628A40FF0}"/>
              </a:ext>
            </a:extLst>
          </p:cNvPr>
          <p:cNvSpPr txBox="1"/>
          <p:nvPr/>
        </p:nvSpPr>
        <p:spPr>
          <a:xfrm>
            <a:off x="787399" y="1264350"/>
            <a:ext cx="8032968" cy="5000984"/>
          </a:xfrm>
          <a:prstGeom prst="rect">
            <a:avLst/>
          </a:prstGeom>
          <a:noFill/>
        </p:spPr>
        <p:txBody>
          <a:bodyPr wrap="none" rtlCol="0">
            <a:spAutoFit/>
          </a:bodyPr>
          <a:lstStyle/>
          <a:p>
            <a:pPr marL="457200" indent="-457200" hangingPunct="0">
              <a:lnSpc>
                <a:spcPct val="150000"/>
              </a:lnSpc>
              <a:buSzPct val="45000"/>
              <a:buFont typeface="Wingdings" panose="05000000000000000000" pitchFamily="2" charset="2"/>
              <a:buChar char="l"/>
            </a:pPr>
            <a:r>
              <a:rPr lang="ja-JP" altLang="en-US" sz="3144" dirty="0">
                <a:latin typeface="Arial" pitchFamily="18"/>
                <a:ea typeface="Noto Sans CJK JP" pitchFamily="34"/>
                <a:cs typeface="Lohit Hindi" pitchFamily="2"/>
              </a:rPr>
              <a:t>矢野</a:t>
            </a:r>
            <a:endParaRPr lang="ja-JP" altLang="en-US" sz="1600" dirty="0">
              <a:latin typeface="Arial" pitchFamily="18"/>
              <a:ea typeface="Noto Sans CJK JP" pitchFamily="34"/>
              <a:cs typeface="Lohit Hindi" pitchFamily="2"/>
            </a:endParaRPr>
          </a:p>
          <a:p>
            <a:pPr marL="914400" lvl="1" indent="-457200" hangingPunct="0">
              <a:lnSpc>
                <a:spcPct val="150000"/>
              </a:lnSpc>
              <a:buSzPct val="45000"/>
              <a:buFont typeface="Wingdings" panose="05000000000000000000" pitchFamily="2" charset="2"/>
              <a:buChar char="Ø"/>
            </a:pPr>
            <a:r>
              <a:rPr lang="ja-JP" altLang="en-US" sz="3144" dirty="0">
                <a:latin typeface="Arial" pitchFamily="18"/>
                <a:ea typeface="Noto Sans CJK JP" pitchFamily="34"/>
                <a:cs typeface="Lohit Hindi" pitchFamily="2"/>
              </a:rPr>
              <a:t>主にシステム関連を担当</a:t>
            </a:r>
          </a:p>
          <a:p>
            <a:pPr marL="457200" indent="-457200" hangingPunct="0">
              <a:lnSpc>
                <a:spcPct val="150000"/>
              </a:lnSpc>
              <a:buSzPct val="45000"/>
              <a:buFont typeface="Wingdings" panose="05000000000000000000" pitchFamily="2" charset="2"/>
              <a:buChar char="l"/>
            </a:pPr>
            <a:r>
              <a:rPr lang="ja-JP" altLang="en-US" sz="3144" dirty="0">
                <a:latin typeface="Arial" pitchFamily="18"/>
                <a:ea typeface="Noto Sans CJK JP" pitchFamily="34"/>
                <a:cs typeface="Lohit Hindi" pitchFamily="2"/>
              </a:rPr>
              <a:t>織田</a:t>
            </a:r>
          </a:p>
          <a:p>
            <a:pPr marL="914400" lvl="1" indent="-457200" hangingPunct="0">
              <a:lnSpc>
                <a:spcPct val="150000"/>
              </a:lnSpc>
              <a:buSzPct val="45000"/>
              <a:buFont typeface="Wingdings" panose="05000000000000000000" pitchFamily="2" charset="2"/>
              <a:buChar char="Ø"/>
            </a:pPr>
            <a:r>
              <a:rPr lang="ja-JP" altLang="en-US" sz="3144" dirty="0">
                <a:latin typeface="Arial" pitchFamily="18"/>
                <a:ea typeface="Noto Sans CJK JP" pitchFamily="34"/>
                <a:cs typeface="Lohit Hindi" pitchFamily="2"/>
              </a:rPr>
              <a:t>主にネットワーク関連を担当</a:t>
            </a:r>
          </a:p>
          <a:p>
            <a:pPr marL="457200" indent="-457200" hangingPunct="0">
              <a:lnSpc>
                <a:spcPct val="150000"/>
              </a:lnSpc>
              <a:buSzPct val="45000"/>
              <a:buFont typeface="Wingdings" panose="05000000000000000000" pitchFamily="2" charset="2"/>
              <a:buChar char="l"/>
            </a:pPr>
            <a:r>
              <a:rPr lang="ja-JP" altLang="en-US" sz="3144" dirty="0">
                <a:latin typeface="Arial" pitchFamily="18"/>
                <a:ea typeface="Noto Sans CJK JP" pitchFamily="34"/>
                <a:cs typeface="Lohit Hindi" pitchFamily="2"/>
              </a:rPr>
              <a:t>山口</a:t>
            </a:r>
          </a:p>
          <a:p>
            <a:pPr marL="971550" lvl="1" indent="-514350" hangingPunct="0">
              <a:lnSpc>
                <a:spcPct val="150000"/>
              </a:lnSpc>
              <a:buSzPct val="45000"/>
              <a:buFont typeface="Wingdings" panose="05000000000000000000" pitchFamily="2" charset="2"/>
              <a:buChar char="Ø"/>
            </a:pPr>
            <a:r>
              <a:rPr lang="ja-JP" altLang="en-US" sz="3144" dirty="0">
                <a:latin typeface="Arial" pitchFamily="18"/>
                <a:ea typeface="Noto Sans CJK JP" pitchFamily="34"/>
                <a:cs typeface="Lohit Hindi" pitchFamily="2"/>
              </a:rPr>
              <a:t>主に描画・アニメーション関連を担当</a:t>
            </a:r>
          </a:p>
          <a:p>
            <a:endParaRPr kumimoji="1" lang="en-US" altLang="ja-JP" dirty="0"/>
          </a:p>
          <a:p>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1059</Words>
  <Application>Microsoft Office PowerPoint</Application>
  <PresentationFormat>ワイド画面</PresentationFormat>
  <Paragraphs>169</Paragraphs>
  <Slides>11</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ＭＳ ゴシック</vt:lpstr>
      <vt:lpstr>OpenSymbol</vt:lpstr>
      <vt:lpstr>メイリオ</vt:lpstr>
      <vt:lpstr>游ゴシック</vt:lpstr>
      <vt:lpstr>游ゴシック Light</vt:lpstr>
      <vt:lpstr>Arial</vt:lpstr>
      <vt:lpstr>Calibri</vt:lpstr>
      <vt:lpstr>Wingdings</vt:lpstr>
      <vt:lpstr>Office テーマ</vt:lpstr>
      <vt:lpstr>ソフトウェア設計及び実験 後期グループ開発</vt:lpstr>
      <vt:lpstr>PowerPoint プレゼンテーション</vt:lpstr>
      <vt:lpstr>PowerPoint プレゼンテーション</vt:lpstr>
      <vt:lpstr>PowerPoint プレゼンテーション</vt:lpstr>
      <vt:lpstr>PowerPoint プレゼンテーション</vt:lpstr>
      <vt:lpstr>技術関係について</vt:lpstr>
      <vt:lpstr>技術関係について</vt:lpstr>
      <vt:lpstr>技術関係について</vt:lpstr>
      <vt:lpstr>PowerPoint プレゼンテーション</vt:lpstr>
      <vt:lpstr>開発対応策</vt:lpstr>
      <vt:lpstr>目指す賞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織田武瑠</dc:creator>
  <cp:lastModifiedBy>織田 武瑠</cp:lastModifiedBy>
  <cp:revision>203</cp:revision>
  <dcterms:created xsi:type="dcterms:W3CDTF">2019-10-21T07:25:27Z</dcterms:created>
  <dcterms:modified xsi:type="dcterms:W3CDTF">2019-10-24T11:13:04Z</dcterms:modified>
</cp:coreProperties>
</file>