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57" r:id="rId4"/>
    <p:sldId id="272" r:id="rId5"/>
    <p:sldId id="273" r:id="rId6"/>
    <p:sldId id="274" r:id="rId7"/>
    <p:sldId id="275" r:id="rId8"/>
    <p:sldId id="258" r:id="rId9"/>
    <p:sldId id="276" r:id="rId10"/>
    <p:sldId id="277" r:id="rId11"/>
    <p:sldId id="278" r:id="rId12"/>
    <p:sldId id="259" r:id="rId13"/>
    <p:sldId id="267" r:id="rId14"/>
    <p:sldId id="279" r:id="rId15"/>
    <p:sldId id="263" r:id="rId16"/>
    <p:sldId id="264" r:id="rId17"/>
    <p:sldId id="265" r:id="rId18"/>
  </p:sldIdLst>
  <p:sldSz cx="18288000" cy="10287000"/>
  <p:notesSz cx="6858000" cy="9144000"/>
  <p:embeddedFontLst>
    <p:embeddedFont>
      <p:font typeface="Arimo" panose="020B0604020202020204" charset="0"/>
      <p:regular r:id="rId21"/>
    </p:embeddedFont>
    <p:embeddedFont>
      <p:font typeface="Lato Bold" panose="020B0604020202020204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EFEF"/>
    <a:srgbClr val="DFEBFF"/>
    <a:srgbClr val="CCFFFF"/>
    <a:srgbClr val="99CCFF"/>
    <a:srgbClr val="CCCCFF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8" autoAdjust="0"/>
  </p:normalViewPr>
  <p:slideViewPr>
    <p:cSldViewPr>
      <p:cViewPr>
        <p:scale>
          <a:sx n="50" d="100"/>
          <a:sy n="50" d="100"/>
        </p:scale>
        <p:origin x="336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2A53E-8F40-4FA5-CC38-4E2B6812F4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F404-9753-3248-715F-FC1513E36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B55B-A4BD-488F-B0D3-EBBCFC23A4B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F0C6B-B09A-2D00-2512-505F5B49FF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D43F-CAD3-4BCA-3FB4-26D1FC96E2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7DA4-9BDF-4DCF-8193-50057296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44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FFAB1-68B3-67E9-6A21-7B08F769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50008-0E66-78ED-15E6-F2D2DB385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3E687-E3F8-5476-3260-854305CD12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33FCE-940A-4AC8-584F-18DBF715C4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28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688AA-E1F6-A51A-05F5-686BE2EA4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AE9C7-B9DA-F32B-C96F-62A8DC029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6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38B9-ED60-7122-4403-826B1F529E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248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740E7-D250-5726-13ED-A5487411C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D28D7-157F-9CAA-D1BA-2A78A809F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7B06-CF30-5513-3FD6-41DA70ABE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46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C917-EDCE-30CD-7080-F582D582CA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8A6-B708-432C-8795-F76A6C7ECF4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29B0-130D-4960-A052-EB8661FB2AD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5E13-D2DF-4866-A2F8-549A270E3C9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3C12-0F1F-4FF8-9FE1-20FDA82281F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350A-9474-4A9A-8CBD-2B301AF4DC0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FABA-9511-468E-8C14-C07B668B3ED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3C29-CC99-4623-AE0C-1704CD745E3C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94D4-8FE5-4051-99D2-7FD3DEB1A054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710-CEEF-468F-9DD1-F8CCA0279F32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A70F-4862-47F4-ADAD-3A55BA86A348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3A47-CBC2-4DB9-B8A8-35DAC5CC621A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6B72-07C8-45A7-B570-CF22ED6B3F10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Predictive Insights into Depression and Suicide Through Machine Learning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19200" y="631329"/>
            <a:ext cx="1493520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3"/>
              </a:lnSpc>
            </a:pPr>
            <a:r>
              <a:rPr lang="en-US" sz="6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0" y="6238780"/>
            <a:ext cx="7493500" cy="4048220"/>
          </a:xfrm>
          <a:custGeom>
            <a:avLst/>
            <a:gdLst/>
            <a:ahLst/>
            <a:cxnLst/>
            <a:rect l="l" t="t" r="r" b="b"/>
            <a:pathLst>
              <a:path w="7493514" h="4120994">
                <a:moveTo>
                  <a:pt x="0" y="0"/>
                </a:moveTo>
                <a:lnTo>
                  <a:pt x="7493514" y="0"/>
                </a:lnTo>
                <a:lnTo>
                  <a:pt x="7493514" y="4120994"/>
                </a:lnTo>
                <a:lnTo>
                  <a:pt x="0" y="41209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62091" y="3112074"/>
            <a:ext cx="4542223" cy="4241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40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Presented</a:t>
            </a:r>
            <a:r>
              <a:rPr lang="en-US" sz="4000" b="1" i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 </a:t>
            </a:r>
            <a:r>
              <a:rPr lang="en-US" sz="40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By-</a:t>
            </a:r>
          </a:p>
          <a:p>
            <a:pPr algn="l">
              <a:lnSpc>
                <a:spcPts val="3264"/>
              </a:lnSpc>
            </a:pPr>
            <a:endParaRPr lang="en-US" sz="40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Raihan Rimon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ID: 213311004</a:t>
            </a:r>
          </a:p>
          <a:p>
            <a:pPr algn="l">
              <a:lnSpc>
                <a:spcPts val="3264"/>
              </a:lnSpc>
            </a:pPr>
            <a:endParaRPr lang="en-US" sz="36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Md. Abid Hasan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ID: 213311014</a:t>
            </a:r>
          </a:p>
          <a:p>
            <a:pPr algn="l">
              <a:lnSpc>
                <a:spcPts val="3264"/>
              </a:lnSpc>
            </a:pPr>
            <a:endParaRPr lang="en-US" sz="34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Abdullah All Mamun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ID: 213311035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A5B45FCF-910A-0F5D-E11F-7282B5DB8F4E}"/>
              </a:ext>
            </a:extLst>
          </p:cNvPr>
          <p:cNvSpPr txBox="1"/>
          <p:nvPr/>
        </p:nvSpPr>
        <p:spPr>
          <a:xfrm>
            <a:off x="10287000" y="3018238"/>
            <a:ext cx="4343401" cy="2125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40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Supervised By-</a:t>
            </a:r>
          </a:p>
          <a:p>
            <a:pPr algn="l">
              <a:lnSpc>
                <a:spcPts val="3264"/>
              </a:lnSpc>
            </a:pPr>
            <a:endParaRPr lang="en-US" sz="4000" b="1" dirty="0">
              <a:solidFill>
                <a:srgbClr val="342520"/>
              </a:solidFill>
              <a:latin typeface="+mj-lt"/>
              <a:ea typeface="Arimo"/>
              <a:cs typeface="Times New Roman" panose="02020603050405020304" pitchFamily="18" charset="0"/>
              <a:sym typeface="Arimo"/>
            </a:endParaRP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Salma Akter Lima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Lecturer, Dept. of CSE</a:t>
            </a:r>
          </a:p>
          <a:p>
            <a:pPr algn="l">
              <a:lnSpc>
                <a:spcPts val="3264"/>
              </a:lnSpc>
            </a:pPr>
            <a:r>
              <a:rPr lang="en-US" sz="3400" b="1" dirty="0">
                <a:solidFill>
                  <a:srgbClr val="342520"/>
                </a:solidFill>
                <a:latin typeface="+mj-lt"/>
                <a:ea typeface="Arimo"/>
                <a:cs typeface="Times New Roman" panose="02020603050405020304" pitchFamily="18" charset="0"/>
                <a:sym typeface="Arimo"/>
              </a:rPr>
              <a:t>Varendra University</a:t>
            </a:r>
          </a:p>
        </p:txBody>
      </p:sp>
      <p:pic>
        <p:nvPicPr>
          <p:cNvPr id="5" name="Picture 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159635AA-9F69-F154-E951-A7CFADDAA0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8496300"/>
            <a:ext cx="3598814" cy="2296594"/>
          </a:xfrm>
          <a:prstGeom prst="rect">
            <a:avLst/>
          </a:prstGeom>
        </p:spPr>
      </p:pic>
      <p:pic>
        <p:nvPicPr>
          <p:cNvPr id="8" name="Picture 7" descr="A colorful arrows with a power button&#10;&#10;AI-generated content may be incorrect.">
            <a:extLst>
              <a:ext uri="{FF2B5EF4-FFF2-40B4-BE49-F238E27FC236}">
                <a16:creationId xmlns:a16="http://schemas.microsoft.com/office/drawing/2014/main" id="{61004D50-C266-7AA4-9DE5-1EE9D913E3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607" y="495906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B21189-E502-A368-88DE-69CC5AD8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872" r="32500"/>
          <a:stretch/>
        </p:blipFill>
        <p:spPr>
          <a:xfrm>
            <a:off x="1700651" y="1386839"/>
            <a:ext cx="5995549" cy="774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9192A-0B95-7842-80B4-472BE6CB3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4" r="25773"/>
          <a:stretch/>
        </p:blipFill>
        <p:spPr>
          <a:xfrm>
            <a:off x="8841773" y="1386839"/>
            <a:ext cx="7846027" cy="774141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B97EED01-A478-57EB-A84E-6BE557F15DCD}"/>
              </a:ext>
            </a:extLst>
          </p:cNvPr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8C81F97-B733-BF78-3352-B4E0A5965FFC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94C283-EBDB-77C2-6047-55E2DDFC7093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9CD97C0-65E8-0BC1-45E0-6B530B7A040A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D86007F-2CEC-28B6-E753-30406C36A77C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9</a:t>
              </a:r>
            </a:p>
          </p:txBody>
        </p:sp>
      </p:grp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4C282BFB-4648-152D-7414-ABA4C38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39323-C5C5-9F32-59FC-345E2D688243}"/>
              </a:ext>
            </a:extLst>
          </p:cNvPr>
          <p:cNvSpPr txBox="1"/>
          <p:nvPr/>
        </p:nvSpPr>
        <p:spPr>
          <a:xfrm>
            <a:off x="11652045" y="9193765"/>
            <a:ext cx="243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6: Comment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04E43-1276-0569-5E27-6E63BC1549FC}"/>
              </a:ext>
            </a:extLst>
          </p:cNvPr>
          <p:cNvSpPr txBox="1"/>
          <p:nvPr/>
        </p:nvSpPr>
        <p:spPr>
          <a:xfrm>
            <a:off x="3585684" y="9182343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5: Create Post</a:t>
            </a:r>
          </a:p>
        </p:txBody>
      </p:sp>
    </p:spTree>
    <p:extLst>
      <p:ext uri="{BB962C8B-B14F-4D97-AF65-F5344CB8AC3E}">
        <p14:creationId xmlns:p14="http://schemas.microsoft.com/office/powerpoint/2010/main" val="108947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57D7C1-30A1-22C7-1926-861E8BB17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4" t="614" r="31583"/>
          <a:stretch/>
        </p:blipFill>
        <p:spPr>
          <a:xfrm>
            <a:off x="2362200" y="1424898"/>
            <a:ext cx="6324600" cy="7921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73BDC-9933-09E3-C954-FC7DED72F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0" t="525" r="32901"/>
          <a:stretch/>
        </p:blipFill>
        <p:spPr>
          <a:xfrm>
            <a:off x="9601200" y="1424898"/>
            <a:ext cx="5943600" cy="7921989"/>
          </a:xfrm>
          <a:prstGeom prst="rect">
            <a:avLst/>
          </a:prstGeom>
        </p:spPr>
      </p:pic>
      <p:sp>
        <p:nvSpPr>
          <p:cNvPr id="11" name="Freeform 2">
            <a:extLst>
              <a:ext uri="{FF2B5EF4-FFF2-40B4-BE49-F238E27FC236}">
                <a16:creationId xmlns:a16="http://schemas.microsoft.com/office/drawing/2014/main" id="{5921E2D1-4937-926D-FE51-902855C7504D}"/>
              </a:ext>
            </a:extLst>
          </p:cNvPr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60BE0B0-691A-F42C-E074-8B0AE297996A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FC091A4-1176-DBC8-1971-1D34C653245A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A894087-B828-8982-8802-8058E37166C9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F514E9F2-D0BF-E54B-5B7A-B7278A67E821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10</a:t>
              </a:r>
            </a:p>
          </p:txBody>
        </p:sp>
      </p:grp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CC022546-EF35-07BA-547E-6A0C7A34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31DD4-9ED9-B1EB-9767-7CE3FDAA045D}"/>
              </a:ext>
            </a:extLst>
          </p:cNvPr>
          <p:cNvSpPr txBox="1"/>
          <p:nvPr/>
        </p:nvSpPr>
        <p:spPr>
          <a:xfrm>
            <a:off x="11460259" y="9442089"/>
            <a:ext cx="286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8: Update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1B84-5E41-7424-58D8-A5B11E4E384E}"/>
              </a:ext>
            </a:extLst>
          </p:cNvPr>
          <p:cNvSpPr txBox="1"/>
          <p:nvPr/>
        </p:nvSpPr>
        <p:spPr>
          <a:xfrm>
            <a:off x="4411759" y="9441482"/>
            <a:ext cx="263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7: View Profile</a:t>
            </a:r>
          </a:p>
        </p:txBody>
      </p:sp>
    </p:spTree>
    <p:extLst>
      <p:ext uri="{BB962C8B-B14F-4D97-AF65-F5344CB8AC3E}">
        <p14:creationId xmlns:p14="http://schemas.microsoft.com/office/powerpoint/2010/main" val="31455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0"/>
            <a:ext cx="18288001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Tools And Technologies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746933"/>
            <a:ext cx="18288000" cy="5444567"/>
          </a:xfrm>
          <a:prstGeom prst="rect">
            <a:avLst/>
          </a:prstGeom>
        </p:spPr>
        <p:txBody>
          <a:bodyPr wrap="square" lIns="1828800" tIns="0" rIns="0" bIns="0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Frontend: React, JavaScript, Chakra UI.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Backend: Node, Express.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Database: MongoDB.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Real-time Communication: Socket.io.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Editor: VS Code</a:t>
            </a:r>
          </a:p>
          <a:p>
            <a:pPr algn="l">
              <a:lnSpc>
                <a:spcPct val="150000"/>
              </a:lnSpc>
            </a:pPr>
            <a:endParaRPr lang="en-US" sz="4000" dirty="0">
              <a:solidFill>
                <a:srgbClr val="342520"/>
              </a:solidFill>
              <a:latin typeface="+mj-lt"/>
              <a:ea typeface="Lato"/>
              <a:cs typeface="Lato"/>
              <a:sym typeface="Lato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BD03A80D-B41A-F566-7BD1-5ADEE7BF97E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C8CE4C25-881C-3006-9E97-891B7F5E20F2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B726A1B-40B3-7EBA-89BF-A0DBBD1060B7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D44C364D-502E-C283-BA3B-5EA5AE020725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11</a:t>
              </a:r>
            </a:p>
          </p:txBody>
        </p:sp>
      </p:grp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1B323218-C2CF-466C-B8B7-14ABD7D0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318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12700">
            <a:noFill/>
          </a:ln>
        </p:spPr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67AC0747-A2F2-5A8A-B4A6-9B92A0D6E8E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71C95CD-601D-25E1-684A-F89231A2C316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  <a:ln w="12700"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B86A77EC-E1FB-E6CA-D713-10C005331DF4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  <a:ln w="12700">
              <a:noFill/>
            </a:ln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20975712-14F4-A88E-EA5E-B6B6C424E17E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  <a:ln w="12700"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12</a:t>
              </a:r>
            </a:p>
          </p:txBody>
        </p:sp>
      </p:grpSp>
      <p:sp>
        <p:nvSpPr>
          <p:cNvPr id="34" name="Footer Placeholder 14">
            <a:extLst>
              <a:ext uri="{FF2B5EF4-FFF2-40B4-BE49-F238E27FC236}">
                <a16:creationId xmlns:a16="http://schemas.microsoft.com/office/drawing/2014/main" id="{5D0ADC1C-0487-4D90-8620-6729FD5B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7AC1243A-3284-4540-830C-2804CE0174D4}"/>
              </a:ext>
            </a:extLst>
          </p:cNvPr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Challenges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C3EAAE-DAB8-460C-94C9-5C5F6AC3EE47}"/>
              </a:ext>
            </a:extLst>
          </p:cNvPr>
          <p:cNvSpPr txBox="1"/>
          <p:nvPr/>
        </p:nvSpPr>
        <p:spPr>
          <a:xfrm>
            <a:off x="228600" y="3162300"/>
            <a:ext cx="17338964" cy="3690241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Handling user verification logic and protecting routes effectively.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Media uploads and save them across frontend and backend.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Socket events between users in real-time.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58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1335332A-9911-3CE9-F384-1A54FA25074A}"/>
              </a:ext>
            </a:extLst>
          </p:cNvPr>
          <p:cNvSpPr/>
          <p:nvPr/>
        </p:nvSpPr>
        <p:spPr>
          <a:xfrm>
            <a:off x="0" y="17318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>
            <a:noFill/>
          </a:ln>
        </p:spPr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E9C1187-CCA3-2248-DD40-2C8B4F965AB8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716E01EC-C70D-DB81-EE5A-EFFA94315B3B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  <a:ln w="12700">
              <a:noFill/>
            </a:ln>
          </p:spPr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568D3945-D2F9-0CFF-0A30-874FEA593D4E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  <a:ln w="12700">
              <a:noFill/>
            </a:ln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B0F9A9C4-032A-8650-FD52-B2AD8176BEB3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  <a:ln w="12700"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13</a:t>
              </a:r>
            </a:p>
          </p:txBody>
        </p:sp>
      </p:grp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505E58C0-6998-167B-45A8-04792C4F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9080229-DA76-196A-ED52-6063AEEAE13F}"/>
              </a:ext>
            </a:extLst>
          </p:cNvPr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UNIHIVE VS Other Platforms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A99C2A-3649-3AC9-2C0D-16BF27A70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49839"/>
              </p:ext>
            </p:extLst>
          </p:nvPr>
        </p:nvGraphicFramePr>
        <p:xfrm>
          <a:off x="3048000" y="2552700"/>
          <a:ext cx="12192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32341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046464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153083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276509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Features/Platforms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UNIHIVE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Instagram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279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University Focused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819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Verified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For Students/Faculty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7060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Distraction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Yes-Mostly 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Highly distracting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Highly distracting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2516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Group/Class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Yes-Future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2769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Tools for Universities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Yes-Future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425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2031DEC-4919-71FB-CFB2-A85C88A74612}"/>
              </a:ext>
            </a:extLst>
          </p:cNvPr>
          <p:cNvSpPr txBox="1"/>
          <p:nvPr/>
        </p:nvSpPr>
        <p:spPr>
          <a:xfrm>
            <a:off x="7711620" y="7818120"/>
            <a:ext cx="358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Table 1: UNIHIVE vs </a:t>
            </a:r>
            <a:r>
              <a:rPr lang="en-US"/>
              <a:t>other Platforms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1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416AE459-C33D-766B-6EDD-46F6B960991A}"/>
              </a:ext>
            </a:extLst>
          </p:cNvPr>
          <p:cNvSpPr/>
          <p:nvPr/>
        </p:nvSpPr>
        <p:spPr>
          <a:xfrm>
            <a:off x="0" y="0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914400"/>
            <a:ext cx="18287999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Future Works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8CA1E-2565-0E2F-7B94-94FDFFDF19B5}"/>
              </a:ext>
            </a:extLst>
          </p:cNvPr>
          <p:cNvSpPr txBox="1"/>
          <p:nvPr/>
        </p:nvSpPr>
        <p:spPr>
          <a:xfrm>
            <a:off x="0" y="3314700"/>
            <a:ext cx="18287998" cy="2766911"/>
          </a:xfrm>
          <a:prstGeom prst="rect">
            <a:avLst/>
          </a:prstGeom>
          <a:noFill/>
        </p:spPr>
        <p:txBody>
          <a:bodyPr wrap="square" lIns="18288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+mj-lt"/>
              </a:rPr>
              <a:t>Class and group creation.</a:t>
            </a:r>
            <a:r>
              <a:rPr lang="en-US" sz="4000" b="0" i="0" dirty="0">
                <a:effectLst/>
                <a:latin typeface="+mj-lt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i="0" dirty="0">
                <a:effectLst/>
                <a:latin typeface="+mj-lt"/>
              </a:rPr>
              <a:t>Academic resource sharing.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latin typeface="+mj-lt"/>
              </a:rPr>
              <a:t>Enhance user verification with institutional email login. 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52330CC-A22E-9F06-3D68-AB7EDFEE5A26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DD00B765-356E-A40D-5EA0-2B12DFBFAFB8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45F624F8-0D8A-C6BA-CB3D-1D8FBC18891E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AAFC7051-F7E6-6A72-6D8C-F5C0640CE6C2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14</a:t>
              </a:r>
            </a:p>
          </p:txBody>
        </p:sp>
      </p:grp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65E4F365-2779-4392-99EC-A850B93B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0" y="914400"/>
            <a:ext cx="182880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mo"/>
                <a:cs typeface="Arimo"/>
                <a:sym typeface="Arimo"/>
              </a:rPr>
              <a:t>Conclusion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A4660696-F0CD-9413-4103-77F3A7AAF0D5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744B8DC-3AD6-2D63-75AF-D40EA6D9B9FA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5AE5018-9EE0-1AFB-DA40-9BB2AF6163F0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0F18C3D2-B723-12F1-E192-FDADAF6A1595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15</a:t>
              </a:r>
            </a:p>
          </p:txBody>
        </p:sp>
      </p:grp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4C175B39-467D-4CDF-88F1-1937ABEF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D3627-990C-4062-8F80-532672D42BCC}"/>
              </a:ext>
            </a:extLst>
          </p:cNvPr>
          <p:cNvSpPr txBox="1"/>
          <p:nvPr/>
        </p:nvSpPr>
        <p:spPr>
          <a:xfrm>
            <a:off x="1295400" y="3009900"/>
            <a:ext cx="16306800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UNIHIVE offers a focused and secure environment for university users.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It enhances communication and collaboration across campus communities.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342520"/>
                </a:solidFill>
                <a:latin typeface="+mj-lt"/>
                <a:ea typeface="Lato"/>
                <a:cs typeface="Lato"/>
                <a:sym typeface="Lato"/>
              </a:rPr>
              <a:t>It addresses the specific need for academic-based social interaction</a:t>
            </a:r>
            <a:endParaRPr lang="en-US" sz="4000" dirty="0">
              <a:latin typeface="+mj-lt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1B3371B-2771-EB9B-68AC-C22D3F968443}"/>
              </a:ext>
            </a:extLst>
          </p:cNvPr>
          <p:cNvSpPr/>
          <p:nvPr/>
        </p:nvSpPr>
        <p:spPr>
          <a:xfrm>
            <a:off x="0" y="0"/>
            <a:ext cx="18288000" cy="10306060"/>
          </a:xfrm>
          <a:custGeom>
            <a:avLst/>
            <a:gdLst/>
            <a:ahLst/>
            <a:cxnLst/>
            <a:rect l="l" t="t" r="r" b="b"/>
            <a:pathLst>
              <a:path w="18817450" h="10325122">
                <a:moveTo>
                  <a:pt x="0" y="0"/>
                </a:moveTo>
                <a:lnTo>
                  <a:pt x="18817450" y="0"/>
                </a:lnTo>
                <a:lnTo>
                  <a:pt x="18817450" y="10325122"/>
                </a:lnTo>
                <a:lnTo>
                  <a:pt x="0" y="1032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08404" y="2"/>
            <a:ext cx="2379598" cy="3134500"/>
          </a:xfrm>
          <a:custGeom>
            <a:avLst/>
            <a:gdLst/>
            <a:ahLst/>
            <a:cxnLst/>
            <a:rect l="l" t="t" r="r" b="b"/>
            <a:pathLst>
              <a:path w="2379598" h="3134500">
                <a:moveTo>
                  <a:pt x="0" y="0"/>
                </a:moveTo>
                <a:lnTo>
                  <a:pt x="2379598" y="0"/>
                </a:lnTo>
                <a:lnTo>
                  <a:pt x="2379598" y="3134500"/>
                </a:lnTo>
                <a:lnTo>
                  <a:pt x="0" y="313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1180126"/>
            <a:ext cx="4148240" cy="8856152"/>
          </a:xfrm>
          <a:custGeom>
            <a:avLst/>
            <a:gdLst/>
            <a:ahLst/>
            <a:cxnLst/>
            <a:rect l="l" t="t" r="r" b="b"/>
            <a:pathLst>
              <a:path w="4210070" h="9165688">
                <a:moveTo>
                  <a:pt x="0" y="0"/>
                </a:moveTo>
                <a:lnTo>
                  <a:pt x="4210070" y="0"/>
                </a:lnTo>
                <a:lnTo>
                  <a:pt x="4210070" y="9165688"/>
                </a:lnTo>
                <a:lnTo>
                  <a:pt x="0" y="9165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6172200" y="3305148"/>
            <a:ext cx="5482254" cy="183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Thanks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C46B7B73-3D31-4FA2-8752-5D043389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Outlines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F9C0578-DB58-6A7D-D960-3C10F459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9E8E7-A550-01C6-814B-E10B202AEF87}"/>
              </a:ext>
            </a:extLst>
          </p:cNvPr>
          <p:cNvSpPr txBox="1"/>
          <p:nvPr/>
        </p:nvSpPr>
        <p:spPr>
          <a:xfrm>
            <a:off x="0" y="2019300"/>
            <a:ext cx="18312840" cy="7236148"/>
          </a:xfrm>
          <a:prstGeom prst="rect">
            <a:avLst/>
          </a:prstGeom>
          <a:noFill/>
        </p:spPr>
        <p:txBody>
          <a:bodyPr wrap="square" lIns="1828800" rIns="9144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Introduction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Objective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Problem Statement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Workflow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Progress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Tools and technologies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Challenges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UNIHIVE vs Other Platforms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Future work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 Conclusion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95E575F-35ED-F550-E44A-C42312232427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861BCBF-E6B1-A4A5-FD2F-6FA8126FA874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90F0DC9-0EED-61B8-E114-FF2DB036FC8A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0818E59-96FD-7279-331C-F285A08C2122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13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5B95DFD-2B9C-5E5A-76B9-8F623A496598}"/>
              </a:ext>
            </a:extLst>
          </p:cNvPr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6" name="TextBox 6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59BED-B63F-8EB1-C313-85CF7E66228F}"/>
              </a:ext>
            </a:extLst>
          </p:cNvPr>
          <p:cNvSpPr txBox="1"/>
          <p:nvPr/>
        </p:nvSpPr>
        <p:spPr>
          <a:xfrm>
            <a:off x="0" y="2743200"/>
            <a:ext cx="18288000" cy="4613571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A social media platform for university communities.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Aims to connect students, faculty and alumni.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To achieve a focused academic environment.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Encourages academic discussions and student networking.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EE8E316A-F4C3-BFAB-9F88-AD727320A168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25A1FB1-70D5-962D-9C7F-3F485E31BA24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6DDCF7EA-97BA-35C8-A652-F3C7925B557E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F82D8276-3275-C62E-0E18-42EABDDD5652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AA632AB9-B0FF-42E7-A1F2-AA1C72D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Objective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22F9584A-A7EA-1BF3-C6FC-463AB958E52C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10899F05-F963-08A5-6C7E-46061BC14BE6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E69996D-6A28-DC39-B4F8-AD922AA24925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1DFA8919-E1D2-634C-1CC0-0ACB94CC8CB9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6C65BBA7-19D9-494B-8EF5-15550593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B780A-D492-46DC-B1ED-082D3F560A68}"/>
              </a:ext>
            </a:extLst>
          </p:cNvPr>
          <p:cNvSpPr txBox="1"/>
          <p:nvPr/>
        </p:nvSpPr>
        <p:spPr>
          <a:xfrm>
            <a:off x="0" y="3204865"/>
            <a:ext cx="18288000" cy="3690241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Interactions between students, faculty and alumni.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Real-time conversations and discussions.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 Authentication and verification within the university domain.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4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840" y="0"/>
            <a:ext cx="18312840" cy="10287000"/>
          </a:xfrm>
          <a:custGeom>
            <a:avLst/>
            <a:gdLst/>
            <a:ahLst/>
            <a:cxnLst/>
            <a:rect l="l" t="t" r="r" b="b"/>
            <a:pathLst>
              <a:path w="18312808" h="11249078">
                <a:moveTo>
                  <a:pt x="0" y="0"/>
                </a:moveTo>
                <a:lnTo>
                  <a:pt x="18312808" y="0"/>
                </a:lnTo>
                <a:lnTo>
                  <a:pt x="18312808" y="11249078"/>
                </a:lnTo>
                <a:lnTo>
                  <a:pt x="0" y="11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914400"/>
            <a:ext cx="1828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 Statement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ato Bold"/>
              <a:cs typeface="Lato Bold"/>
              <a:sym typeface="Lato Bold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1210A49D-054F-0598-6145-6EA33D35641C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CC7781EF-BB6B-8D23-DE13-793AA759C9EF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1A245426-A3A5-890C-6E40-01D03214C27A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3FD4A1BC-97BD-7CC4-48EB-B609786F639E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2BD098B5-0FF5-4FB3-B3A2-C0BD0738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82F53-85A5-44A7-AEBF-667AAB408749}"/>
              </a:ext>
            </a:extLst>
          </p:cNvPr>
          <p:cNvSpPr txBox="1"/>
          <p:nvPr/>
        </p:nvSpPr>
        <p:spPr>
          <a:xfrm>
            <a:off x="0" y="2798070"/>
            <a:ext cx="17948564" cy="6460230"/>
          </a:xfrm>
          <a:prstGeom prst="rect">
            <a:avLst/>
          </a:prstGeom>
          <a:noFill/>
        </p:spPr>
        <p:txBody>
          <a:bodyPr wrap="square" lIns="18288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Students don’t have a unified campus-specific platform for networking.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Most social media platforms are too generic for academic communication.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Facebook distracts, UNIHIVE keeps it academic and focused.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UNIHIVE fills the gap with a secure, campus-focused platform.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44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121">
            <a:extLst>
              <a:ext uri="{FF2B5EF4-FFF2-40B4-BE49-F238E27FC236}">
                <a16:creationId xmlns:a16="http://schemas.microsoft.com/office/drawing/2014/main" id="{D5B23BFE-D27E-7FD6-A110-3A8DE34D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942" y="2333676"/>
            <a:ext cx="1679044" cy="519867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utoShape 122">
            <a:extLst>
              <a:ext uri="{FF2B5EF4-FFF2-40B4-BE49-F238E27FC236}">
                <a16:creationId xmlns:a16="http://schemas.microsoft.com/office/drawing/2014/main" id="{96C7229D-A2A7-6753-7F05-DAE73FC7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637" y="2371419"/>
            <a:ext cx="1756410" cy="444383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In / </a:t>
            </a: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Sign Up</a:t>
            </a:r>
          </a:p>
        </p:txBody>
      </p:sp>
      <p:sp>
        <p:nvSpPr>
          <p:cNvPr id="58" name="Rectangle 188">
            <a:extLst>
              <a:ext uri="{FF2B5EF4-FFF2-40B4-BE49-F238E27FC236}">
                <a16:creationId xmlns:a16="http://schemas.microsoft.com/office/drawing/2014/main" id="{FD35670B-7349-FFD9-EDD1-26AB6AD3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288" y="4746486"/>
            <a:ext cx="40957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utoShape 60">
            <a:extLst>
              <a:ext uri="{FF2B5EF4-FFF2-40B4-BE49-F238E27FC236}">
                <a16:creationId xmlns:a16="http://schemas.microsoft.com/office/drawing/2014/main" id="{DF76B1A6-3ACB-FF3B-65A9-CEE45BDD6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851" y="3069009"/>
            <a:ext cx="2318877" cy="1637881"/>
          </a:xfrm>
          <a:prstGeom prst="diamond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Username and Password correct?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61">
            <a:extLst>
              <a:ext uri="{FF2B5EF4-FFF2-40B4-BE49-F238E27FC236}">
                <a16:creationId xmlns:a16="http://schemas.microsoft.com/office/drawing/2014/main" id="{8D03FAB6-EBBA-22FD-F0FC-35A05097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5663322"/>
            <a:ext cx="1603200" cy="51029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Feeds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3">
            <a:extLst>
              <a:ext uri="{FF2B5EF4-FFF2-40B4-BE49-F238E27FC236}">
                <a16:creationId xmlns:a16="http://schemas.microsoft.com/office/drawing/2014/main" id="{89661DE0-74F9-0EBD-9B9D-A2E38029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54" y="5662012"/>
            <a:ext cx="1603200" cy="518662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Profile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4">
            <a:extLst>
              <a:ext uri="{FF2B5EF4-FFF2-40B4-BE49-F238E27FC236}">
                <a16:creationId xmlns:a16="http://schemas.microsoft.com/office/drawing/2014/main" id="{9F6D7649-3345-D7F6-E819-682137DA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454749"/>
            <a:ext cx="1607751" cy="539778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React/Comment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id="{EF87A0B0-AD5E-4063-D408-3EC08E32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53" y="6467053"/>
            <a:ext cx="1603200" cy="51029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Update Profile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id="{5106E28D-27B6-8F7A-BD52-38FB8C27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49" y="8851300"/>
            <a:ext cx="1603201" cy="518662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Album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5">
            <a:extLst>
              <a:ext uri="{FF2B5EF4-FFF2-40B4-BE49-F238E27FC236}">
                <a16:creationId xmlns:a16="http://schemas.microsoft.com/office/drawing/2014/main" id="{E09A6CCC-9F5A-90B7-E6C7-CB604C08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50" y="7167674"/>
            <a:ext cx="1603201" cy="50255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Followers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utoShape 86">
            <a:extLst>
              <a:ext uri="{FF2B5EF4-FFF2-40B4-BE49-F238E27FC236}">
                <a16:creationId xmlns:a16="http://schemas.microsoft.com/office/drawing/2014/main" id="{2FB63959-B149-96E6-1D2E-185DD1044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744" y="6413790"/>
            <a:ext cx="1343025" cy="409575"/>
          </a:xfrm>
          <a:prstGeom prst="flowChartTerminator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Stop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utoShape 87">
            <a:extLst>
              <a:ext uri="{FF2B5EF4-FFF2-40B4-BE49-F238E27FC236}">
                <a16:creationId xmlns:a16="http://schemas.microsoft.com/office/drawing/2014/main" id="{FE22BDD0-5D8B-6A97-46F0-73B8CA67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755235"/>
            <a:ext cx="1428750" cy="323850"/>
          </a:xfrm>
          <a:prstGeom prst="flowChartProcess">
            <a:avLst/>
          </a:prstGeom>
          <a:solidFill>
            <a:srgbClr val="243F6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Log Out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94A6E7C5-A14C-DDA4-E760-130817C61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122" y="3671490"/>
            <a:ext cx="42862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75">
            <a:extLst>
              <a:ext uri="{FF2B5EF4-FFF2-40B4-BE49-F238E27FC236}">
                <a16:creationId xmlns:a16="http://schemas.microsoft.com/office/drawing/2014/main" id="{D983F184-F072-C139-24DE-039FA3FB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50" y="8038280"/>
            <a:ext cx="1603201" cy="50255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Posts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122">
            <a:extLst>
              <a:ext uri="{FF2B5EF4-FFF2-40B4-BE49-F238E27FC236}">
                <a16:creationId xmlns:a16="http://schemas.microsoft.com/office/drawing/2014/main" id="{1791C9B2-AA0F-9705-1D01-E8D042AC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913" y="5081358"/>
            <a:ext cx="1428750" cy="323850"/>
          </a:xfrm>
          <a:prstGeom prst="flowChartProcess">
            <a:avLst/>
          </a:prstGeom>
          <a:solidFill>
            <a:srgbClr val="20586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Home Page</a:t>
            </a:r>
          </a:p>
        </p:txBody>
      </p:sp>
      <p:sp>
        <p:nvSpPr>
          <p:cNvPr id="107" name="TextBox 3">
            <a:extLst>
              <a:ext uri="{FF2B5EF4-FFF2-40B4-BE49-F238E27FC236}">
                <a16:creationId xmlns:a16="http://schemas.microsoft.com/office/drawing/2014/main" id="{753FEF8C-7C7A-AF71-5F4F-848D760B0398}"/>
              </a:ext>
            </a:extLst>
          </p:cNvPr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Workflow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986F41-FCB9-73A7-0C08-AE1A96AE9C9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7711986" y="2593610"/>
            <a:ext cx="7356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04D7AD-C52C-254B-F7E1-E4AE5E3F4549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9324290" y="2815802"/>
            <a:ext cx="1552" cy="253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33AD27-B1DB-54C8-2E94-2CD6EE834CEB}"/>
              </a:ext>
            </a:extLst>
          </p:cNvPr>
          <p:cNvCxnSpPr>
            <a:cxnSpLocks/>
            <a:stCxn id="59" idx="2"/>
            <a:endCxn id="97" idx="0"/>
          </p:cNvCxnSpPr>
          <p:nvPr/>
        </p:nvCxnSpPr>
        <p:spPr>
          <a:xfrm flipH="1">
            <a:off x="9324288" y="4706890"/>
            <a:ext cx="2" cy="374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66155A1-26BA-567A-78E6-1BDEEFE5162A}"/>
              </a:ext>
            </a:extLst>
          </p:cNvPr>
          <p:cNvCxnSpPr>
            <a:cxnSpLocks/>
            <a:stCxn id="59" idx="3"/>
            <a:endCxn id="57" idx="3"/>
          </p:cNvCxnSpPr>
          <p:nvPr/>
        </p:nvCxnSpPr>
        <p:spPr>
          <a:xfrm flipH="1" flipV="1">
            <a:off x="10204047" y="2593611"/>
            <a:ext cx="279681" cy="1294339"/>
          </a:xfrm>
          <a:prstGeom prst="bentConnector3">
            <a:avLst>
              <a:gd name="adj1" fmla="val -2888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D145491-0EEE-0B3D-96A0-9F55D756A633}"/>
              </a:ext>
            </a:extLst>
          </p:cNvPr>
          <p:cNvCxnSpPr>
            <a:cxnSpLocks/>
            <a:stCxn id="97" idx="1"/>
            <a:endCxn id="60" idx="0"/>
          </p:cNvCxnSpPr>
          <p:nvPr/>
        </p:nvCxnSpPr>
        <p:spPr>
          <a:xfrm rot="10800000" flipV="1">
            <a:off x="5297401" y="5243282"/>
            <a:ext cx="3312512" cy="4200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4">
            <a:extLst>
              <a:ext uri="{FF2B5EF4-FFF2-40B4-BE49-F238E27FC236}">
                <a16:creationId xmlns:a16="http://schemas.microsoft.com/office/drawing/2014/main" id="{72072A49-0444-A32E-D76A-5E1FB9C7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254460"/>
            <a:ext cx="1603201" cy="50255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View Profile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B6D1C49-20C3-EABE-06BA-6288E38E6CF2}"/>
              </a:ext>
            </a:extLst>
          </p:cNvPr>
          <p:cNvCxnSpPr>
            <a:cxnSpLocks/>
            <a:stCxn id="97" idx="3"/>
            <a:endCxn id="62" idx="0"/>
          </p:cNvCxnSpPr>
          <p:nvPr/>
        </p:nvCxnSpPr>
        <p:spPr>
          <a:xfrm>
            <a:off x="10038663" y="5243283"/>
            <a:ext cx="1214391" cy="4187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64">
            <a:extLst>
              <a:ext uri="{FF2B5EF4-FFF2-40B4-BE49-F238E27FC236}">
                <a16:creationId xmlns:a16="http://schemas.microsoft.com/office/drawing/2014/main" id="{9095C6ED-9A55-5373-36EF-95241AD8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360" y="8038280"/>
            <a:ext cx="1603200" cy="50255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Unfollow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2F6D9-D656-3925-FB43-DE58C4684C53}"/>
              </a:ext>
            </a:extLst>
          </p:cNvPr>
          <p:cNvCxnSpPr>
            <a:cxnSpLocks/>
            <a:stCxn id="130" idx="2"/>
            <a:endCxn id="153" idx="0"/>
          </p:cNvCxnSpPr>
          <p:nvPr/>
        </p:nvCxnSpPr>
        <p:spPr>
          <a:xfrm>
            <a:off x="5297401" y="7757016"/>
            <a:ext cx="7559" cy="28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4F04033-980C-6774-E047-2C42B31246AB}"/>
              </a:ext>
            </a:extLst>
          </p:cNvPr>
          <p:cNvCxnSpPr>
            <a:cxnSpLocks/>
            <a:stCxn id="62" idx="3"/>
            <a:endCxn id="70" idx="3"/>
          </p:cNvCxnSpPr>
          <p:nvPr/>
        </p:nvCxnSpPr>
        <p:spPr>
          <a:xfrm flipH="1">
            <a:off x="12054650" y="5921343"/>
            <a:ext cx="4" cy="3189288"/>
          </a:xfrm>
          <a:prstGeom prst="bentConnector3">
            <a:avLst>
              <a:gd name="adj1" fmla="val -5715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49A45467-5F16-2F1D-F0CD-C64BDD6CFA25}"/>
              </a:ext>
            </a:extLst>
          </p:cNvPr>
          <p:cNvCxnSpPr>
            <a:cxnSpLocks/>
            <a:stCxn id="62" idx="3"/>
            <a:endCxn id="69" idx="3"/>
          </p:cNvCxnSpPr>
          <p:nvPr/>
        </p:nvCxnSpPr>
        <p:spPr>
          <a:xfrm flipH="1">
            <a:off x="12054653" y="5921343"/>
            <a:ext cx="1" cy="800858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E929C99-B251-1655-7DA8-F3A7E5888B5C}"/>
              </a:ext>
            </a:extLst>
          </p:cNvPr>
          <p:cNvCxnSpPr>
            <a:cxnSpLocks/>
            <a:stCxn id="62" idx="3"/>
            <a:endCxn id="73" idx="3"/>
          </p:cNvCxnSpPr>
          <p:nvPr/>
        </p:nvCxnSpPr>
        <p:spPr>
          <a:xfrm flipH="1">
            <a:off x="12054651" y="5921343"/>
            <a:ext cx="3" cy="1497609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276953A-EF8E-87ED-65F8-C74A82FCD187}"/>
              </a:ext>
            </a:extLst>
          </p:cNvPr>
          <p:cNvCxnSpPr>
            <a:cxnSpLocks/>
            <a:stCxn id="62" idx="3"/>
            <a:endCxn id="95" idx="3"/>
          </p:cNvCxnSpPr>
          <p:nvPr/>
        </p:nvCxnSpPr>
        <p:spPr>
          <a:xfrm flipH="1">
            <a:off x="12054651" y="5921343"/>
            <a:ext cx="3" cy="2368215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61">
            <a:extLst>
              <a:ext uri="{FF2B5EF4-FFF2-40B4-BE49-F238E27FC236}">
                <a16:creationId xmlns:a16="http://schemas.microsoft.com/office/drawing/2014/main" id="{05BA91DE-4DDE-26D3-7924-A9E08371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56" y="5670378"/>
            <a:ext cx="1603200" cy="51029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Suggested Users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Rectangle 61">
            <a:extLst>
              <a:ext uri="{FF2B5EF4-FFF2-40B4-BE49-F238E27FC236}">
                <a16:creationId xmlns:a16="http://schemas.microsoft.com/office/drawing/2014/main" id="{DC5C03FD-0BC3-2E73-4970-BE96F0F16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56" y="6454749"/>
            <a:ext cx="1603200" cy="51029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Follow User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CA29913-A4F7-1C21-E73D-942386292862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>
            <a:off x="7311456" y="6180674"/>
            <a:ext cx="0" cy="274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BE6535D-34CB-A87C-1F43-927CACA43431}"/>
              </a:ext>
            </a:extLst>
          </p:cNvPr>
          <p:cNvCxnSpPr>
            <a:cxnSpLocks/>
            <a:stCxn id="97" idx="1"/>
            <a:endCxn id="197" idx="0"/>
          </p:cNvCxnSpPr>
          <p:nvPr/>
        </p:nvCxnSpPr>
        <p:spPr>
          <a:xfrm rot="10800000" flipV="1">
            <a:off x="7311457" y="5243282"/>
            <a:ext cx="1298457" cy="4270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61">
            <a:extLst>
              <a:ext uri="{FF2B5EF4-FFF2-40B4-BE49-F238E27FC236}">
                <a16:creationId xmlns:a16="http://schemas.microsoft.com/office/drawing/2014/main" id="{7B957DA7-51E6-C727-03FD-10964811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9200" y="5670378"/>
            <a:ext cx="1603200" cy="51029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Chat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12" name="Rectangle 61">
            <a:extLst>
              <a:ext uri="{FF2B5EF4-FFF2-40B4-BE49-F238E27FC236}">
                <a16:creationId xmlns:a16="http://schemas.microsoft.com/office/drawing/2014/main" id="{17E50506-E8CE-FB35-2B67-D9F8F6B5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9200" y="6467053"/>
            <a:ext cx="1603200" cy="510296"/>
          </a:xfrm>
          <a:prstGeom prst="rect">
            <a:avLst/>
          </a:prstGeom>
          <a:solidFill>
            <a:srgbClr val="548DD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Search User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BCF4F40-BD7B-96CE-210B-82DF9B416887}"/>
              </a:ext>
            </a:extLst>
          </p:cNvPr>
          <p:cNvCxnSpPr>
            <a:cxnSpLocks/>
            <a:stCxn id="97" idx="3"/>
            <a:endCxn id="210" idx="0"/>
          </p:cNvCxnSpPr>
          <p:nvPr/>
        </p:nvCxnSpPr>
        <p:spPr>
          <a:xfrm>
            <a:off x="10038663" y="5243283"/>
            <a:ext cx="3412137" cy="4270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F679607-98B0-31C7-C7DE-DBB8EADF2A8C}"/>
              </a:ext>
            </a:extLst>
          </p:cNvPr>
          <p:cNvCxnSpPr>
            <a:cxnSpLocks/>
            <a:stCxn id="210" idx="2"/>
            <a:endCxn id="212" idx="0"/>
          </p:cNvCxnSpPr>
          <p:nvPr/>
        </p:nvCxnSpPr>
        <p:spPr>
          <a:xfrm>
            <a:off x="13450800" y="6180674"/>
            <a:ext cx="0" cy="286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160C95C-8A0A-0346-79F0-FBB4EEBBE5EA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9324975" y="6079085"/>
            <a:ext cx="4282" cy="334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reeform 2">
            <a:extLst>
              <a:ext uri="{FF2B5EF4-FFF2-40B4-BE49-F238E27FC236}">
                <a16:creationId xmlns:a16="http://schemas.microsoft.com/office/drawing/2014/main" id="{D0160782-B0FE-064D-9E4E-9EA42D25F92C}"/>
              </a:ext>
            </a:extLst>
          </p:cNvPr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54" name="Group 10">
            <a:extLst>
              <a:ext uri="{FF2B5EF4-FFF2-40B4-BE49-F238E27FC236}">
                <a16:creationId xmlns:a16="http://schemas.microsoft.com/office/drawing/2014/main" id="{1F6D8B3E-D9B1-7EDA-61A4-86C23656671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255" name="Freeform 11">
              <a:extLst>
                <a:ext uri="{FF2B5EF4-FFF2-40B4-BE49-F238E27FC236}">
                  <a16:creationId xmlns:a16="http://schemas.microsoft.com/office/drawing/2014/main" id="{431113FB-C1B4-2BAD-FF0E-C64B0B89FE29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256" name="Freeform 12">
              <a:extLst>
                <a:ext uri="{FF2B5EF4-FFF2-40B4-BE49-F238E27FC236}">
                  <a16:creationId xmlns:a16="http://schemas.microsoft.com/office/drawing/2014/main" id="{4E9678DE-48CF-C109-68D2-657570609B16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257" name="TextBox 13">
              <a:extLst>
                <a:ext uri="{FF2B5EF4-FFF2-40B4-BE49-F238E27FC236}">
                  <a16:creationId xmlns:a16="http://schemas.microsoft.com/office/drawing/2014/main" id="{6B9B97BB-77A2-7F44-EFE3-8DF1AE89F680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sp>
        <p:nvSpPr>
          <p:cNvPr id="258" name="Footer Placeholder 14">
            <a:extLst>
              <a:ext uri="{FF2B5EF4-FFF2-40B4-BE49-F238E27FC236}">
                <a16:creationId xmlns:a16="http://schemas.microsoft.com/office/drawing/2014/main" id="{F4498694-AB54-054B-7572-47EF4119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76999-DFD0-43A1-1C82-4D983792E3A7}"/>
              </a:ext>
            </a:extLst>
          </p:cNvPr>
          <p:cNvSpPr txBox="1"/>
          <p:nvPr/>
        </p:nvSpPr>
        <p:spPr>
          <a:xfrm>
            <a:off x="2209799" y="2171700"/>
            <a:ext cx="268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Frontend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27004-E02C-C048-1B99-B8AC3BAC80AF}"/>
              </a:ext>
            </a:extLst>
          </p:cNvPr>
          <p:cNvSpPr txBox="1"/>
          <p:nvPr/>
        </p:nvSpPr>
        <p:spPr>
          <a:xfrm>
            <a:off x="8519779" y="8953500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: 01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BFFDF9-F357-D10D-7312-0D1AA373AE52}"/>
              </a:ext>
            </a:extLst>
          </p:cNvPr>
          <p:cNvCxnSpPr>
            <a:cxnSpLocks/>
            <a:stCxn id="97" idx="2"/>
            <a:endCxn id="85" idx="0"/>
          </p:cNvCxnSpPr>
          <p:nvPr/>
        </p:nvCxnSpPr>
        <p:spPr>
          <a:xfrm>
            <a:off x="9324288" y="5405208"/>
            <a:ext cx="687" cy="35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6E524B-DBD0-7B49-9BD7-C8CC3E4ACF73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311456" y="5243283"/>
            <a:ext cx="12984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4691B9-6858-901F-DD8C-3A7EAA1FE573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038663" y="5243282"/>
            <a:ext cx="12760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88CDB4-ABF8-61EA-8857-154D25984D04}"/>
              </a:ext>
            </a:extLst>
          </p:cNvPr>
          <p:cNvCxnSpPr>
            <a:cxnSpLocks/>
            <a:stCxn id="60" idx="1"/>
            <a:endCxn id="130" idx="1"/>
          </p:cNvCxnSpPr>
          <p:nvPr/>
        </p:nvCxnSpPr>
        <p:spPr>
          <a:xfrm rot="10800000" flipV="1">
            <a:off x="4495801" y="5918470"/>
            <a:ext cx="1" cy="1587268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A84A76-C80A-5FBE-B29E-CA3D8F6B38E8}"/>
              </a:ext>
            </a:extLst>
          </p:cNvPr>
          <p:cNvCxnSpPr>
            <a:cxnSpLocks/>
            <a:stCxn id="60" idx="1"/>
            <a:endCxn id="63" idx="1"/>
          </p:cNvCxnSpPr>
          <p:nvPr/>
        </p:nvCxnSpPr>
        <p:spPr>
          <a:xfrm rot="10800000" flipV="1">
            <a:off x="4495801" y="5918470"/>
            <a:ext cx="1" cy="806168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54496-C35E-A27C-4905-91C8FD02DC2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267406" y="5918470"/>
            <a:ext cx="228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2FC3A4-7B57-657C-77A5-C141174900CF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2054654" y="5921343"/>
            <a:ext cx="228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A2B70D-220E-B9BF-75EF-B2D3C92D5D4B}"/>
              </a:ext>
            </a:extLst>
          </p:cNvPr>
          <p:cNvCxnSpPr>
            <a:cxnSpLocks/>
            <a:stCxn id="62" idx="1"/>
            <a:endCxn id="85" idx="3"/>
          </p:cNvCxnSpPr>
          <p:nvPr/>
        </p:nvCxnSpPr>
        <p:spPr>
          <a:xfrm flipH="1" flipV="1">
            <a:off x="10039350" y="5917160"/>
            <a:ext cx="412104" cy="4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2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22">
            <a:extLst>
              <a:ext uri="{FF2B5EF4-FFF2-40B4-BE49-F238E27FC236}">
                <a16:creationId xmlns:a16="http://schemas.microsoft.com/office/drawing/2014/main" id="{7B8259F7-1F82-DA9C-C381-2BE16901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3505549"/>
            <a:ext cx="2362200" cy="74918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Front End</a:t>
            </a:r>
            <a:endParaRPr lang="en-US" sz="2400" b="1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AutoShape 122">
            <a:extLst>
              <a:ext uri="{FF2B5EF4-FFF2-40B4-BE49-F238E27FC236}">
                <a16:creationId xmlns:a16="http://schemas.microsoft.com/office/drawing/2014/main" id="{E42E2B97-9A3B-6C6F-B30A-EB61FA9FD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0" y="3505548"/>
            <a:ext cx="2362200" cy="74918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Response</a:t>
            </a:r>
            <a:endParaRPr lang="en-US" sz="2400" b="1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" name="AutoShape 122">
            <a:extLst>
              <a:ext uri="{FF2B5EF4-FFF2-40B4-BE49-F238E27FC236}">
                <a16:creationId xmlns:a16="http://schemas.microsoft.com/office/drawing/2014/main" id="{6FCE4A45-A92E-83C6-B945-6767FFA2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3505550"/>
            <a:ext cx="2362200" cy="74918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Controller</a:t>
            </a:r>
            <a:endParaRPr lang="en-US" sz="2400" b="1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AutoShape 122">
            <a:extLst>
              <a:ext uri="{FF2B5EF4-FFF2-40B4-BE49-F238E27FC236}">
                <a16:creationId xmlns:a16="http://schemas.microsoft.com/office/drawing/2014/main" id="{A5894994-6EDC-0EF4-9CA8-56D6B0B5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900"/>
            <a:ext cx="2362200" cy="74918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Middleware</a:t>
            </a:r>
            <a:endParaRPr lang="en-US" sz="2400" b="1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AutoShape 122">
            <a:extLst>
              <a:ext uri="{FF2B5EF4-FFF2-40B4-BE49-F238E27FC236}">
                <a16:creationId xmlns:a16="http://schemas.microsoft.com/office/drawing/2014/main" id="{85551FEA-A740-8D30-227F-D826C55A4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200" y="3505549"/>
            <a:ext cx="2362200" cy="74918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DB (MongoDB)</a:t>
            </a:r>
            <a:endParaRPr lang="en-US" sz="2400" b="1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AutoShape 122">
            <a:extLst>
              <a:ext uri="{FF2B5EF4-FFF2-40B4-BE49-F238E27FC236}">
                <a16:creationId xmlns:a16="http://schemas.microsoft.com/office/drawing/2014/main" id="{60DB39A4-F8D2-59B7-6299-5F63E40B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4904508"/>
            <a:ext cx="2362200" cy="130286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Socket.io server (Real Time)</a:t>
            </a:r>
            <a:endParaRPr lang="en-US" sz="2400" b="1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BD67D4-97E7-FF06-C36B-0150A05F9BB5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4000500" y="3880141"/>
            <a:ext cx="800100" cy="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E4843-53C5-C0BD-0304-0A1D62CCBBB3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7162800" y="3880142"/>
            <a:ext cx="800100" cy="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CAF3A3-08DF-EF65-7132-E8D6EE7261C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10325100" y="3880141"/>
            <a:ext cx="8001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67886-60CD-6D53-BD58-872405F3573C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13487400" y="3880140"/>
            <a:ext cx="8001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6506E1-9B0C-C22A-B06C-F1F8A60C8B2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144000" y="4254733"/>
            <a:ext cx="0" cy="649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">
            <a:extLst>
              <a:ext uri="{FF2B5EF4-FFF2-40B4-BE49-F238E27FC236}">
                <a16:creationId xmlns:a16="http://schemas.microsoft.com/office/drawing/2014/main" id="{FE676158-5F1B-CE3A-2369-9C82F56D2BF4}"/>
              </a:ext>
            </a:extLst>
          </p:cNvPr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Workflow</a:t>
            </a:r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9EC23CFF-4924-F9C6-D418-F259B91E4D65}"/>
              </a:ext>
            </a:extLst>
          </p:cNvPr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73657A76-7A7D-27C1-2E5E-D90650F34A85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A670D1C-DCF7-C7D3-1A97-7C179714EC83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A08287C-EAB9-5C7B-90B1-C8C978FB0802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AC4A845D-7129-2E59-FC29-F90BD0D9980D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6</a:t>
              </a:r>
            </a:p>
          </p:txBody>
        </p:sp>
      </p:grpSp>
      <p:sp>
        <p:nvSpPr>
          <p:cNvPr id="46" name="Footer Placeholder 14">
            <a:extLst>
              <a:ext uri="{FF2B5EF4-FFF2-40B4-BE49-F238E27FC236}">
                <a16:creationId xmlns:a16="http://schemas.microsoft.com/office/drawing/2014/main" id="{D828E23E-D442-A1F9-ECD1-4C6E047A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B9C1B-A40F-B9CB-FADE-83ED6A188E63}"/>
              </a:ext>
            </a:extLst>
          </p:cNvPr>
          <p:cNvSpPr txBox="1"/>
          <p:nvPr/>
        </p:nvSpPr>
        <p:spPr>
          <a:xfrm>
            <a:off x="1474819" y="2325745"/>
            <a:ext cx="268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1D0A6-92F7-E45E-2277-0A1D33CF3C34}"/>
              </a:ext>
            </a:extLst>
          </p:cNvPr>
          <p:cNvSpPr txBox="1"/>
          <p:nvPr/>
        </p:nvSpPr>
        <p:spPr>
          <a:xfrm>
            <a:off x="8519779" y="7441168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: 02</a:t>
            </a:r>
          </a:p>
        </p:txBody>
      </p:sp>
    </p:spTree>
    <p:extLst>
      <p:ext uri="{BB962C8B-B14F-4D97-AF65-F5344CB8AC3E}">
        <p14:creationId xmlns:p14="http://schemas.microsoft.com/office/powerpoint/2010/main" val="116652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914400"/>
            <a:ext cx="182880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Lato Bold"/>
                <a:cs typeface="Lato Bold"/>
                <a:sym typeface="Lato Bold"/>
              </a:rPr>
              <a:t>Progress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681D6267-3048-B4AF-A0C5-C9FC420CA39E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C32F52A-7F0F-9CF9-0BC3-F64F31A79810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C2C9906B-FAB5-9A7C-7A7C-806281065374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34156295-709B-44CD-2106-54368EB3DBA1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7</a:t>
              </a:r>
            </a:p>
          </p:txBody>
        </p:sp>
      </p:grp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7346DCC-A331-4D8D-B791-6D789A9E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8BEB2-1B6C-28E4-0A2F-B0F4C0C9D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r="32084"/>
          <a:stretch/>
        </p:blipFill>
        <p:spPr>
          <a:xfrm>
            <a:off x="3429001" y="2242705"/>
            <a:ext cx="5486400" cy="7091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EEE53F-1FD2-DFAE-1D53-C60024AAB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1029" r="31667"/>
          <a:stretch/>
        </p:blipFill>
        <p:spPr>
          <a:xfrm>
            <a:off x="9372600" y="2247900"/>
            <a:ext cx="5486400" cy="709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D798E1-CBA4-F9CC-2D6B-BE7150006923}"/>
              </a:ext>
            </a:extLst>
          </p:cNvPr>
          <p:cNvSpPr txBox="1"/>
          <p:nvPr/>
        </p:nvSpPr>
        <p:spPr>
          <a:xfrm>
            <a:off x="5059460" y="9195274"/>
            <a:ext cx="22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1: 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F8E38-279D-92B5-B5F8-5CC5A17E0DE3}"/>
              </a:ext>
            </a:extLst>
          </p:cNvPr>
          <p:cNvSpPr txBox="1"/>
          <p:nvPr/>
        </p:nvSpPr>
        <p:spPr>
          <a:xfrm>
            <a:off x="11003060" y="9155031"/>
            <a:ext cx="201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2: Login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BAA3BD-1D46-61C8-2D2B-F1DBE3F8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2" t="343" r="26191"/>
          <a:stretch/>
        </p:blipFill>
        <p:spPr>
          <a:xfrm>
            <a:off x="1828799" y="1409700"/>
            <a:ext cx="7391401" cy="7392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C3819C-CCF5-058E-204C-9CD84E55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r="30000"/>
          <a:stretch/>
        </p:blipFill>
        <p:spPr>
          <a:xfrm>
            <a:off x="9982201" y="1409700"/>
            <a:ext cx="6182003" cy="7394000"/>
          </a:xfrm>
          <a:prstGeom prst="rect">
            <a:avLst/>
          </a:prstGeom>
        </p:spPr>
      </p:pic>
      <p:sp>
        <p:nvSpPr>
          <p:cNvPr id="11" name="Freeform 2">
            <a:extLst>
              <a:ext uri="{FF2B5EF4-FFF2-40B4-BE49-F238E27FC236}">
                <a16:creationId xmlns:a16="http://schemas.microsoft.com/office/drawing/2014/main" id="{6D3B9C5F-57BD-771B-A037-8FE1264E605E}"/>
              </a:ext>
            </a:extLst>
          </p:cNvPr>
          <p:cNvSpPr/>
          <p:nvPr/>
        </p:nvSpPr>
        <p:spPr>
          <a:xfrm>
            <a:off x="0" y="0"/>
            <a:ext cx="18288000" cy="10287002"/>
          </a:xfrm>
          <a:custGeom>
            <a:avLst/>
            <a:gdLst/>
            <a:ahLst/>
            <a:cxnLst/>
            <a:rect l="l" t="t" r="r" b="b"/>
            <a:pathLst>
              <a:path w="18396624" h="10378194">
                <a:moveTo>
                  <a:pt x="0" y="0"/>
                </a:moveTo>
                <a:lnTo>
                  <a:pt x="18396624" y="0"/>
                </a:lnTo>
                <a:lnTo>
                  <a:pt x="18396624" y="10378194"/>
                </a:lnTo>
                <a:lnTo>
                  <a:pt x="0" y="10378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C6E091B9-6076-13C9-A649-486D69F6614A}"/>
              </a:ext>
            </a:extLst>
          </p:cNvPr>
          <p:cNvGrpSpPr/>
          <p:nvPr/>
        </p:nvGrpSpPr>
        <p:grpSpPr>
          <a:xfrm>
            <a:off x="17190297" y="-38100"/>
            <a:ext cx="1097703" cy="844790"/>
            <a:chOff x="0" y="-19049"/>
            <a:chExt cx="4182237" cy="1055221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4FD0500-CFD7-1DBF-7C4E-62EC680DF119}"/>
                </a:ext>
              </a:extLst>
            </p:cNvPr>
            <p:cNvSpPr/>
            <p:nvPr/>
          </p:nvSpPr>
          <p:spPr>
            <a:xfrm>
              <a:off x="12700" y="12700"/>
              <a:ext cx="4156837" cy="927227"/>
            </a:xfrm>
            <a:custGeom>
              <a:avLst/>
              <a:gdLst/>
              <a:ahLst/>
              <a:cxnLst/>
              <a:rect l="l" t="t" r="r" b="b"/>
              <a:pathLst>
                <a:path w="4156837" h="927227">
                  <a:moveTo>
                    <a:pt x="0" y="154559"/>
                  </a:moveTo>
                  <a:cubicBezTo>
                    <a:pt x="0" y="69215"/>
                    <a:pt x="70612" y="0"/>
                    <a:pt x="157861" y="0"/>
                  </a:cubicBezTo>
                  <a:lnTo>
                    <a:pt x="3998976" y="0"/>
                  </a:lnTo>
                  <a:cubicBezTo>
                    <a:pt x="4086098" y="0"/>
                    <a:pt x="4156837" y="69215"/>
                    <a:pt x="4156837" y="154559"/>
                  </a:cubicBezTo>
                  <a:lnTo>
                    <a:pt x="4156837" y="772668"/>
                  </a:lnTo>
                  <a:cubicBezTo>
                    <a:pt x="4156837" y="858012"/>
                    <a:pt x="4086225" y="927227"/>
                    <a:pt x="3998976" y="927227"/>
                  </a:cubicBezTo>
                  <a:lnTo>
                    <a:pt x="157861" y="927227"/>
                  </a:lnTo>
                  <a:cubicBezTo>
                    <a:pt x="70612" y="927227"/>
                    <a:pt x="0" y="858012"/>
                    <a:pt x="0" y="772668"/>
                  </a:cubicBezTo>
                  <a:close/>
                </a:path>
              </a:pathLst>
            </a:custGeom>
            <a:solidFill>
              <a:srgbClr val="00368C"/>
            </a:solidFill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F7EB537-1BE4-8262-A271-5D5080D5EB25}"/>
                </a:ext>
              </a:extLst>
            </p:cNvPr>
            <p:cNvSpPr/>
            <p:nvPr/>
          </p:nvSpPr>
          <p:spPr>
            <a:xfrm>
              <a:off x="0" y="0"/>
              <a:ext cx="4182237" cy="952627"/>
            </a:xfrm>
            <a:custGeom>
              <a:avLst/>
              <a:gdLst/>
              <a:ahLst/>
              <a:cxnLst/>
              <a:rect l="l" t="t" r="r" b="b"/>
              <a:pathLst>
                <a:path w="4182237" h="952627">
                  <a:moveTo>
                    <a:pt x="0" y="167259"/>
                  </a:moveTo>
                  <a:cubicBezTo>
                    <a:pt x="0" y="74676"/>
                    <a:pt x="76581" y="0"/>
                    <a:pt x="170561" y="0"/>
                  </a:cubicBezTo>
                  <a:lnTo>
                    <a:pt x="4011676" y="0"/>
                  </a:lnTo>
                  <a:lnTo>
                    <a:pt x="4011676" y="12700"/>
                  </a:lnTo>
                  <a:lnTo>
                    <a:pt x="4011676" y="0"/>
                  </a:lnTo>
                  <a:cubicBezTo>
                    <a:pt x="4105529" y="0"/>
                    <a:pt x="4182237" y="74676"/>
                    <a:pt x="4182237" y="167259"/>
                  </a:cubicBezTo>
                  <a:lnTo>
                    <a:pt x="4169537" y="167259"/>
                  </a:lnTo>
                  <a:lnTo>
                    <a:pt x="4182237" y="167259"/>
                  </a:lnTo>
                  <a:lnTo>
                    <a:pt x="4182237" y="785368"/>
                  </a:lnTo>
                  <a:lnTo>
                    <a:pt x="4169537" y="785368"/>
                  </a:lnTo>
                  <a:lnTo>
                    <a:pt x="4182237" y="785368"/>
                  </a:lnTo>
                  <a:cubicBezTo>
                    <a:pt x="4182237" y="877951"/>
                    <a:pt x="4105656" y="952627"/>
                    <a:pt x="4011676" y="952627"/>
                  </a:cubicBezTo>
                  <a:lnTo>
                    <a:pt x="4011676" y="939927"/>
                  </a:lnTo>
                  <a:lnTo>
                    <a:pt x="4011676" y="952627"/>
                  </a:lnTo>
                  <a:lnTo>
                    <a:pt x="170561" y="952627"/>
                  </a:lnTo>
                  <a:lnTo>
                    <a:pt x="170561" y="939927"/>
                  </a:lnTo>
                  <a:lnTo>
                    <a:pt x="170561" y="952627"/>
                  </a:lnTo>
                  <a:cubicBezTo>
                    <a:pt x="76581" y="952627"/>
                    <a:pt x="0" y="877951"/>
                    <a:pt x="0" y="785368"/>
                  </a:cubicBezTo>
                  <a:lnTo>
                    <a:pt x="0" y="167259"/>
                  </a:lnTo>
                  <a:lnTo>
                    <a:pt x="12700" y="167259"/>
                  </a:lnTo>
                  <a:lnTo>
                    <a:pt x="0" y="167259"/>
                  </a:lnTo>
                  <a:moveTo>
                    <a:pt x="25400" y="167259"/>
                  </a:moveTo>
                  <a:lnTo>
                    <a:pt x="25400" y="785368"/>
                  </a:lnTo>
                  <a:lnTo>
                    <a:pt x="12700" y="785368"/>
                  </a:lnTo>
                  <a:lnTo>
                    <a:pt x="25400" y="785368"/>
                  </a:lnTo>
                  <a:cubicBezTo>
                    <a:pt x="25400" y="863473"/>
                    <a:pt x="90170" y="927227"/>
                    <a:pt x="170561" y="927227"/>
                  </a:cubicBezTo>
                  <a:lnTo>
                    <a:pt x="4011676" y="927227"/>
                  </a:lnTo>
                  <a:cubicBezTo>
                    <a:pt x="4092067" y="927227"/>
                    <a:pt x="4156837" y="863473"/>
                    <a:pt x="4156837" y="785368"/>
                  </a:cubicBezTo>
                  <a:lnTo>
                    <a:pt x="4156837" y="167259"/>
                  </a:lnTo>
                  <a:cubicBezTo>
                    <a:pt x="4156837" y="89154"/>
                    <a:pt x="4092067" y="25400"/>
                    <a:pt x="4011676" y="25400"/>
                  </a:cubicBezTo>
                  <a:lnTo>
                    <a:pt x="170561" y="25400"/>
                  </a:lnTo>
                  <a:lnTo>
                    <a:pt x="170561" y="12700"/>
                  </a:lnTo>
                  <a:lnTo>
                    <a:pt x="170561" y="25400"/>
                  </a:lnTo>
                  <a:cubicBezTo>
                    <a:pt x="90170" y="25400"/>
                    <a:pt x="25400" y="89154"/>
                    <a:pt x="25400" y="167259"/>
                  </a:cubicBezTo>
                  <a:close/>
                </a:path>
              </a:pathLst>
            </a:custGeom>
            <a:solidFill>
              <a:srgbClr val="D2E5DF"/>
            </a:solidFill>
          </p:spPr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8F891370-BDA7-8889-CAE3-B3BB17BC708C}"/>
                </a:ext>
              </a:extLst>
            </p:cNvPr>
            <p:cNvSpPr txBox="1"/>
            <p:nvPr/>
          </p:nvSpPr>
          <p:spPr>
            <a:xfrm>
              <a:off x="25360" y="-19049"/>
              <a:ext cx="4156839" cy="105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r>
                <a:rPr lang="en-US" sz="3400" dirty="0">
                  <a:solidFill>
                    <a:srgbClr val="EFEFEF"/>
                  </a:solidFill>
                  <a:latin typeface="Arimo"/>
                  <a:ea typeface="Arimo"/>
                  <a:cs typeface="Arimo"/>
                  <a:sym typeface="Arimo"/>
                </a:rPr>
                <a:t>8</a:t>
              </a:r>
            </a:p>
          </p:txBody>
        </p:sp>
      </p:grp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DDD08A5C-CC08-90E1-C91E-69238B4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9680" y="9563100"/>
            <a:ext cx="18325260" cy="723899"/>
          </a:xfrm>
        </p:spPr>
        <p:txBody>
          <a:bodyPr/>
          <a:lstStyle/>
          <a:p>
            <a:pPr>
              <a:lnSpc>
                <a:spcPts val="6593"/>
              </a:lnSpc>
            </a:pPr>
            <a:r>
              <a:rPr lang="en-US" sz="1800" dirty="0"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UNIHIVE: A Unified Social Platform for University Communities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55CD9-4243-7AA0-6409-15F6DC4B4894}"/>
              </a:ext>
            </a:extLst>
          </p:cNvPr>
          <p:cNvSpPr txBox="1"/>
          <p:nvPr/>
        </p:nvSpPr>
        <p:spPr>
          <a:xfrm>
            <a:off x="11960461" y="9102637"/>
            <a:ext cx="19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4: Chat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5FE52-3B76-FC41-194C-629EABBBB1A2}"/>
              </a:ext>
            </a:extLst>
          </p:cNvPr>
          <p:cNvSpPr txBox="1"/>
          <p:nvPr/>
        </p:nvSpPr>
        <p:spPr>
          <a:xfrm>
            <a:off x="4411758" y="9102637"/>
            <a:ext cx="253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3: Homepage</a:t>
            </a:r>
          </a:p>
        </p:txBody>
      </p:sp>
    </p:spTree>
    <p:extLst>
      <p:ext uri="{BB962C8B-B14F-4D97-AF65-F5344CB8AC3E}">
        <p14:creationId xmlns:p14="http://schemas.microsoft.com/office/powerpoint/2010/main" val="4557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622</Words>
  <Application>Microsoft Office PowerPoint</Application>
  <PresentationFormat>Custom</PresentationFormat>
  <Paragraphs>183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Lato Bold</vt:lpstr>
      <vt:lpstr>Arial</vt:lpstr>
      <vt:lpstr>Arimo</vt:lpstr>
      <vt:lpstr>Calibri</vt:lpstr>
      <vt:lpstr>Aptos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Optional_slide_works</dc:title>
  <dc:creator>Abid Hasan</dc:creator>
  <cp:lastModifiedBy>Md. Abid Hasan</cp:lastModifiedBy>
  <cp:revision>132</cp:revision>
  <dcterms:created xsi:type="dcterms:W3CDTF">2006-08-16T00:00:00Z</dcterms:created>
  <dcterms:modified xsi:type="dcterms:W3CDTF">2025-04-22T14:41:42Z</dcterms:modified>
  <dc:identifier>DAGe-t5wyew</dc:identifier>
</cp:coreProperties>
</file>