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72" r:id="rId5"/>
    <p:sldId id="273" r:id="rId6"/>
    <p:sldId id="274" r:id="rId7"/>
    <p:sldId id="258" r:id="rId8"/>
    <p:sldId id="259" r:id="rId9"/>
    <p:sldId id="267" r:id="rId10"/>
    <p:sldId id="261" r:id="rId11"/>
    <p:sldId id="263" r:id="rId12"/>
    <p:sldId id="264" r:id="rId13"/>
    <p:sldId id="265" r:id="rId14"/>
  </p:sldIdLst>
  <p:sldSz cx="18288000" cy="10287000"/>
  <p:notesSz cx="6858000" cy="9144000"/>
  <p:embeddedFontLst>
    <p:embeddedFont>
      <p:font typeface="Aptos" panose="020B0004020202020204" pitchFamily="34" charset="0"/>
      <p:regular r:id="rId17"/>
      <p:bold r:id="rId18"/>
      <p:italic r:id="rId19"/>
      <p:boldItalic r:id="rId20"/>
    </p:embeddedFont>
    <p:embeddedFont>
      <p:font typeface="Arimo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Bold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DFEBFF"/>
    <a:srgbClr val="CCFFFF"/>
    <a:srgbClr val="99CCFF"/>
    <a:srgbClr val="CCCCFF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73BE0-679C-E8AB-76D8-842FFE69289A}" v="4" dt="2025-02-23T16:05:26.241"/>
    <p1510:client id="{57B39C72-A219-3E66-B1CC-932218D06652}" v="10" dt="2025-02-23T16:03:45.617"/>
    <p1510:client id="{5CD7A111-9B4F-AF94-CE27-3B808DDB9FFA}" v="4" dt="2025-02-23T16:04:48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8" autoAdjust="0"/>
  </p:normalViewPr>
  <p:slideViewPr>
    <p:cSldViewPr>
      <p:cViewPr varScale="1">
        <p:scale>
          <a:sx n="69" d="100"/>
          <a:sy n="69" d="100"/>
        </p:scale>
        <p:origin x="7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2A53E-8F40-4FA5-CC38-4E2B6812F4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F404-9753-3248-715F-FC1513E36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B55B-A4BD-488F-B0D3-EBBCFC23A4B1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F0C6B-B09A-2D00-2512-505F5B49FF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D43F-CAD3-4BCA-3FB4-26D1FC96E2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7DA4-9BDF-4DCF-8193-50057296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44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FAB1-68B3-67E9-6A21-7B08F769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8AC12-0293-A652-9BB5-C4FCD91B8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C917-EDCE-30CD-7080-F582D582CA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50008-0E66-78ED-15E6-F2D2DB385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3E687-E3F8-5476-3260-854305CD12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33FCE-940A-4AC8-584F-18DBF715C4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28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688AA-E1F6-A51A-05F5-686BE2EA4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AE9C7-B9DA-F32B-C96F-62A8DC029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6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38B9-ED60-7122-4403-826B1F529E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4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1C575-751E-2B4A-BF30-94D74FDA80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87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740E7-D250-5726-13ED-A5487411C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D28D7-157F-9CAA-D1BA-2A78A809F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7B06-CF30-5513-3FD6-41DA70ABE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46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8A6-B708-432C-8795-F76A6C7ECF4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29B0-130D-4960-A052-EB8661FB2AD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5E13-D2DF-4866-A2F8-549A270E3C9D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3C12-0F1F-4FF8-9FE1-20FDA82281F6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50A-9474-4A9A-8CBD-2B301AF4DC0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FABA-9511-468E-8C14-C07B668B3ED7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3C29-CC99-4623-AE0C-1704CD745E3C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94D4-8FE5-4051-99D2-7FD3DEB1A054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710-CEEF-468F-9DD1-F8CCA0279F32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A70F-4862-47F4-ADAD-3A55BA86A348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3A47-CBC2-4DB9-B8A8-35DAC5CC621A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B72-07C8-45A7-B570-CF22ED6B3F1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76400" y="495906"/>
            <a:ext cx="1493520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3"/>
              </a:lnSpc>
            </a:pPr>
            <a:r>
              <a:rPr lang="en-US" sz="6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0" y="6238780"/>
            <a:ext cx="7493500" cy="4048220"/>
          </a:xfrm>
          <a:custGeom>
            <a:avLst/>
            <a:gdLst/>
            <a:ahLst/>
            <a:cxnLst/>
            <a:rect l="l" t="t" r="r" b="b"/>
            <a:pathLst>
              <a:path w="7493514" h="4120994">
                <a:moveTo>
                  <a:pt x="0" y="0"/>
                </a:moveTo>
                <a:lnTo>
                  <a:pt x="7493514" y="0"/>
                </a:lnTo>
                <a:lnTo>
                  <a:pt x="7493514" y="4120994"/>
                </a:lnTo>
                <a:lnTo>
                  <a:pt x="0" y="41209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62091" y="3022887"/>
            <a:ext cx="4542223" cy="4241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Presented</a:t>
            </a:r>
            <a:r>
              <a:rPr lang="en-US" sz="4000" b="1" i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By-</a:t>
            </a:r>
          </a:p>
          <a:p>
            <a:pPr algn="l">
              <a:lnSpc>
                <a:spcPts val="3264"/>
              </a:lnSpc>
            </a:pPr>
            <a:endParaRPr lang="en-US" sz="40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Raihan Rimon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213311004</a:t>
            </a:r>
          </a:p>
          <a:p>
            <a:pPr algn="l">
              <a:lnSpc>
                <a:spcPts val="3264"/>
              </a:lnSpc>
            </a:pPr>
            <a:endParaRPr lang="en-US" sz="36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Md. Abid Hasan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213311014</a:t>
            </a:r>
          </a:p>
          <a:p>
            <a:pPr algn="l">
              <a:lnSpc>
                <a:spcPts val="3264"/>
              </a:lnSpc>
            </a:pPr>
            <a:endParaRPr lang="en-US" sz="34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Abdullah All Mamun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213311035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A5B45FCF-910A-0F5D-E11F-7282B5DB8F4E}"/>
              </a:ext>
            </a:extLst>
          </p:cNvPr>
          <p:cNvSpPr txBox="1"/>
          <p:nvPr/>
        </p:nvSpPr>
        <p:spPr>
          <a:xfrm>
            <a:off x="10287000" y="3018238"/>
            <a:ext cx="4343401" cy="2125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Supervised By-</a:t>
            </a:r>
          </a:p>
          <a:p>
            <a:pPr algn="l">
              <a:lnSpc>
                <a:spcPts val="3264"/>
              </a:lnSpc>
            </a:pPr>
            <a:endParaRPr lang="en-US" sz="40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Salma Akter Lima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Lecturer, Dept. of CSE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Varendra University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6D33269-1139-6D23-DA54-EA5B9F237DF9}"/>
              </a:ext>
            </a:extLst>
          </p:cNvPr>
          <p:cNvSpPr/>
          <p:nvPr/>
        </p:nvSpPr>
        <p:spPr>
          <a:xfrm>
            <a:off x="13815457" y="9347487"/>
            <a:ext cx="4455978" cy="939513"/>
          </a:xfrm>
          <a:custGeom>
            <a:avLst/>
            <a:gdLst/>
            <a:ahLst/>
            <a:cxnLst/>
            <a:rect l="l" t="t" r="r" b="b"/>
            <a:pathLst>
              <a:path w="4455978" h="939513">
                <a:moveTo>
                  <a:pt x="0" y="0"/>
                </a:moveTo>
                <a:lnTo>
                  <a:pt x="4455978" y="0"/>
                </a:lnTo>
                <a:lnTo>
                  <a:pt x="4455978" y="939513"/>
                </a:lnTo>
                <a:lnTo>
                  <a:pt x="0" y="939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9602798C-D1B9-1E80-9B60-EC53BC7A585D}"/>
              </a:ext>
            </a:extLst>
          </p:cNvPr>
          <p:cNvSpPr/>
          <p:nvPr/>
        </p:nvSpPr>
        <p:spPr>
          <a:xfrm>
            <a:off x="0" y="19050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Timeline and Work Breakdown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906C9D29-0847-5386-C612-AECF363B7133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EDCBCCA-A178-1760-0BA2-C8B6CBB375D2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00D3C1A6-3F5F-9B16-831E-886B43627B91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4290F604-F874-9C8C-5B1D-423DB994FF9A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9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6777471-8447-4376-88C1-D2A717DB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416AE459-C33D-766B-6EDD-46F6B960991A}"/>
              </a:ext>
            </a:extLst>
          </p:cNvPr>
          <p:cNvSpPr/>
          <p:nvPr/>
        </p:nvSpPr>
        <p:spPr>
          <a:xfrm>
            <a:off x="0" y="0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14400"/>
            <a:ext cx="18287999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Future Works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8CA1E-2565-0E2F-7B94-94FDFFDF19B5}"/>
              </a:ext>
            </a:extLst>
          </p:cNvPr>
          <p:cNvSpPr txBox="1"/>
          <p:nvPr/>
        </p:nvSpPr>
        <p:spPr>
          <a:xfrm>
            <a:off x="0" y="3314700"/>
            <a:ext cx="18287998" cy="2766911"/>
          </a:xfrm>
          <a:prstGeom prst="rect">
            <a:avLst/>
          </a:prstGeom>
          <a:noFill/>
        </p:spPr>
        <p:txBody>
          <a:bodyPr wrap="square" lIns="18288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Class, Page creation.</a:t>
            </a:r>
            <a:r>
              <a:rPr lang="en-US" sz="4000" b="0" i="0" dirty="0">
                <a:effectLst/>
                <a:latin typeface="+mj-lt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+mj-lt"/>
              </a:rPr>
              <a:t>Academic resource sharing.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Enhance user verification with institutional email login.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52330CC-A22E-9F06-3D68-AB7EDFEE5A26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D00B765-356E-A40D-5EA0-2B12DFBFAFB8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45F624F8-0D8A-C6BA-CB3D-1D8FBC18891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AAFC7051-F7E6-6A72-6D8C-F5C0640CE6C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10</a:t>
              </a:r>
            </a:p>
          </p:txBody>
        </p:sp>
      </p:grp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65E4F365-2779-4392-99EC-A850B93B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5374650"/>
            <a:ext cx="3117556" cy="4931446"/>
          </a:xfrm>
          <a:custGeom>
            <a:avLst/>
            <a:gdLst/>
            <a:ahLst/>
            <a:cxnLst/>
            <a:rect l="l" t="t" r="r" b="b"/>
            <a:pathLst>
              <a:path w="3117556" h="4931446">
                <a:moveTo>
                  <a:pt x="0" y="0"/>
                </a:moveTo>
                <a:lnTo>
                  <a:pt x="3117556" y="0"/>
                </a:lnTo>
                <a:lnTo>
                  <a:pt x="3117556" y="4931446"/>
                </a:lnTo>
                <a:lnTo>
                  <a:pt x="0" y="4931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914400"/>
            <a:ext cx="182880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/>
                <a:cs typeface="Arimo"/>
                <a:sym typeface="Arimo"/>
              </a:rPr>
              <a:t>Conclusion</a:t>
            </a:r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057BFEE3-052A-68D1-1C64-3D2FBA7A18E5}"/>
              </a:ext>
            </a:extLst>
          </p:cNvPr>
          <p:cNvSpPr/>
          <p:nvPr/>
        </p:nvSpPr>
        <p:spPr>
          <a:xfrm>
            <a:off x="15908404" y="2"/>
            <a:ext cx="2379598" cy="3134500"/>
          </a:xfrm>
          <a:custGeom>
            <a:avLst/>
            <a:gdLst/>
            <a:ahLst/>
            <a:cxnLst/>
            <a:rect l="l" t="t" r="r" b="b"/>
            <a:pathLst>
              <a:path w="2379598" h="3134500">
                <a:moveTo>
                  <a:pt x="0" y="0"/>
                </a:moveTo>
                <a:lnTo>
                  <a:pt x="2379598" y="0"/>
                </a:lnTo>
                <a:lnTo>
                  <a:pt x="2379598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A4660696-F0CD-9413-4103-77F3A7AAF0D5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744B8DC-3AD6-2D63-75AF-D40EA6D9B9FA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5AE5018-9EE0-1AFB-DA40-9BB2AF6163F0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0F18C3D2-B723-12F1-E192-FDADAF6A1595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11</a:t>
              </a:r>
            </a:p>
          </p:txBody>
        </p:sp>
      </p:grp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4C175B39-467D-4CDF-88F1-1937ABEF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D3627-990C-4062-8F80-532672D42BCC}"/>
              </a:ext>
            </a:extLst>
          </p:cNvPr>
          <p:cNvSpPr txBox="1"/>
          <p:nvPr/>
        </p:nvSpPr>
        <p:spPr>
          <a:xfrm>
            <a:off x="1676400" y="2969955"/>
            <a:ext cx="15368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UNIHIVE provides a focused, secure platform that strengthens communication and collaboration within university communities, addressing the unique need of academic social interaction.</a:t>
            </a:r>
          </a:p>
          <a:p>
            <a:pPr algn="ctr"/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08404" y="2"/>
            <a:ext cx="2379598" cy="3134500"/>
          </a:xfrm>
          <a:custGeom>
            <a:avLst/>
            <a:gdLst/>
            <a:ahLst/>
            <a:cxnLst/>
            <a:rect l="l" t="t" r="r" b="b"/>
            <a:pathLst>
              <a:path w="2379598" h="3134500">
                <a:moveTo>
                  <a:pt x="0" y="0"/>
                </a:moveTo>
                <a:lnTo>
                  <a:pt x="2379598" y="0"/>
                </a:lnTo>
                <a:lnTo>
                  <a:pt x="2379598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1180126"/>
            <a:ext cx="4148240" cy="8856152"/>
          </a:xfrm>
          <a:custGeom>
            <a:avLst/>
            <a:gdLst/>
            <a:ahLst/>
            <a:cxnLst/>
            <a:rect l="l" t="t" r="r" b="b"/>
            <a:pathLst>
              <a:path w="4210070" h="9165688">
                <a:moveTo>
                  <a:pt x="0" y="0"/>
                </a:moveTo>
                <a:lnTo>
                  <a:pt x="4210070" y="0"/>
                </a:lnTo>
                <a:lnTo>
                  <a:pt x="4210070" y="9165688"/>
                </a:lnTo>
                <a:lnTo>
                  <a:pt x="0" y="9165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6172200" y="3305148"/>
            <a:ext cx="5482254" cy="183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Thanks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9A101DD-E5DF-5CA0-158D-A9B8856665B0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7284BB-9BF9-689A-4D42-EEE8086FE581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AEE46E4-632C-0732-11B8-0983101C364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054E0089-9087-A870-318E-9436898C7B9D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12</a:t>
              </a:r>
            </a:p>
          </p:txBody>
        </p:sp>
      </p:grp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C46B7B73-3D31-4FA2-8752-5D043389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Outlines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F9C0578-DB58-6A7D-D960-3C10F45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9E8E7-A550-01C6-814B-E10B202AEF87}"/>
              </a:ext>
            </a:extLst>
          </p:cNvPr>
          <p:cNvSpPr txBox="1"/>
          <p:nvPr/>
        </p:nvSpPr>
        <p:spPr>
          <a:xfrm>
            <a:off x="0" y="2019300"/>
            <a:ext cx="18312840" cy="7236148"/>
          </a:xfrm>
          <a:prstGeom prst="rect">
            <a:avLst/>
          </a:prstGeom>
          <a:noFill/>
        </p:spPr>
        <p:txBody>
          <a:bodyPr wrap="square" lIns="1828800" rIns="9144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Introduction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Objective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Problem Statement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Summery of first defense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Progress so far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Tools and technologies used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Challenges so far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Timeline and work breakdown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Future work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Conclusion.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95E575F-35ED-F550-E44A-C42312232427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861BCBF-E6B1-A4A5-FD2F-6FA8126FA874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90F0DC9-0EED-61B8-E114-FF2DB036FC8A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0818E59-96FD-7279-331C-F285A08C212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1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5B95DFD-2B9C-5E5A-76B9-8F623A496598}"/>
              </a:ext>
            </a:extLst>
          </p:cNvPr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6" name="TextBox 6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59BED-B63F-8EB1-C313-85CF7E66228F}"/>
              </a:ext>
            </a:extLst>
          </p:cNvPr>
          <p:cNvSpPr txBox="1"/>
          <p:nvPr/>
        </p:nvSpPr>
        <p:spPr>
          <a:xfrm>
            <a:off x="0" y="2743200"/>
            <a:ext cx="18288000" cy="461357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Social media platform for university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Aims to connect student, faculty and alumni.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To achieve a focused academic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Encourages academic discussions and student networking.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E8E316A-F4C3-BFAB-9F88-AD727320A168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25A1FB1-70D5-962D-9C7F-3F485E31BA24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6DDCF7EA-97BA-35C8-A652-F3C7925B557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F82D8276-3275-C62E-0E18-42EABDDD565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AA632AB9-B0FF-42E7-A1F2-AA1C72D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Objective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22F9584A-A7EA-1BF3-C6FC-463AB958E52C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10899F05-F963-08A5-6C7E-46061BC14BE6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E69996D-6A28-DC39-B4F8-AD922AA24925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1DFA8919-E1D2-634C-1CC0-0ACB94CC8CB9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6C65BBA7-19D9-494B-8EF5-15550593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B780A-D492-46DC-B1ED-082D3F560A68}"/>
              </a:ext>
            </a:extLst>
          </p:cNvPr>
          <p:cNvSpPr txBox="1"/>
          <p:nvPr/>
        </p:nvSpPr>
        <p:spPr>
          <a:xfrm>
            <a:off x="0" y="3204865"/>
            <a:ext cx="18288000" cy="369024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Interactions between student faculty and alumni.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Real-time conversations and discussions.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Authentication and verification within the university domain.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4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 Statement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1210A49D-054F-0598-6145-6EA33D35641C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C7781EF-BB6B-8D23-DE13-793AA759C9EF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A245426-A3A5-890C-6E40-01D03214C27A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3FD4A1BC-97BD-7CC4-48EB-B609786F639E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2BD098B5-0FF5-4FB3-B3A2-C0BD073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82F53-85A5-44A7-AEBF-667AAB408749}"/>
              </a:ext>
            </a:extLst>
          </p:cNvPr>
          <p:cNvSpPr txBox="1"/>
          <p:nvPr/>
        </p:nvSpPr>
        <p:spPr>
          <a:xfrm>
            <a:off x="0" y="2798070"/>
            <a:ext cx="17948564" cy="6460230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Students don’t have a unified campus-specific platform for networking.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Most social media platforms are too generic for academic communication.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Facebook distracts, UNIHIVE keeps it academic and focused.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UNIHIVE fills the gap with a secure, campus-focused platform.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44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Summary Of First Defense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9D9FF2BB-32E8-4EA2-01FD-364F5D0C680D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4FDD8318-B580-00B3-2123-1F48AA43B603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0A85746B-9F32-5EB6-0698-C3CD5847C3C3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2902B478-E823-12E7-3281-B7D340CCA9E3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C38B9B88-EED5-4BCD-92BA-21018D86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98F83-85DD-4D0B-AE38-CEAC244B7C41}"/>
              </a:ext>
            </a:extLst>
          </p:cNvPr>
          <p:cNvSpPr txBox="1"/>
          <p:nvPr/>
        </p:nvSpPr>
        <p:spPr>
          <a:xfrm>
            <a:off x="0" y="2408140"/>
            <a:ext cx="17948564" cy="7383560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Motivation.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Key Features Proposed.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Development Methodology.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Workflow Diagram.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Technologies Used.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211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Progress So Far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D7D80-D796-6E6A-CE81-602E51F1CFEA}"/>
              </a:ext>
            </a:extLst>
          </p:cNvPr>
          <p:cNvSpPr txBox="1"/>
          <p:nvPr/>
        </p:nvSpPr>
        <p:spPr>
          <a:xfrm>
            <a:off x="685800" y="2743200"/>
            <a:ext cx="17068800" cy="4613571"/>
          </a:xfrm>
          <a:prstGeom prst="rect">
            <a:avLst/>
          </a:prstGeom>
          <a:noFill/>
        </p:spPr>
        <p:txBody>
          <a:bodyPr wrap="square" lIns="18288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Arimo"/>
                <a:cs typeface="Arimo"/>
                <a:sym typeface="Arimo"/>
              </a:rPr>
              <a:t> Frontend setup.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cs typeface="Arimo"/>
                <a:sym typeface="Arimo"/>
              </a:rPr>
              <a:t> Backend API.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cs typeface="Arimo"/>
                <a:sym typeface="Arimo"/>
              </a:rPr>
              <a:t> Authentication.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cs typeface="Arimo"/>
                <a:sym typeface="Arimo"/>
              </a:rPr>
              <a:t> Media.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cs typeface="Arimo"/>
                <a:sym typeface="Arimo"/>
              </a:rPr>
              <a:t> Socket Integration.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681D6267-3048-B4AF-A0C5-C9FC420CA39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C32F52A-7F0F-9CF9-0BC3-F64F31A79810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2C9906B-FAB5-9A7C-7A7C-806281065374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34156295-709B-44CD-2106-54368EB3DBA1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6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7346DCC-A331-4D8D-B791-6D789A9E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0"/>
            <a:ext cx="18288001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Tools And Technologies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46933"/>
            <a:ext cx="18288000" cy="5444567"/>
          </a:xfrm>
          <a:prstGeom prst="rect">
            <a:avLst/>
          </a:prstGeom>
        </p:spPr>
        <p:txBody>
          <a:bodyPr wrap="square" lIns="1828800" tIns="0" rIns="0" bIns="0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Frontend: React, JavaScript, Chakra UI.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Backend: Node, Express.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Database: MongoDB.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Real-time Communication: Socket.io.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Editor: VS Code</a:t>
            </a:r>
          </a:p>
          <a:p>
            <a:pPr algn="l">
              <a:lnSpc>
                <a:spcPct val="150000"/>
              </a:lnSpc>
            </a:pPr>
            <a:endParaRPr lang="en-US" sz="4000" dirty="0">
              <a:solidFill>
                <a:srgbClr val="342520"/>
              </a:solidFill>
              <a:latin typeface="+mj-lt"/>
              <a:ea typeface="Lato"/>
              <a:cs typeface="Lato"/>
              <a:sym typeface="Lato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BD03A80D-B41A-F566-7BD1-5ADEE7BF97E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C8CE4C25-881C-3006-9E97-891B7F5E20F2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B726A1B-40B3-7EBA-89BF-A0DBBD1060B7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D44C364D-502E-C283-BA3B-5EA5AE020725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7</a:t>
              </a:r>
            </a:p>
          </p:txBody>
        </p:sp>
      </p:grp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B323218-C2CF-466C-B8B7-14ABD7D0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318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12700">
            <a:noFill/>
          </a:ln>
        </p:spPr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67AC0747-A2F2-5A8A-B4A6-9B92A0D6E8E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71C95CD-601D-25E1-684A-F89231A2C316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  <a:ln w="12700"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B86A77EC-E1FB-E6CA-D713-10C005331DF4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  <a:ln w="12700">
              <a:noFill/>
            </a:ln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20975712-14F4-A88E-EA5E-B6B6C424E17E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  <a:ln w="12700"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8</a:t>
              </a:r>
            </a:p>
          </p:txBody>
        </p:sp>
      </p:grpSp>
      <p:sp>
        <p:nvSpPr>
          <p:cNvPr id="34" name="Footer Placeholder 14">
            <a:extLst>
              <a:ext uri="{FF2B5EF4-FFF2-40B4-BE49-F238E27FC236}">
                <a16:creationId xmlns:a16="http://schemas.microsoft.com/office/drawing/2014/main" id="{5D0ADC1C-0487-4D90-8620-6729FD5B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7AC1243A-3284-4540-830C-2804CE0174D4}"/>
              </a:ext>
            </a:extLst>
          </p:cNvPr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Challenges So Far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C3EAAE-DAB8-460C-94C9-5C5F6AC3EE47}"/>
              </a:ext>
            </a:extLst>
          </p:cNvPr>
          <p:cNvSpPr txBox="1"/>
          <p:nvPr/>
        </p:nvSpPr>
        <p:spPr>
          <a:xfrm>
            <a:off x="228600" y="3162300"/>
            <a:ext cx="17338964" cy="369024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Handling user verification logic and protecting routes effectively.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Managing image uploads and save them across frontend and backend.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Socket evenest between users in real-time.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5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472</Words>
  <Application>Microsoft Office PowerPoint</Application>
  <PresentationFormat>Custom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Lato Bold</vt:lpstr>
      <vt:lpstr>Calibri</vt:lpstr>
      <vt:lpstr>Arial</vt:lpstr>
      <vt:lpstr>Aptos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Optional_slide_works</dc:title>
  <dc:creator>Abid Hasan</dc:creator>
  <cp:lastModifiedBy>Raihan Rimon</cp:lastModifiedBy>
  <cp:revision>63</cp:revision>
  <dcterms:created xsi:type="dcterms:W3CDTF">2006-08-16T00:00:00Z</dcterms:created>
  <dcterms:modified xsi:type="dcterms:W3CDTF">2025-04-19T11:35:13Z</dcterms:modified>
  <dc:identifier>DAGe-t5wyew</dc:identifier>
</cp:coreProperties>
</file>