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3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44BB4E-77F3-4925-A1CC-696D887FCD9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1F5778-5C48-448F-964C-E1C95B240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44BB4E-77F3-4925-A1CC-696D887FCD9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F5778-5C48-448F-964C-E1C95B240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44BB4E-77F3-4925-A1CC-696D887FCD9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F5778-5C48-448F-964C-E1C95B240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44BB4E-77F3-4925-A1CC-696D887FCD9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F5778-5C48-448F-964C-E1C95B2400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44BB4E-77F3-4925-A1CC-696D887FCD9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F5778-5C48-448F-964C-E1C95B2400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44BB4E-77F3-4925-A1CC-696D887FCD9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F5778-5C48-448F-964C-E1C95B2400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44BB4E-77F3-4925-A1CC-696D887FCD9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F5778-5C48-448F-964C-E1C95B2400D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44BB4E-77F3-4925-A1CC-696D887FCD9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F5778-5C48-448F-964C-E1C95B2400D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44BB4E-77F3-4925-A1CC-696D887FCD9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F5778-5C48-448F-964C-E1C95B240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944BB4E-77F3-4925-A1CC-696D887FCD9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F5778-5C48-448F-964C-E1C95B2400D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44BB4E-77F3-4925-A1CC-696D887FCD9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1F5778-5C48-448F-964C-E1C95B2400D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944BB4E-77F3-4925-A1CC-696D887FCD9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1F5778-5C48-448F-964C-E1C95B2400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/>
          <a:lstStyle/>
          <a:p>
            <a:r>
              <a:rPr lang="en-US" dirty="0" smtClean="0"/>
              <a:t>Introduction to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73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– Training Data</a:t>
            </a:r>
            <a:br>
              <a:rPr lang="en-US" dirty="0"/>
            </a:br>
            <a:r>
              <a:rPr lang="en-US" dirty="0"/>
              <a:t>– data used to learn a model</a:t>
            </a:r>
            <a:br>
              <a:rPr lang="en-US" dirty="0"/>
            </a:br>
            <a:r>
              <a:rPr lang="en-US" dirty="0"/>
              <a:t>– Test Data</a:t>
            </a:r>
            <a:br>
              <a:rPr lang="en-US" dirty="0"/>
            </a:br>
            <a:r>
              <a:rPr lang="en-US" dirty="0"/>
              <a:t>– data used to assess the accuracy of model</a:t>
            </a:r>
            <a:br>
              <a:rPr lang="en-US" dirty="0"/>
            </a:br>
            <a:r>
              <a:rPr lang="en-US" dirty="0"/>
              <a:t>– Overfitting</a:t>
            </a:r>
            <a:br>
              <a:rPr lang="en-US" dirty="0"/>
            </a:br>
            <a:r>
              <a:rPr lang="en-US" dirty="0"/>
              <a:t>– Model performs well on training data but poorly on test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 and Test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57154"/>
            <a:ext cx="38862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5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/>
              <a:t>– Bias: expected difference between model’s prediction and truth</a:t>
            </a:r>
            <a:br>
              <a:rPr lang="en-US" dirty="0"/>
            </a:br>
            <a:r>
              <a:rPr lang="en-US" dirty="0"/>
              <a:t>– Variance: how much the model differs among training sets</a:t>
            </a:r>
            <a:br>
              <a:rPr lang="en-US" dirty="0"/>
            </a:br>
            <a:r>
              <a:rPr lang="en-US" dirty="0"/>
              <a:t>– Model Scenarios</a:t>
            </a:r>
            <a:br>
              <a:rPr lang="en-US" dirty="0"/>
            </a:br>
            <a:r>
              <a:rPr lang="en-US" dirty="0"/>
              <a:t>– High Bias: Model makes inaccurate predictions on training data</a:t>
            </a:r>
            <a:br>
              <a:rPr lang="en-US" dirty="0"/>
            </a:br>
            <a:r>
              <a:rPr lang="en-US" dirty="0"/>
              <a:t>– High Variance: Model does not generalize to new datasets</a:t>
            </a:r>
            <a:br>
              <a:rPr lang="en-US" dirty="0"/>
            </a:br>
            <a:r>
              <a:rPr lang="en-US" dirty="0"/>
              <a:t>– Low Bias: Model makes accurate predictions on training data</a:t>
            </a:r>
            <a:br>
              <a:rPr lang="en-US" dirty="0"/>
            </a:br>
            <a:r>
              <a:rPr lang="en-US" dirty="0"/>
              <a:t>– Low Variance: Model generalizes to new datasets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Bias and Variance</a:t>
            </a:r>
          </a:p>
        </p:txBody>
      </p:sp>
    </p:spTree>
    <p:extLst>
      <p:ext uri="{BB962C8B-B14F-4D97-AF65-F5344CB8AC3E}">
        <p14:creationId xmlns:p14="http://schemas.microsoft.com/office/powerpoint/2010/main" val="159719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– Linear Regression</a:t>
            </a:r>
            <a:br>
              <a:rPr lang="en-US" dirty="0"/>
            </a:br>
            <a:r>
              <a:rPr lang="en-US" dirty="0"/>
              <a:t>– Decision Trees</a:t>
            </a:r>
            <a:br>
              <a:rPr lang="en-US" dirty="0"/>
            </a:br>
            <a:r>
              <a:rPr lang="en-US" dirty="0"/>
              <a:t>– Support Vector Machines</a:t>
            </a:r>
            <a:br>
              <a:rPr lang="en-US" dirty="0"/>
            </a:br>
            <a:r>
              <a:rPr lang="en-US" dirty="0"/>
              <a:t>– K-Nearest Neighbor</a:t>
            </a:r>
            <a:br>
              <a:rPr lang="en-US" dirty="0"/>
            </a:br>
            <a:r>
              <a:rPr lang="en-US" dirty="0"/>
              <a:t>– Neural Networks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536166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532543"/>
              </p:ext>
            </p:extLst>
          </p:nvPr>
        </p:nvGraphicFramePr>
        <p:xfrm>
          <a:off x="457200" y="1481138"/>
          <a:ext cx="8229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Scikit-Learn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Classification, Regression,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Spark MLlib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Classification, Regression,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Scala, R, Java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Classification, Regression,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Caffe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Neural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C++, Python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TensorFlow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Neural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Supervised Learning Frameworks</a:t>
            </a:r>
          </a:p>
        </p:txBody>
      </p:sp>
    </p:spTree>
    <p:extLst>
      <p:ext uri="{BB962C8B-B14F-4D97-AF65-F5344CB8AC3E}">
        <p14:creationId xmlns:p14="http://schemas.microsoft.com/office/powerpoint/2010/main" val="2475152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b="1" dirty="0" smtClean="0"/>
              <a:t>Rather than giving the program the rules,an algorithm finds the rules for us.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Machine Learning summary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935236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>
            <a:normAutofit/>
          </a:bodyPr>
          <a:lstStyle/>
          <a:p>
            <a:r>
              <a:rPr lang="en-US" sz="7200" dirty="0" smtClean="0"/>
              <a:t>	Thank you</a:t>
            </a:r>
            <a:endParaRPr lang="en-US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677391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6934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4191000"/>
            <a:ext cx="7239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 For Machine Learning model:</a:t>
            </a:r>
          </a:p>
          <a:p>
            <a:endParaRPr lang="en-US" b="1" dirty="0"/>
          </a:p>
          <a:p>
            <a:r>
              <a:rPr lang="en-US" sz="2400" b="1" dirty="0" smtClean="0"/>
              <a:t>Highest accuracy possible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542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-Machine learnning is the abiility to tech a computer without explicity programming it.</a:t>
            </a:r>
          </a:p>
          <a:p>
            <a:pPr marL="109728" indent="0">
              <a:buNone/>
            </a:pPr>
            <a:r>
              <a:rPr lang="en-US" dirty="0" smtClean="0"/>
              <a:t>-Example are used to train computers to perform tasks that would be difficult to program.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8600"/>
            <a:ext cx="4953000" cy="1386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073928"/>
            <a:ext cx="3726873" cy="155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Supervised Learning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Training data is lebeled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  Goal is correctly lebel new data</a:t>
            </a:r>
          </a:p>
          <a:p>
            <a:pPr marL="393192" lvl="1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Reinforcement Learning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Training data is unlebeled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System receives feedback for its action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Goal is to perform better action</a:t>
            </a:r>
          </a:p>
          <a:p>
            <a:pPr marL="393192" lvl="1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Unsupervised Learning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Training data is unlebeled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Goal is to categorize the observations</a:t>
            </a:r>
          </a:p>
          <a:p>
            <a:pPr marL="109728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9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876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Handwriting recognition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Convert written letters into digital letters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Language translation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Translate spoken and or written languages (e.g. Google Translate)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Speech recognition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C</a:t>
            </a:r>
            <a:r>
              <a:rPr lang="en-US" dirty="0" smtClean="0"/>
              <a:t>onvert </a:t>
            </a:r>
            <a:r>
              <a:rPr lang="en-US" dirty="0"/>
              <a:t>voice snippets to text (e.g. Siri, Cortana, and Alexa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Image </a:t>
            </a:r>
            <a:r>
              <a:rPr lang="en-US" dirty="0" smtClean="0"/>
              <a:t>Classification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label images with appropriate categories (e.g. Google Photos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Autonomous </a:t>
            </a:r>
            <a:r>
              <a:rPr lang="en-US" dirty="0" smtClean="0"/>
              <a:t>Driving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enable cars to drive</a:t>
            </a:r>
            <a:endParaRPr lang="en-US" dirty="0" smtClean="0"/>
          </a:p>
          <a:p>
            <a:pPr lvl="2">
              <a:buFont typeface="Wingdings" pitchFamily="2" charset="2"/>
              <a:buChar char="v"/>
            </a:pPr>
            <a:endParaRPr lang="en-US" dirty="0" smtClean="0"/>
          </a:p>
          <a:p>
            <a:pPr lvl="2">
              <a:buFont typeface="Wingdings" pitchFamily="2" charset="2"/>
              <a:buChar char="v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Applications of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5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dirty="0"/>
              <a:t>– Features are the observations that are used to form predictions</a:t>
            </a:r>
            <a:br>
              <a:rPr lang="en-US" dirty="0"/>
            </a:br>
            <a:r>
              <a:rPr lang="en-US" dirty="0"/>
              <a:t>– For image classification, the pixels are the features</a:t>
            </a:r>
            <a:br>
              <a:rPr lang="en-US" dirty="0"/>
            </a:br>
            <a:r>
              <a:rPr lang="en-US" dirty="0"/>
              <a:t>– For voice recognition, the pitch and volume of the sound samples are the features</a:t>
            </a:r>
            <a:br>
              <a:rPr lang="en-US" dirty="0"/>
            </a:br>
            <a:r>
              <a:rPr lang="en-US" dirty="0"/>
              <a:t>– For autonomous cars, data from the cameras, range sensors, and GPS are features</a:t>
            </a:r>
            <a:br>
              <a:rPr lang="en-US" dirty="0"/>
            </a:br>
            <a:r>
              <a:rPr lang="en-US" dirty="0"/>
              <a:t>– Extracting relevant features is important for building a model</a:t>
            </a:r>
            <a:br>
              <a:rPr lang="en-US" dirty="0"/>
            </a:br>
            <a:r>
              <a:rPr lang="en-US" dirty="0"/>
              <a:t>– Time of day is an irrelevant feature when classifying images</a:t>
            </a:r>
            <a:br>
              <a:rPr lang="en-US" dirty="0"/>
            </a:br>
            <a:r>
              <a:rPr lang="en-US" dirty="0"/>
              <a:t>– Time of day is relevant when classifying emails because SPAM often occurs at night</a:t>
            </a:r>
            <a:br>
              <a:rPr lang="en-US" dirty="0"/>
            </a:br>
            <a:r>
              <a:rPr lang="en-US" dirty="0"/>
              <a:t>– Common Types of Features in Robotics</a:t>
            </a:r>
            <a:br>
              <a:rPr lang="en-US" dirty="0"/>
            </a:br>
            <a:r>
              <a:rPr lang="en-US" dirty="0"/>
              <a:t>– Pixels (RGB data)</a:t>
            </a:r>
            <a:br>
              <a:rPr lang="en-US" dirty="0"/>
            </a:br>
            <a:r>
              <a:rPr lang="en-US" dirty="0"/>
              <a:t>– Depth data (sonar, laser rangefinders)</a:t>
            </a:r>
            <a:br>
              <a:rPr lang="en-US" dirty="0"/>
            </a:br>
            <a:r>
              <a:rPr lang="en-US" dirty="0"/>
              <a:t>– Movement (encoder values)</a:t>
            </a:r>
            <a:br>
              <a:rPr lang="en-US" dirty="0"/>
            </a:br>
            <a:r>
              <a:rPr lang="en-US" dirty="0"/>
              <a:t>– Orientation or Acceleration (Gyroscope, Accelerometer, Compass)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</a:rPr>
              <a:t>Features in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8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/>
              <a:t>– True Positive: Correctly identified as relevant</a:t>
            </a:r>
            <a:br>
              <a:rPr lang="en-US" sz="2800" dirty="0"/>
            </a:br>
            <a:r>
              <a:rPr lang="en-US" sz="2800" dirty="0"/>
              <a:t>– True Negative: Correctly identified as not relevant</a:t>
            </a:r>
            <a:br>
              <a:rPr lang="en-US" sz="2800" dirty="0"/>
            </a:br>
            <a:r>
              <a:rPr lang="en-US" sz="2800" dirty="0"/>
              <a:t>– False Positive: Incorrectly labeled as relevant</a:t>
            </a:r>
            <a:br>
              <a:rPr lang="en-US" sz="2800" dirty="0"/>
            </a:br>
            <a:r>
              <a:rPr lang="en-US" sz="2800" dirty="0"/>
              <a:t>– False Negative: Incorrectly labeled as not relevant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Measuring Success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7242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0" y="152400"/>
            <a:ext cx="9157329" cy="654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5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/>
              <a:t>– Precision</a:t>
            </a:r>
            <a:br>
              <a:rPr lang="en-US" dirty="0"/>
            </a:br>
            <a:r>
              <a:rPr lang="en-US" dirty="0"/>
              <a:t>– Percentage of positive labels that are correct</a:t>
            </a:r>
            <a:br>
              <a:rPr lang="en-US" dirty="0"/>
            </a:br>
            <a:r>
              <a:rPr lang="en-US" dirty="0"/>
              <a:t>– Precision = (# true positives) / (# true positives + # false positives)</a:t>
            </a:r>
            <a:br>
              <a:rPr lang="en-US" dirty="0"/>
            </a:br>
            <a:r>
              <a:rPr lang="en-US" dirty="0"/>
              <a:t>– Recall</a:t>
            </a:r>
            <a:br>
              <a:rPr lang="en-US" dirty="0"/>
            </a:br>
            <a:r>
              <a:rPr lang="en-US" dirty="0"/>
              <a:t>– Percentage of positive examples that are correctly labeled</a:t>
            </a:r>
            <a:br>
              <a:rPr lang="en-US" dirty="0"/>
            </a:br>
            <a:r>
              <a:rPr lang="en-US" dirty="0"/>
              <a:t>– Recall = (# true positives) / (# true positives + # false negatives)</a:t>
            </a:r>
            <a:br>
              <a:rPr lang="en-US" dirty="0"/>
            </a:br>
            <a:r>
              <a:rPr lang="en-US" dirty="0"/>
              <a:t>– Accuracy</a:t>
            </a:r>
            <a:br>
              <a:rPr lang="en-US" dirty="0"/>
            </a:br>
            <a:r>
              <a:rPr lang="en-US" dirty="0"/>
              <a:t>– Percentage of correct labels</a:t>
            </a:r>
            <a:br>
              <a:rPr lang="en-US" dirty="0"/>
            </a:br>
            <a:r>
              <a:rPr lang="en-US" dirty="0"/>
              <a:t>– Accuracy = (# true positives + # true negatives) / (# of samples)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Precision, Recall, and Accuracy</a:t>
            </a:r>
          </a:p>
        </p:txBody>
      </p:sp>
    </p:spTree>
    <p:extLst>
      <p:ext uri="{BB962C8B-B14F-4D97-AF65-F5344CB8AC3E}">
        <p14:creationId xmlns:p14="http://schemas.microsoft.com/office/powerpoint/2010/main" val="2558110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67</TotalTime>
  <Words>242</Words>
  <Application>Microsoft Office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Introduction to Machine Learning</vt:lpstr>
      <vt:lpstr>PowerPoint Presentation</vt:lpstr>
      <vt:lpstr>Machine Learning</vt:lpstr>
      <vt:lpstr>Types of Machine Learning</vt:lpstr>
      <vt:lpstr>Applications of Machine Learning</vt:lpstr>
      <vt:lpstr>Features in Machine Learning</vt:lpstr>
      <vt:lpstr>Measuring Success for Classification</vt:lpstr>
      <vt:lpstr>PowerPoint Presentation</vt:lpstr>
      <vt:lpstr>Precision, Recall, and Accuracy</vt:lpstr>
      <vt:lpstr>Training and Test Data</vt:lpstr>
      <vt:lpstr>Bias and Variance</vt:lpstr>
      <vt:lpstr>Supervised Learning Algorithms</vt:lpstr>
      <vt:lpstr>Supervised Learning Frameworks</vt:lpstr>
      <vt:lpstr>Machine Learning summary</vt:lpstr>
      <vt:lpstr>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Rimon</dc:creator>
  <cp:lastModifiedBy>Rimon</cp:lastModifiedBy>
  <cp:revision>17</cp:revision>
  <dcterms:created xsi:type="dcterms:W3CDTF">2022-03-11T16:56:28Z</dcterms:created>
  <dcterms:modified xsi:type="dcterms:W3CDTF">2022-03-14T05:28:28Z</dcterms:modified>
</cp:coreProperties>
</file>