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507" r:id="rId6"/>
    <p:sldId id="496" r:id="rId7"/>
    <p:sldId id="494" r:id="rId8"/>
    <p:sldId id="509" r:id="rId9"/>
    <p:sldId id="499" r:id="rId10"/>
    <p:sldId id="498" r:id="rId11"/>
    <p:sldId id="500" r:id="rId12"/>
    <p:sldId id="505" r:id="rId13"/>
    <p:sldId id="506" r:id="rId14"/>
    <p:sldId id="504" r:id="rId15"/>
    <p:sldId id="501" r:id="rId16"/>
    <p:sldId id="510" r:id="rId17"/>
    <p:sldId id="508" r:id="rId18"/>
    <p:sldId id="502" r:id="rId19"/>
    <p:sldId id="4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5E73-98E9-4E53-8C39-5E996C47F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9FB9-2707-44AA-8DC1-3497B7F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9FB9-2707-44AA-8DC1-3497B7F8F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8523-5490-4B42-87FD-348EF507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8351-528A-4A57-8BC2-A8F82DF4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02E3-1E0B-4BD1-BDE8-64BF9A5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8ED8-4BBA-46E9-A8F5-BA0FB0D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8132-C437-4BBB-BDAF-753B61C7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9C19-03DA-4F88-AC77-108600D8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CDEAA-4DB3-4A04-891A-E6BE68CA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3F9E-2F85-4D68-9799-C4BBD77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D88B-9B13-43C9-80C5-CA543A8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49B2-7AD2-41AC-93DB-460E7871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9AF2-5185-4BF5-AEA5-09A5DCDD8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8C499-E309-473A-B3A7-D257CAD2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FCBB-32C2-4583-88B4-90372480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B4EB-AB03-46C8-A721-377D5FC8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1AB6-8C68-41AA-9983-7D92FE70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D9E0-5EB9-4AAE-8EDB-FC6228E7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FC4F-6F31-4A56-BE15-18D318D8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DFAB-0F41-49A7-A8D8-28F02F09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4138-31DC-444C-BEBF-7CE5A8F5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43A5-2C0E-4111-8D00-2897983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4982-A213-42E5-A6A3-B6D6BEA8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7753-E244-45AE-9D83-9FBE722F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9703-6B53-4A3C-9855-7CEB088F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2476-FBF7-459D-90D9-6A689257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A0B9-A04D-423E-B4A9-23A4115A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281-3057-4043-85C3-37A3FD2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CDD1-AC17-47F1-A846-898482DC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CDFA8-0C2A-4F93-9843-E1BDE237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48AE-808F-483D-B98B-836A951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02D7F-B953-4C16-8A5E-7B47851B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0976E-6197-49E7-928C-4712444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E61-98C3-4D1E-87C9-A52E7103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EC785-1269-4E71-8333-A8606C5B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2B45C-F50A-4F49-A0C3-CBCF3912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45A71-B383-4422-B261-3A98556EF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8E4E1-3671-448B-960B-F2B0A5D3A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8D3B-85E6-4BA0-A6D2-DA41CB54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1FE70-C38E-434A-89ED-2518E344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5CE6-5D89-4624-B97C-96ACA3E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3C60-348C-4258-BB80-400DFE1D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A4BF6-47E2-465C-9C6C-FEA24140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F03E3-0877-4D87-BABC-1A55879A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4B5-48BB-4A33-9BD5-4F0236E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1AD8-696D-4E65-AA5B-94BDD6AE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AFBC-497F-46FD-9828-B38D339E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DC57-24FF-47EF-BAFA-B8C2E81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9662-EF57-48ED-85FC-5D6F291D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7C67-6731-4046-AC40-36A7381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7C06-2B5A-475C-A336-2DB94DAD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5477-EF01-48A3-A15C-BD3E79FE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B27A-B009-4A37-8E68-4040C3AE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2C36-A96B-4C85-8A49-3E589464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214-3BC5-45F5-8D16-FAB45FFE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97DBA-DA98-449F-A6F8-D15A6C3A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91B6-1B2E-470A-A2DA-FB81F9FD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DDB2-1DFC-4DE4-96A7-09B245C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2B53-8FEC-4260-80E5-29E23F3A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11CE-8CB6-41CB-B5EF-7AA5AE68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F23D6-E1B1-4352-86A1-6CBFE0A4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E21C-46D8-41BB-9FF5-02C7CD2B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C5AC-EDDB-4602-9F65-D2D96834A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0AC9-50C0-4689-AF3E-E094068BA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F161-D389-4171-AF67-9901B1820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framework-cli/tree/master/packages/dialog/templa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framework-cli/blob/master/packages/dialog/src/commands/dialog/readme.md" TargetMode="External"/><Relationship Id="rId2" Type="http://schemas.openxmlformats.org/officeDocument/2006/relationships/hyperlink" Target="https://microsoft.sharepoint.com/:w:/t/ConversationalAI785/Ebg41yzPbH1ElqAFi5Q7yh0BBArsaeW_usX0rOLWSplkMg?e=jvQEk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botframework-cli/tree/master/packages/dialog/src/library" TargetMode="External"/><Relationship Id="rId4" Type="http://schemas.openxmlformats.org/officeDocument/2006/relationships/hyperlink" Target="https://github.com/microsoft/botframework-cli/tree/master/packages/dialog/templat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sharepoint.com/teams/ConversationalAI785/Shared%20Documents/General/Specs/Generated%20Dialog%20Overview.docx?web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icrosoft/botframework-cli/master/packages/dialog/test/commands/dialog/forms/sandwich.schema" TargetMode="External"/><Relationship Id="rId2" Type="http://schemas.openxmlformats.org/officeDocument/2006/relationships/hyperlink" Target="https://botbuilder.myget.org/F/botframework-cli/np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schem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820A-688B-4C1A-BC61-7BFC12733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 Generating Dialogs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06BE-4252-4309-B1E9-E78F7092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749"/>
            <a:ext cx="9144000" cy="165576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Chris McConnell</a:t>
            </a:r>
          </a:p>
          <a:p>
            <a:r>
              <a:rPr lang="en-US" dirty="0">
                <a:ea typeface="+mn-lt"/>
                <a:cs typeface="+mn-lt"/>
              </a:rPr>
              <a:t>Team: Andrew Clear, </a:t>
            </a:r>
            <a:r>
              <a:rPr lang="en-US" dirty="0"/>
              <a:t>Ning Gao, Lu Han, Zongyang Ma</a:t>
            </a:r>
          </a:p>
        </p:txBody>
      </p:sp>
    </p:spTree>
    <p:extLst>
      <p:ext uri="{BB962C8B-B14F-4D97-AF65-F5344CB8AC3E}">
        <p14:creationId xmlns:p14="http://schemas.microsoft.com/office/powerpoint/2010/main" val="12110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2685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BreadEntity:multiGrainWheat</a:t>
            </a:r>
            <a:r>
              <a:rPr lang="en-US" sz="2400" dirty="0"/>
              <a:t>=</a:t>
            </a:r>
          </a:p>
          <a:p>
            <a:pPr>
              <a:buFontTx/>
              <a:buChar char="-"/>
            </a:pPr>
            <a:r>
              <a:rPr lang="en-US" sz="2400" dirty="0"/>
              <a:t>multi</a:t>
            </a:r>
          </a:p>
          <a:p>
            <a:pPr>
              <a:buFontTx/>
              <a:buChar char="-"/>
            </a:pPr>
            <a:r>
              <a:rPr lang="en-US" sz="2400" dirty="0"/>
              <a:t> grain</a:t>
            </a:r>
          </a:p>
          <a:p>
            <a:pPr>
              <a:buFontTx/>
              <a:buChar char="-"/>
            </a:pPr>
            <a:r>
              <a:rPr lang="en-US" sz="2400" dirty="0"/>
              <a:t> wheat</a:t>
            </a:r>
          </a:p>
          <a:p>
            <a:pPr>
              <a:buFontTx/>
              <a:buChar char="-"/>
            </a:pPr>
            <a:r>
              <a:rPr lang="en-US" sz="2400" dirty="0"/>
              <a:t>multi grain</a:t>
            </a:r>
          </a:p>
          <a:p>
            <a:pPr>
              <a:buFontTx/>
              <a:buChar char="-"/>
            </a:pPr>
            <a:r>
              <a:rPr lang="en-US" sz="2400" dirty="0"/>
              <a:t>grain wheat</a:t>
            </a:r>
          </a:p>
          <a:p>
            <a:pPr>
              <a:buFontTx/>
              <a:buChar char="-"/>
            </a:pPr>
            <a:r>
              <a:rPr lang="en-US" sz="2400" dirty="0"/>
              <a:t>multi grain wheat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Generated from </a:t>
            </a:r>
            <a:r>
              <a:rPr lang="en-US" err="1"/>
              <a:t>enum</a:t>
            </a:r>
            <a:endParaRPr lang="en-US"/>
          </a:p>
          <a:p>
            <a:r>
              <a:rPr lang="en-US"/>
              <a:t>Placeholder for ML entity</a:t>
            </a:r>
          </a:p>
          <a:p>
            <a:r>
              <a:rPr lang="en-US"/>
              <a:t>LUIS </a:t>
            </a:r>
            <a:r>
              <a:rPr lang="en-US" err="1"/>
              <a:t>prebuilts</a:t>
            </a:r>
            <a:r>
              <a:rPr lang="en-US"/>
              <a:t> with roles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B29941-0B6F-4854-B251-4C7F6B7DF8A6}"/>
              </a:ext>
            </a:extLst>
          </p:cNvPr>
          <p:cNvSpPr txBox="1">
            <a:spLocks/>
          </p:cNvSpPr>
          <p:nvPr/>
        </p:nvSpPr>
        <p:spPr>
          <a:xfrm>
            <a:off x="173182" y="3854790"/>
            <a:ext cx="6837218" cy="26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AA029-AC00-4165-9E2C-70EB418C9236}"/>
              </a:ext>
            </a:extLst>
          </p:cNvPr>
          <p:cNvSpPr txBox="1"/>
          <p:nvPr/>
        </p:nvSpPr>
        <p:spPr>
          <a:xfrm>
            <a:off x="173181" y="3751859"/>
            <a:ext cx="613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</a:t>
            </a:r>
            <a:r>
              <a:rPr lang="en-US" err="1"/>
              <a:t>NameEntity:Simple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B4AA1-3F3D-4F64-B80D-5D76D9407B02}"/>
              </a:ext>
            </a:extLst>
          </p:cNvPr>
          <p:cNvSpPr txBox="1"/>
          <p:nvPr/>
        </p:nvSpPr>
        <p:spPr>
          <a:xfrm>
            <a:off x="171727" y="4579238"/>
            <a:ext cx="613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</a:t>
            </a:r>
            <a:r>
              <a:rPr lang="en-US" err="1"/>
              <a:t>PREBUILT:number</a:t>
            </a:r>
            <a:r>
              <a:rPr lang="en-US"/>
              <a:t> roles=Quantity</a:t>
            </a:r>
          </a:p>
        </p:txBody>
      </p:sp>
    </p:spTree>
    <p:extLst>
      <p:ext uri="{BB962C8B-B14F-4D97-AF65-F5344CB8AC3E}">
        <p14:creationId xmlns:p14="http://schemas.microsoft.com/office/powerpoint/2010/main" val="35523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{ …</a:t>
            </a:r>
          </a:p>
          <a:p>
            <a:pPr marL="0" indent="0">
              <a:buNone/>
            </a:pPr>
            <a:r>
              <a:rPr lang="en-US" sz="2400"/>
              <a:t>    "$kind": "</a:t>
            </a:r>
            <a:r>
              <a:rPr lang="en-US" sz="2400" err="1"/>
              <a:t>Microsoft.OnEndOfActions</a:t>
            </a:r>
            <a:r>
              <a:rPr lang="en-US" sz="2400"/>
              <a:t>",</a:t>
            </a:r>
          </a:p>
          <a:p>
            <a:pPr marL="0" indent="0">
              <a:buNone/>
            </a:pPr>
            <a:r>
              <a:rPr lang="en-US" sz="2400"/>
              <a:t>    "condition":"!$Bread",</a:t>
            </a:r>
          </a:p>
          <a:p>
            <a:pPr marL="0" indent="0">
              <a:buNone/>
            </a:pPr>
            <a:r>
              <a:rPr lang="en-US" sz="2400"/>
              <a:t>    "priority": "</a:t>
            </a:r>
            <a:r>
              <a:rPr lang="en-US" sz="2400" err="1"/>
              <a:t>indexOf</a:t>
            </a:r>
            <a:r>
              <a:rPr lang="en-US" sz="2400"/>
              <a:t>($</a:t>
            </a:r>
            <a:r>
              <a:rPr lang="en-US" sz="2400" err="1"/>
              <a:t>requiredProperties</a:t>
            </a:r>
            <a:r>
              <a:rPr lang="en-US" sz="2400"/>
              <a:t>, 'Bread')",</a:t>
            </a:r>
          </a:p>
          <a:p>
            <a:pPr marL="0" indent="0">
              <a:buNone/>
            </a:pPr>
            <a:r>
              <a:rPr lang="en-US" sz="2400"/>
              <a:t>    "actions": [       </a:t>
            </a:r>
          </a:p>
          <a:p>
            <a:pPr marL="0" indent="0">
              <a:buNone/>
            </a:pPr>
            <a:r>
              <a:rPr lang="en-US" sz="2400"/>
              <a:t>        {</a:t>
            </a:r>
          </a:p>
          <a:p>
            <a:pPr marL="0" indent="0">
              <a:buNone/>
            </a:pPr>
            <a:r>
              <a:rPr lang="en-US" sz="2400"/>
              <a:t>            "$kind": "</a:t>
            </a:r>
            <a:r>
              <a:rPr lang="en-US" sz="2400" err="1"/>
              <a:t>Microsoft.Ask</a:t>
            </a:r>
            <a:r>
              <a:rPr lang="en-US" sz="2400"/>
              <a:t>",</a:t>
            </a:r>
          </a:p>
          <a:p>
            <a:pPr marL="0" indent="0">
              <a:buNone/>
            </a:pPr>
            <a:r>
              <a:rPr lang="en-US" sz="2400"/>
              <a:t>            "activity": "@{</a:t>
            </a:r>
            <a:r>
              <a:rPr lang="en-US" sz="2400" err="1"/>
              <a:t>AskBread</a:t>
            </a:r>
            <a:r>
              <a:rPr lang="en-US" sz="2400"/>
              <a:t>()}",</a:t>
            </a:r>
          </a:p>
          <a:p>
            <a:pPr marL="0" indent="0">
              <a:buNone/>
            </a:pPr>
            <a:r>
              <a:rPr lang="en-US" sz="2400"/>
              <a:t>            "</a:t>
            </a:r>
            <a:r>
              <a:rPr lang="en-US" sz="2400" err="1"/>
              <a:t>expectedProperties</a:t>
            </a:r>
            <a:r>
              <a:rPr lang="en-US" sz="2400"/>
              <a:t>": "</a:t>
            </a:r>
            <a:r>
              <a:rPr lang="en-US" sz="2400" err="1"/>
              <a:t>createArray</a:t>
            </a:r>
            <a:r>
              <a:rPr lang="en-US" sz="2400"/>
              <a:t>('Bread')"</a:t>
            </a:r>
          </a:p>
          <a:p>
            <a:pPr marL="0" indent="0">
              <a:buNone/>
            </a:pPr>
            <a:r>
              <a:rPr lang="en-US" sz="2400"/>
              <a:t>} 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Most specific</a:t>
            </a:r>
          </a:p>
          <a:p>
            <a:pPr lvl="1"/>
            <a:r>
              <a:rPr lang="en-US"/>
              <a:t>!$Bread &amp;&amp; !$Cheese</a:t>
            </a:r>
          </a:p>
          <a:p>
            <a:r>
              <a:rPr lang="en-US"/>
              <a:t>Dynamic order from $</a:t>
            </a:r>
            <a:r>
              <a:rPr lang="en-US" err="1"/>
              <a:t>requiredProperties</a:t>
            </a:r>
            <a:endParaRPr lang="en-US"/>
          </a:p>
          <a:p>
            <a:r>
              <a:rPr lang="en-US" err="1"/>
              <a:t>AskBread</a:t>
            </a:r>
            <a:r>
              <a:rPr lang="en-US"/>
              <a:t> -&gt; </a:t>
            </a:r>
            <a:r>
              <a:rPr lang="en-US" err="1"/>
              <a:t>EnumAsk</a:t>
            </a:r>
            <a:endParaRPr lang="en-US"/>
          </a:p>
          <a:p>
            <a:r>
              <a:rPr lang="en-US" err="1"/>
              <a:t>expectedProperties</a:t>
            </a:r>
            <a:endParaRPr lang="en-US"/>
          </a:p>
          <a:p>
            <a:pPr lvl="1"/>
            <a:r>
              <a:rPr lang="en-US"/>
              <a:t>Helps control entity-&gt;Property</a:t>
            </a:r>
          </a:p>
        </p:txBody>
      </p:sp>
    </p:spTree>
    <p:extLst>
      <p:ext uri="{BB962C8B-B14F-4D97-AF65-F5344CB8AC3E}">
        <p14:creationId xmlns:p14="http://schemas.microsoft.com/office/powerpoint/2010/main" val="13845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236-CFE4-4937-81E6-CD7E8710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63957"/>
            <a:ext cx="9960864" cy="723011"/>
          </a:xfrm>
        </p:spPr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090-BC55-43FA-982B-07E5AA23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969264"/>
            <a:ext cx="11548872" cy="5312664"/>
          </a:xfrm>
        </p:spPr>
        <p:txBody>
          <a:bodyPr/>
          <a:lstStyle/>
          <a:p>
            <a:r>
              <a:rPr lang="en-US">
                <a:hlinkClick r:id="rId2"/>
              </a:rPr>
              <a:t>Standard templates</a:t>
            </a:r>
            <a:endParaRPr lang="en-US"/>
          </a:p>
          <a:p>
            <a:r>
              <a:rPr lang="en-US"/>
              <a:t>Can create your own templates</a:t>
            </a:r>
          </a:p>
          <a:p>
            <a:r>
              <a:rPr lang="en-US"/>
              <a:t>Templates utilize LG to generate LU, LG or Dialog assets</a:t>
            </a:r>
          </a:p>
          <a:p>
            <a:pPr lvl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ED83-CEE6-4CD3-AE37-3896C9EA8980}"/>
              </a:ext>
            </a:extLst>
          </p:cNvPr>
          <p:cNvSpPr txBox="1"/>
          <p:nvPr/>
        </p:nvSpPr>
        <p:spPr>
          <a:xfrm>
            <a:off x="310896" y="2446726"/>
            <a:ext cx="10347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 filename</a:t>
            </a:r>
          </a:p>
          <a:p>
            <a:r>
              <a:rPr lang="en-US"/>
              <a:t>- @{</a:t>
            </a:r>
            <a:r>
              <a:rPr lang="en-US" err="1"/>
              <a:t>schemaName</a:t>
            </a:r>
            <a:r>
              <a:rPr lang="en-US"/>
              <a:t>}-@{property}.@{locale}.lg</a:t>
            </a:r>
          </a:p>
          <a:p>
            <a:endParaRPr lang="en-US"/>
          </a:p>
          <a:p>
            <a:r>
              <a:rPr lang="en-US"/>
              <a:t># template</a:t>
            </a:r>
          </a:p>
          <a:p>
            <a:r>
              <a:rPr lang="en-US"/>
              <a:t>- @{</a:t>
            </a:r>
            <a:r>
              <a:rPr lang="en-US" err="1"/>
              <a:t>AskTemplate</a:t>
            </a:r>
            <a:r>
              <a:rPr lang="en-US"/>
              <a:t>()}\n@{</a:t>
            </a:r>
            <a:r>
              <a:rPr lang="en-US" err="1"/>
              <a:t>NameTemplate</a:t>
            </a:r>
            <a:r>
              <a:rPr lang="en-US"/>
              <a:t>()}\n@{</a:t>
            </a:r>
            <a:r>
              <a:rPr lang="en-US" err="1"/>
              <a:t>ValueTemplate</a:t>
            </a:r>
            <a:r>
              <a:rPr lang="en-US"/>
              <a:t>()}\n\[@{</a:t>
            </a:r>
            <a:r>
              <a:rPr lang="en-US" err="1"/>
              <a:t>schemaName</a:t>
            </a:r>
            <a:r>
              <a:rPr lang="en-US"/>
              <a:t>}-@{property}Entity.@{locale}.lg]\n\[</a:t>
            </a:r>
            <a:r>
              <a:rPr lang="en-US" err="1"/>
              <a:t>common.lg</a:t>
            </a:r>
            <a:r>
              <a:rPr lang="en-US"/>
              <a:t>]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AskTemplate</a:t>
            </a:r>
            <a:endParaRPr lang="en-US"/>
          </a:p>
          <a:p>
            <a:r>
              <a:rPr lang="en-US"/>
              <a:t>- # Ask@{property}\n- @\{</a:t>
            </a:r>
            <a:r>
              <a:rPr lang="en-US" err="1"/>
              <a:t>askEnum</a:t>
            </a:r>
            <a:r>
              <a:rPr lang="en-US"/>
              <a:t>('@{property}')\}\n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ValueTemplate</a:t>
            </a:r>
            <a:endParaRPr lang="en-US"/>
          </a:p>
          <a:p>
            <a:r>
              <a:rPr lang="en-US"/>
              <a:t>- # @{property}(</a:t>
            </a:r>
            <a:r>
              <a:rPr lang="en-US" err="1"/>
              <a:t>val</a:t>
            </a:r>
            <a:r>
              <a:rPr lang="en-US"/>
              <a:t>)\n- @\{@{</a:t>
            </a:r>
            <a:r>
              <a:rPr lang="en-US" err="1"/>
              <a:t>concat</a:t>
            </a:r>
            <a:r>
              <a:rPr lang="en-US"/>
              <a:t>(property, 'Entity')}(</a:t>
            </a:r>
            <a:r>
              <a:rPr lang="en-US" err="1"/>
              <a:t>val</a:t>
            </a:r>
            <a:r>
              <a:rPr lang="en-US"/>
              <a:t>)}\n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NameTemplate</a:t>
            </a:r>
            <a:endParaRPr lang="en-US"/>
          </a:p>
          <a:p>
            <a:r>
              <a:rPr lang="en-US"/>
              <a:t>- # @{property}Name\n- @{phrase(property, locale)}</a:t>
            </a:r>
          </a:p>
        </p:txBody>
      </p:sp>
    </p:spTree>
    <p:extLst>
      <p:ext uri="{BB962C8B-B14F-4D97-AF65-F5344CB8AC3E}">
        <p14:creationId xmlns:p14="http://schemas.microsoft.com/office/powerpoint/2010/main" val="12399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47A4-73BA-42C0-9A16-EBCEE2F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F25D-CDB3-451C-AC1B-F1F63B06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operations on arrays</a:t>
            </a:r>
          </a:p>
          <a:p>
            <a:pPr lvl="1"/>
            <a:r>
              <a:rPr lang="en-US" dirty="0"/>
              <a:t>Add, remove, replace</a:t>
            </a:r>
          </a:p>
          <a:p>
            <a:r>
              <a:rPr lang="en-US" dirty="0"/>
              <a:t>Support for custom composite entities</a:t>
            </a:r>
          </a:p>
          <a:p>
            <a:r>
              <a:rPr lang="en-US" dirty="0"/>
              <a:t>More intelligence in templates</a:t>
            </a:r>
          </a:p>
          <a:p>
            <a:r>
              <a:rPr lang="en-US" dirty="0"/>
              <a:t>Schema generators</a:t>
            </a:r>
          </a:p>
          <a:p>
            <a:pPr lvl="1"/>
            <a:r>
              <a:rPr lang="en-US" dirty="0"/>
              <a:t>Swagger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Merging on regeneration</a:t>
            </a:r>
          </a:p>
        </p:txBody>
      </p:sp>
    </p:spTree>
    <p:extLst>
      <p:ext uri="{BB962C8B-B14F-4D97-AF65-F5344CB8AC3E}">
        <p14:creationId xmlns:p14="http://schemas.microsoft.com/office/powerpoint/2010/main" val="7201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F428-2FC3-4017-9EB6-0BDE5A9F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75E-16B8-4F72-9034-74105C33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Adaptive Dialogs &amp; Composer</a:t>
            </a:r>
          </a:p>
          <a:p>
            <a:pPr lvl="1"/>
            <a:r>
              <a:rPr lang="en-US" dirty="0"/>
              <a:t>Flow dialogs</a:t>
            </a:r>
          </a:p>
          <a:p>
            <a:pPr lvl="1"/>
            <a:r>
              <a:rPr lang="en-US" dirty="0"/>
              <a:t>Event driven dialogs</a:t>
            </a:r>
          </a:p>
          <a:p>
            <a:r>
              <a:rPr lang="en-US" dirty="0"/>
              <a:t>Try out dialog generation</a:t>
            </a:r>
          </a:p>
          <a:p>
            <a:pPr lvl="1"/>
            <a:r>
              <a:rPr lang="en-US" dirty="0"/>
              <a:t>Did it save you work?</a:t>
            </a:r>
          </a:p>
          <a:p>
            <a:pPr lvl="1"/>
            <a:r>
              <a:rPr lang="en-US" dirty="0"/>
              <a:t>Could you understand the generated dialogs?</a:t>
            </a:r>
          </a:p>
          <a:p>
            <a:pPr lvl="1"/>
            <a:r>
              <a:rPr lang="en-US" dirty="0"/>
              <a:t>What was missing?</a:t>
            </a:r>
          </a:p>
          <a:p>
            <a:r>
              <a:rPr lang="en-US" dirty="0"/>
              <a:t>Create your 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0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16A3-A10D-4814-BBF8-70C0A099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6507"/>
            <a:ext cx="10515600" cy="1325563"/>
          </a:xfrm>
        </p:spPr>
        <p:txBody>
          <a:bodyPr/>
          <a:lstStyle/>
          <a:p>
            <a:r>
              <a:rPr lang="en-US"/>
              <a:t>Generated Dialogs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1CDC-1F12-4D52-8202-2D40D42C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432070"/>
            <a:ext cx="11021291" cy="4806084"/>
          </a:xfrm>
        </p:spPr>
        <p:txBody>
          <a:bodyPr>
            <a:normAutofit/>
          </a:bodyPr>
          <a:lstStyle/>
          <a:p>
            <a:r>
              <a:rPr lang="en-US" dirty="0"/>
              <a:t>Quickly bootstrap event driven dialogs</a:t>
            </a:r>
          </a:p>
          <a:p>
            <a:pPr lvl="1"/>
            <a:r>
              <a:rPr lang="en-US" dirty="0"/>
              <a:t>Would love feedback and contributions</a:t>
            </a:r>
            <a:endParaRPr lang="en-US" sz="2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/>
              </a:rPr>
              <a:t>Overview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Templates</a:t>
            </a:r>
            <a:endParaRPr lang="en-US" dirty="0"/>
          </a:p>
          <a:p>
            <a:r>
              <a:rPr lang="en-US" dirty="0">
                <a:hlinkClick r:id="rId5"/>
              </a:rPr>
              <a:t>Source</a:t>
            </a:r>
            <a:endParaRPr lang="en-US" dirty="0"/>
          </a:p>
          <a:p>
            <a:r>
              <a:rPr lang="en-US" dirty="0"/>
              <a:t>Composer?</a:t>
            </a:r>
          </a:p>
          <a:p>
            <a:pPr lvl="1"/>
            <a:r>
              <a:rPr lang="en-US" dirty="0"/>
              <a:t>Visual Studio Code for editing files</a:t>
            </a:r>
          </a:p>
          <a:p>
            <a:r>
              <a:rPr lang="en-US" dirty="0"/>
              <a:t>Contacts: chrimc</a:t>
            </a:r>
          </a:p>
        </p:txBody>
      </p:sp>
    </p:spTree>
    <p:extLst>
      <p:ext uri="{BB962C8B-B14F-4D97-AF65-F5344CB8AC3E}">
        <p14:creationId xmlns:p14="http://schemas.microsoft.com/office/powerpoint/2010/main" val="172363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4B4F-B7FB-47CE-94F1-ABC4041C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51" y="-86813"/>
            <a:ext cx="10515600" cy="1325375"/>
          </a:xfrm>
        </p:spPr>
        <p:txBody>
          <a:bodyPr/>
          <a:lstStyle/>
          <a:p>
            <a:r>
              <a:rPr lang="en-US"/>
              <a:t>Actual Generated Dialog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CBC-26D9-4CF8-B67C-69D700EA5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851" y="1175627"/>
            <a:ext cx="7675803" cy="5430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“What value do you want for bread?”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wheat  </a:t>
            </a:r>
          </a:p>
          <a:p>
            <a:pPr marL="0" indent="0">
              <a:buNone/>
            </a:pPr>
            <a:r>
              <a:rPr lang="en-US"/>
              <a:t>“Please choose a value for bread from [multi grain wheat, whole wheat]”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What kinds of bread do you have?</a:t>
            </a:r>
          </a:p>
          <a:p>
            <a:pPr marL="0" indent="0">
              <a:buNone/>
            </a:pPr>
            <a:r>
              <a:rPr lang="en-US"/>
              <a:t>“Possible values for bread include: [multi grain wheat, rye, white, whole wheat]”</a:t>
            </a:r>
          </a:p>
          <a:p>
            <a:pPr marL="0" indent="0">
              <a:buNone/>
            </a:pPr>
            <a:r>
              <a:rPr lang="en-US"/>
              <a:t>“Please choose a value for bread from [multi grain wheat, whole wheat]”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Ham on rye</a:t>
            </a:r>
          </a:p>
          <a:p>
            <a:pPr marL="0" indent="0">
              <a:buNone/>
            </a:pPr>
            <a:r>
              <a:rPr lang="en-US"/>
              <a:t>“Meat is ham”</a:t>
            </a:r>
          </a:p>
          <a:p>
            <a:pPr marL="0" indent="0">
              <a:buNone/>
            </a:pPr>
            <a:r>
              <a:rPr lang="en-US"/>
              <a:t>“What value do you want for cheese?”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swiss</a:t>
            </a:r>
          </a:p>
          <a:p>
            <a:pPr marL="0" indent="0">
              <a:buNone/>
            </a:pPr>
            <a:r>
              <a:rPr lang="en-US"/>
              <a:t>“bread=rye, cheese=swiss, meat=ham”</a:t>
            </a:r>
          </a:p>
          <a:p>
            <a:pPr marL="0" indent="0">
              <a:buNone/>
            </a:pPr>
            <a:r>
              <a:rPr lang="en-US"/>
              <a:t>“Would you like to change anything?”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bread</a:t>
            </a:r>
          </a:p>
          <a:p>
            <a:pPr marL="0" indent="0">
              <a:buNone/>
            </a:pPr>
            <a:r>
              <a:rPr lang="en-US"/>
              <a:t>“What value do you want for bread?”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none  </a:t>
            </a:r>
          </a:p>
          <a:p>
            <a:pPr marL="0" indent="0">
              <a:buNone/>
            </a:pPr>
            <a:r>
              <a:rPr lang="en-US"/>
              <a:t>“Did you mean “none” as cheese or “none” as meat?”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E1BE-84D0-48E0-B252-D4E4C97D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014" y="1175628"/>
            <a:ext cx="3785135" cy="5430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Ambiguous entity clarification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Help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Robust response</a:t>
            </a:r>
          </a:p>
          <a:p>
            <a:pPr marL="0" indent="0">
              <a:buNone/>
            </a:pPr>
            <a:r>
              <a:rPr lang="en-US"/>
              <a:t>Confirmation of unexpected response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Confirmation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Ambiguous entity -&gt; property</a:t>
            </a:r>
          </a:p>
        </p:txBody>
      </p:sp>
    </p:spTree>
    <p:extLst>
      <p:ext uri="{BB962C8B-B14F-4D97-AF65-F5344CB8AC3E}">
        <p14:creationId xmlns:p14="http://schemas.microsoft.com/office/powerpoint/2010/main" val="1635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B75-FC04-4BD4-8379-B60FD0AA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5B0-381E-49CC-891A-FEEB22F3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F9C-0815-4F34-AF7C-29773697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Generate Dialogs?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7D4-56EC-42C1-8173-293EE9CE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bot requires understanding &amp; coordinating</a:t>
            </a:r>
          </a:p>
          <a:p>
            <a:pPr lvl="1"/>
            <a:r>
              <a:rPr lang="en-US" dirty="0"/>
              <a:t>Language understanding/generation, dialog management, orchestration</a:t>
            </a:r>
          </a:p>
          <a:p>
            <a:r>
              <a:rPr lang="en-US" dirty="0"/>
              <a:t>Virtual Assistant provides customized skills</a:t>
            </a:r>
          </a:p>
          <a:p>
            <a:pPr lvl="1"/>
            <a:r>
              <a:rPr lang="en-US" dirty="0"/>
              <a:t>But no help for creating your own skills</a:t>
            </a:r>
          </a:p>
          <a:p>
            <a:pPr lvl="1"/>
            <a:r>
              <a:rPr lang="en-US" dirty="0"/>
              <a:t>Reuse is at the skill level of the whole skill</a:t>
            </a:r>
          </a:p>
          <a:p>
            <a:r>
              <a:rPr lang="en-US" dirty="0"/>
              <a:t>Use skills, databases, and schema to generate functional bot</a:t>
            </a:r>
          </a:p>
          <a:p>
            <a:pPr lvl="1"/>
            <a:r>
              <a:rPr lang="en-US" dirty="0"/>
              <a:t>Easier to refine whole bot using composer than to create from scratch</a:t>
            </a:r>
          </a:p>
          <a:p>
            <a:pPr lvl="1"/>
            <a:r>
              <a:rPr lang="en-US" dirty="0"/>
              <a:t>Best practice handling of ambiguity, unexpected answers, help, cancel, confirmation</a:t>
            </a:r>
          </a:p>
          <a:p>
            <a:pPr lvl="1"/>
            <a:r>
              <a:rPr lang="en-US" dirty="0"/>
              <a:t>Database data to bootstrap language understanding</a:t>
            </a:r>
          </a:p>
          <a:p>
            <a:pPr lvl="1"/>
            <a:r>
              <a:rPr lang="en-US" dirty="0"/>
              <a:t>Schemas allow reuse of </a:t>
            </a:r>
            <a:r>
              <a:rPr lang="en-US" b="1" dirty="0"/>
              <a:t>all</a:t>
            </a:r>
            <a:r>
              <a:rPr lang="en-US" dirty="0"/>
              <a:t> the associated dialog assets</a:t>
            </a:r>
          </a:p>
          <a:p>
            <a:r>
              <a:rPr lang="en-US" dirty="0"/>
              <a:t>More </a:t>
            </a:r>
            <a:r>
              <a:rPr lang="en-US" dirty="0">
                <a:hlinkClick r:id="rId2"/>
              </a:rPr>
              <a:t>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ools Diagram">
            <a:extLst>
              <a:ext uri="{FF2B5EF4-FFF2-40B4-BE49-F238E27FC236}">
                <a16:creationId xmlns:a16="http://schemas.microsoft.com/office/drawing/2014/main" id="{0BD1096F-218F-4A11-973C-77965B689442}"/>
              </a:ext>
            </a:extLst>
          </p:cNvPr>
          <p:cNvSpPr txBox="1"/>
          <p:nvPr/>
        </p:nvSpPr>
        <p:spPr>
          <a:xfrm>
            <a:off x="265437" y="1690462"/>
            <a:ext cx="6550489" cy="2288531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Tools</a:t>
            </a:r>
          </a:p>
        </p:txBody>
      </p:sp>
      <p:sp>
        <p:nvSpPr>
          <p:cNvPr id="29" name="SDK &amp; Services Diagram">
            <a:extLst>
              <a:ext uri="{FF2B5EF4-FFF2-40B4-BE49-F238E27FC236}">
                <a16:creationId xmlns:a16="http://schemas.microsoft.com/office/drawing/2014/main" id="{ACDF8CF5-77EA-4EDA-A780-B93EB513C939}"/>
              </a:ext>
            </a:extLst>
          </p:cNvPr>
          <p:cNvSpPr txBox="1"/>
          <p:nvPr/>
        </p:nvSpPr>
        <p:spPr>
          <a:xfrm>
            <a:off x="265437" y="5442310"/>
            <a:ext cx="6545028" cy="125770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 anchor="t" anchorCtr="1">
            <a:noAutofit/>
          </a:bodyPr>
          <a:lstStyle/>
          <a:p>
            <a:r>
              <a:rPr lang="en-US"/>
              <a:t>SDK &amp; Services</a:t>
            </a:r>
          </a:p>
        </p:txBody>
      </p:sp>
      <p:sp>
        <p:nvSpPr>
          <p:cNvPr id="2" name="Generating Dialogs">
            <a:extLst>
              <a:ext uri="{FF2B5EF4-FFF2-40B4-BE49-F238E27FC236}">
                <a16:creationId xmlns:a16="http://schemas.microsoft.com/office/drawing/2014/main" id="{413D0A9F-DABA-430C-BA85-E5FAB40D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44" y="-57190"/>
            <a:ext cx="10515600" cy="810511"/>
          </a:xfrm>
        </p:spPr>
        <p:txBody>
          <a:bodyPr anchor="ctr" anchorCtr="1"/>
          <a:lstStyle/>
          <a:p>
            <a:r>
              <a:rPr lang="en-US"/>
              <a:t>Generating Dialogs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2CEEFB-480E-461E-8347-3CBEB02516A9}"/>
              </a:ext>
            </a:extLst>
          </p:cNvPr>
          <p:cNvGrpSpPr/>
          <p:nvPr/>
        </p:nvGrpSpPr>
        <p:grpSpPr>
          <a:xfrm>
            <a:off x="1153979" y="6237452"/>
            <a:ext cx="4762482" cy="369332"/>
            <a:chOff x="624177" y="5995485"/>
            <a:chExt cx="4762482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0D3B2-7ED3-4A53-86FC-5461EF563EF7}"/>
                </a:ext>
              </a:extLst>
            </p:cNvPr>
            <p:cNvSpPr/>
            <p:nvPr/>
          </p:nvSpPr>
          <p:spPr>
            <a:xfrm>
              <a:off x="624177" y="5995485"/>
              <a:ext cx="2381416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/>
                <a:t>Adaptive Dialogs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7A134D-014E-40B8-AE43-3D71DE4AEAC8}"/>
                </a:ext>
              </a:extLst>
            </p:cNvPr>
            <p:cNvSpPr/>
            <p:nvPr/>
          </p:nvSpPr>
          <p:spPr>
            <a:xfrm>
              <a:off x="3234193" y="5995485"/>
              <a:ext cx="63407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LUIS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60C86-53B0-444C-B439-25ED38FC31DD}"/>
                </a:ext>
              </a:extLst>
            </p:cNvPr>
            <p:cNvSpPr/>
            <p:nvPr/>
          </p:nvSpPr>
          <p:spPr>
            <a:xfrm>
              <a:off x="4096871" y="5995485"/>
              <a:ext cx="128978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QnA Maker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5718E4-6CF0-4EDD-BF62-BD2EAF1C53E4}"/>
              </a:ext>
            </a:extLst>
          </p:cNvPr>
          <p:cNvGrpSpPr/>
          <p:nvPr/>
        </p:nvGrpSpPr>
        <p:grpSpPr>
          <a:xfrm>
            <a:off x="265437" y="4220955"/>
            <a:ext cx="6370066" cy="1155502"/>
            <a:chOff x="455044" y="4902162"/>
            <a:chExt cx="6370066" cy="1155502"/>
          </a:xfrm>
        </p:grpSpPr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5AD106DF-B753-4325-8976-89D69B7BE69D}"/>
                </a:ext>
              </a:extLst>
            </p:cNvPr>
            <p:cNvSpPr/>
            <p:nvPr/>
          </p:nvSpPr>
          <p:spPr>
            <a:xfrm>
              <a:off x="455044" y="4902162"/>
              <a:ext cx="1447800" cy="80885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.LG </a:t>
              </a:r>
            </a:p>
            <a:p>
              <a:pPr algn="ctr"/>
              <a:r>
                <a:rPr lang="en-US"/>
                <a:t>Generation</a:t>
              </a:r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2764B93D-C9EA-49DF-988B-AC4F20EFAE06}"/>
                </a:ext>
              </a:extLst>
            </p:cNvPr>
            <p:cNvSpPr/>
            <p:nvPr/>
          </p:nvSpPr>
          <p:spPr>
            <a:xfrm>
              <a:off x="2088862" y="4902162"/>
              <a:ext cx="1836166" cy="80885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.LU</a:t>
              </a:r>
            </a:p>
            <a:p>
              <a:pPr algn="ctr"/>
              <a:r>
                <a:rPr lang="en-US"/>
                <a:t>Understanding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CBE8E43F-60AC-4A75-B7E8-727DBA3A3378}"/>
                </a:ext>
              </a:extLst>
            </p:cNvPr>
            <p:cNvSpPr/>
            <p:nvPr/>
          </p:nvSpPr>
          <p:spPr>
            <a:xfrm>
              <a:off x="4111046" y="4902162"/>
              <a:ext cx="1501587" cy="1155502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.QnA</a:t>
              </a:r>
            </a:p>
            <a:p>
              <a:pPr algn="ctr"/>
              <a:r>
                <a:rPr lang="en-US"/>
                <a:t>Question &amp; Answers</a:t>
              </a:r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B9EF3F45-4D75-4997-85E2-2C233F370C73}"/>
                </a:ext>
              </a:extLst>
            </p:cNvPr>
            <p:cNvSpPr/>
            <p:nvPr/>
          </p:nvSpPr>
          <p:spPr>
            <a:xfrm>
              <a:off x="5798651" y="4902162"/>
              <a:ext cx="1026459" cy="46220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.dialog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462B8-1B77-4276-861A-E8BDB26FE8D8}"/>
              </a:ext>
            </a:extLst>
          </p:cNvPr>
          <p:cNvSpPr/>
          <p:nvPr/>
        </p:nvSpPr>
        <p:spPr>
          <a:xfrm>
            <a:off x="2736440" y="5778151"/>
            <a:ext cx="2039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Event Driven Dialog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E08804-BEDF-4A48-8AF1-949502205C9A}"/>
              </a:ext>
            </a:extLst>
          </p:cNvPr>
          <p:cNvSpPr/>
          <p:nvPr/>
        </p:nvSpPr>
        <p:spPr>
          <a:xfrm>
            <a:off x="2997761" y="3313112"/>
            <a:ext cx="1913964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/>
              <a:t>Generator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77C5C2E-F554-4F5F-867D-724C039B03F3}"/>
              </a:ext>
            </a:extLst>
          </p:cNvPr>
          <p:cNvSpPr/>
          <p:nvPr/>
        </p:nvSpPr>
        <p:spPr>
          <a:xfrm>
            <a:off x="2351268" y="2354789"/>
            <a:ext cx="1447800" cy="80885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Form JSON Schema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ACD2CB-9C94-493A-91F1-58BDD41BECBF}"/>
              </a:ext>
            </a:extLst>
          </p:cNvPr>
          <p:cNvSpPr/>
          <p:nvPr/>
        </p:nvSpPr>
        <p:spPr>
          <a:xfrm>
            <a:off x="2344369" y="1767059"/>
            <a:ext cx="1260245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Composer</a:t>
            </a: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B027B804-5924-4294-A915-E40C1D87C401}"/>
              </a:ext>
            </a:extLst>
          </p:cNvPr>
          <p:cNvSpPr/>
          <p:nvPr/>
        </p:nvSpPr>
        <p:spPr>
          <a:xfrm>
            <a:off x="4232059" y="2335132"/>
            <a:ext cx="1447800" cy="46220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Templates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4491F76-D0C0-42CE-8382-55922D591639}"/>
              </a:ext>
            </a:extLst>
          </p:cNvPr>
          <p:cNvSpPr/>
          <p:nvPr/>
        </p:nvSpPr>
        <p:spPr>
          <a:xfrm>
            <a:off x="446962" y="3217740"/>
            <a:ext cx="1089211" cy="58721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CE88DCDA-5A33-4974-A1AE-AD34D1924B6D}"/>
              </a:ext>
            </a:extLst>
          </p:cNvPr>
          <p:cNvSpPr/>
          <p:nvPr/>
        </p:nvSpPr>
        <p:spPr>
          <a:xfrm>
            <a:off x="400129" y="2354789"/>
            <a:ext cx="1189205" cy="58721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Transcripts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10BA5-22CB-4E6A-A0B2-F0E425266238}"/>
              </a:ext>
            </a:extLst>
          </p:cNvPr>
          <p:cNvSpPr txBox="1"/>
          <p:nvPr/>
        </p:nvSpPr>
        <p:spPr>
          <a:xfrm>
            <a:off x="2710944" y="5455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DA1FF7-7777-445A-AD9A-BFC10D85A2DF}"/>
              </a:ext>
            </a:extLst>
          </p:cNvPr>
          <p:cNvCxnSpPr>
            <a:stCxn id="18" idx="2"/>
            <a:endCxn id="9" idx="0"/>
          </p:cNvCxnSpPr>
          <p:nvPr/>
        </p:nvCxnSpPr>
        <p:spPr>
          <a:xfrm flipH="1">
            <a:off x="1088940" y="3721735"/>
            <a:ext cx="2865803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709DC9-B234-43FF-89F3-0034DE0F0A90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2943659" y="3721735"/>
            <a:ext cx="1011084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29F782-6D8E-4C2F-89E9-B7B6EFB6B7B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3954743" y="3721735"/>
            <a:ext cx="820793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77E4CF-0093-417D-9C5A-73AEA2CD1EF2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3954743" y="3721735"/>
            <a:ext cx="2238147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90C261-6EF8-4E4D-ABE5-14E4CCCBCD99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2974492" y="3133009"/>
            <a:ext cx="980251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418FB3-54AC-40C5-976A-9C659D763D1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3954743" y="2779829"/>
            <a:ext cx="900540" cy="53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39D6EB-D14C-42B7-8594-C5CEA5786230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994732" y="2942005"/>
            <a:ext cx="2003029" cy="57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439692-75C5-4EAD-B354-8FE8DBBD06B0}"/>
              </a:ext>
            </a:extLst>
          </p:cNvPr>
          <p:cNvCxnSpPr>
            <a:cxnSpLocks/>
            <a:stCxn id="25" idx="4"/>
            <a:endCxn id="18" idx="1"/>
          </p:cNvCxnSpPr>
          <p:nvPr/>
        </p:nvCxnSpPr>
        <p:spPr>
          <a:xfrm>
            <a:off x="1536173" y="3511348"/>
            <a:ext cx="1461588" cy="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D568142-C174-41E6-BDDF-535269367FFF}"/>
              </a:ext>
            </a:extLst>
          </p:cNvPr>
          <p:cNvSpPr/>
          <p:nvPr/>
        </p:nvSpPr>
        <p:spPr>
          <a:xfrm>
            <a:off x="4573455" y="1765272"/>
            <a:ext cx="1101641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CLI Tools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982CDF9-4382-4E8F-AA39-9294CF2A5D20}"/>
              </a:ext>
            </a:extLst>
          </p:cNvPr>
          <p:cNvGrpSpPr/>
          <p:nvPr/>
        </p:nvGrpSpPr>
        <p:grpSpPr>
          <a:xfrm>
            <a:off x="259976" y="708526"/>
            <a:ext cx="6550489" cy="892137"/>
            <a:chOff x="259976" y="708526"/>
            <a:chExt cx="6550489" cy="89213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C6902E2-5287-40E0-995C-61AB2E4CC443}"/>
                </a:ext>
              </a:extLst>
            </p:cNvPr>
            <p:cNvSpPr txBox="1"/>
            <p:nvPr/>
          </p:nvSpPr>
          <p:spPr>
            <a:xfrm>
              <a:off x="259976" y="708526"/>
              <a:ext cx="6550489" cy="892137"/>
            </a:xfrm>
            <a:prstGeom prst="rect">
              <a:avLst/>
            </a:prstGeom>
            <a:noFill/>
            <a:ln>
              <a:solidFill>
                <a:schemeClr val="accent6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84" name="Flowchart: Multidocument 83">
              <a:extLst>
                <a:ext uri="{FF2B5EF4-FFF2-40B4-BE49-F238E27FC236}">
                  <a16:creationId xmlns:a16="http://schemas.microsoft.com/office/drawing/2014/main" id="{4E345838-8863-469F-B846-1F4E4B0C7BAD}"/>
                </a:ext>
              </a:extLst>
            </p:cNvPr>
            <p:cNvSpPr/>
            <p:nvPr/>
          </p:nvSpPr>
          <p:spPr>
            <a:xfrm>
              <a:off x="2397887" y="731227"/>
              <a:ext cx="1447800" cy="808851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JSON Schema</a:t>
              </a:r>
            </a:p>
          </p:txBody>
        </p:sp>
        <p:sp>
          <p:nvSpPr>
            <p:cNvPr id="85" name="Flowchart: Multidocument 84">
              <a:extLst>
                <a:ext uri="{FF2B5EF4-FFF2-40B4-BE49-F238E27FC236}">
                  <a16:creationId xmlns:a16="http://schemas.microsoft.com/office/drawing/2014/main" id="{C1C482C7-1797-4599-8C44-3BCC50A50BB6}"/>
                </a:ext>
              </a:extLst>
            </p:cNvPr>
            <p:cNvSpPr/>
            <p:nvPr/>
          </p:nvSpPr>
          <p:spPr>
            <a:xfrm>
              <a:off x="4232059" y="730519"/>
              <a:ext cx="1447800" cy="462201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Templates</a:t>
              </a:r>
            </a:p>
          </p:txBody>
        </p:sp>
      </p:grpSp>
      <p:sp>
        <p:nvSpPr>
          <p:cNvPr id="41" name="LU Example">
            <a:extLst>
              <a:ext uri="{FF2B5EF4-FFF2-40B4-BE49-F238E27FC236}">
                <a16:creationId xmlns:a16="http://schemas.microsoft.com/office/drawing/2014/main" id="{0915CEEA-01DC-458C-87FE-9B45B17C2545}"/>
              </a:ext>
            </a:extLst>
          </p:cNvPr>
          <p:cNvSpPr txBox="1"/>
          <p:nvPr/>
        </p:nvSpPr>
        <p:spPr>
          <a:xfrm>
            <a:off x="7051476" y="3252677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Help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 you know?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 on {</a:t>
            </a:r>
            <a:r>
              <a:rPr lang="en-US" dirty="0" err="1"/>
              <a:t>BreadEntity</a:t>
            </a:r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2" name="LG Example">
            <a:extLst>
              <a:ext uri="{FF2B5EF4-FFF2-40B4-BE49-F238E27FC236}">
                <a16:creationId xmlns:a16="http://schemas.microsoft.com/office/drawing/2014/main" id="{B93DC8B9-6ACB-43A6-8072-DE843E7BAF10}"/>
              </a:ext>
            </a:extLst>
          </p:cNvPr>
          <p:cNvSpPr txBox="1"/>
          <p:nvPr/>
        </p:nvSpPr>
        <p:spPr>
          <a:xfrm>
            <a:off x="7051476" y="3252677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Greeting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are you?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to see you @{user.name}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QnA Example">
            <a:extLst>
              <a:ext uri="{FF2B5EF4-FFF2-40B4-BE49-F238E27FC236}">
                <a16:creationId xmlns:a16="http://schemas.microsoft.com/office/drawing/2014/main" id="{5CEDB18C-253B-4FFF-AB3D-F98B070A195A}"/>
              </a:ext>
            </a:extLst>
          </p:cNvPr>
          <p:cNvSpPr txBox="1"/>
          <p:nvPr/>
        </p:nvSpPr>
        <p:spPr>
          <a:xfrm>
            <a:off x="7051475" y="3313113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? How many weeks of vacation?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2 weeks</a:t>
            </a:r>
          </a:p>
          <a:p>
            <a:r>
              <a:rPr lang="en-US" dirty="0"/>
              <a:t>```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Dialog Example">
            <a:extLst>
              <a:ext uri="{FF2B5EF4-FFF2-40B4-BE49-F238E27FC236}">
                <a16:creationId xmlns:a16="http://schemas.microsoft.com/office/drawing/2014/main" id="{912A816B-B555-4094-BD66-C1FB58BC5812}"/>
              </a:ext>
            </a:extLst>
          </p:cNvPr>
          <p:cNvSpPr txBox="1"/>
          <p:nvPr/>
        </p:nvSpPr>
        <p:spPr>
          <a:xfrm>
            <a:off x="7051475" y="3313113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    "$schema": “../</a:t>
            </a:r>
            <a:r>
              <a:rPr lang="en-US" dirty="0" err="1"/>
              <a:t>sdk.schema</a:t>
            </a:r>
            <a:r>
              <a:rPr lang="en-US" dirty="0"/>
              <a:t>",</a:t>
            </a:r>
          </a:p>
          <a:p>
            <a:r>
              <a:rPr lang="en-US" dirty="0"/>
              <a:t>    "$kind": "</a:t>
            </a:r>
            <a:r>
              <a:rPr lang="en-US" dirty="0" err="1"/>
              <a:t>Microsoft.AdaptiveDialog</a:t>
            </a:r>
            <a:r>
              <a:rPr lang="en-US" dirty="0"/>
              <a:t>",</a:t>
            </a:r>
          </a:p>
          <a:p>
            <a:r>
              <a:rPr lang="en-US" dirty="0"/>
              <a:t>    "recognizer": "sandwich.lu",</a:t>
            </a:r>
          </a:p>
          <a:p>
            <a:r>
              <a:rPr lang="en-US" dirty="0"/>
              <a:t>    "generator": "</a:t>
            </a:r>
            <a:r>
              <a:rPr lang="en-US" dirty="0" err="1"/>
              <a:t>sandwich.lg</a:t>
            </a:r>
            <a:r>
              <a:rPr lang="en-US" dirty="0"/>
              <a:t>",</a:t>
            </a:r>
          </a:p>
          <a:p>
            <a:r>
              <a:rPr lang="en-US" dirty="0"/>
              <a:t>    …</a:t>
            </a:r>
          </a:p>
          <a:p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daptive">
            <a:extLst>
              <a:ext uri="{FF2B5EF4-FFF2-40B4-BE49-F238E27FC236}">
                <a16:creationId xmlns:a16="http://schemas.microsoft.com/office/drawing/2014/main" id="{41A3ACDC-1E1D-4773-A49C-AB21CF8728B2}"/>
              </a:ext>
            </a:extLst>
          </p:cNvPr>
          <p:cNvSpPr txBox="1"/>
          <p:nvPr/>
        </p:nvSpPr>
        <p:spPr>
          <a:xfrm>
            <a:off x="7051476" y="699793"/>
            <a:ext cx="4902237" cy="23133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Dialogs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 driven conversations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 driven conversations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Declarative file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 – Language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.LG – Language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.QnA – Question &amp; Answer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.dialog – Dialog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1" name="Event driven conversation">
            <a:extLst>
              <a:ext uri="{FF2B5EF4-FFF2-40B4-BE49-F238E27FC236}">
                <a16:creationId xmlns:a16="http://schemas.microsoft.com/office/drawing/2014/main" id="{78903D79-4E36-4B2A-96D1-38CFF6EA707D}"/>
              </a:ext>
            </a:extLst>
          </p:cNvPr>
          <p:cNvSpPr txBox="1"/>
          <p:nvPr/>
        </p:nvSpPr>
        <p:spPr>
          <a:xfrm>
            <a:off x="7029787" y="708526"/>
            <a:ext cx="4902237" cy="5991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robust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Minimally opinionated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to surface ambiguity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Entity: peppers -&gt; red or green peppers?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Slot: 3 -&gt; Rating of 3 or spice level of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Intent/Entity: help -&gt; Is that your name or do you need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for set/clear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Intelligent entity -&gt; property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EndOfActions</a:t>
            </a:r>
            <a:r>
              <a:rPr lang="en-US" dirty="0"/>
              <a:t> for next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“Ask” for mode-less prompt +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to prime speech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for language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for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advanced prompting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+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Ask for multiple properties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for schema, expected, entities,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JSON Schema">
            <a:extLst>
              <a:ext uri="{FF2B5EF4-FFF2-40B4-BE49-F238E27FC236}">
                <a16:creationId xmlns:a16="http://schemas.microsoft.com/office/drawing/2014/main" id="{A145CB2D-E3EF-441A-80E0-C7012BCC5F38}"/>
              </a:ext>
            </a:extLst>
          </p:cNvPr>
          <p:cNvSpPr txBox="1"/>
          <p:nvPr/>
        </p:nvSpPr>
        <p:spPr>
          <a:xfrm>
            <a:off x="7040798" y="725993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Schema to define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Expressive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.dialog component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for reuse of types and mechanism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"http://json-schema.org/draft-07/schema"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“number"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“$entities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”: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[“dimension”, “number”]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"bread"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"multigrain"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"rye"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"none"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Generator">
            <a:extLst>
              <a:ext uri="{FF2B5EF4-FFF2-40B4-BE49-F238E27FC236}">
                <a16:creationId xmlns:a16="http://schemas.microsoft.com/office/drawing/2014/main" id="{C537AF8E-718F-45EF-BE5A-55E4B47D88DE}"/>
              </a:ext>
            </a:extLst>
          </p:cNvPr>
          <p:cNvSpPr txBox="1"/>
          <p:nvPr/>
        </p:nvSpPr>
        <p:spPr>
          <a:xfrm>
            <a:off x="7029786" y="708526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CLI: bf </a:t>
            </a:r>
            <a:r>
              <a:rPr lang="en-US" dirty="0" err="1"/>
              <a:t>dialog:generate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schema reference and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in/out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Schema including common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.LU, .LG, .QnA, .dialog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Intelligence is in .LG meta-templates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templates for best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Help, cancel,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.</a:t>
            </a:r>
            <a:r>
              <a:rPr lang="en-US" dirty="0" err="1"/>
              <a:t>lu</a:t>
            </a:r>
            <a:r>
              <a:rPr lang="en-US" dirty="0"/>
              <a:t>/.lg from </a:t>
            </a:r>
            <a:r>
              <a:rPr lang="en-US" dirty="0" err="1"/>
              <a:t>enum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entity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 unexpected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to 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2" name="Data driven">
            <a:extLst>
              <a:ext uri="{FF2B5EF4-FFF2-40B4-BE49-F238E27FC236}">
                <a16:creationId xmlns:a16="http://schemas.microsoft.com/office/drawing/2014/main" id="{5BD7BAF9-E07F-4A0A-896D-78E6E5172043}"/>
              </a:ext>
            </a:extLst>
          </p:cNvPr>
          <p:cNvSpPr txBox="1"/>
          <p:nvPr/>
        </p:nvSpPr>
        <p:spPr>
          <a:xfrm>
            <a:off x="7029785" y="708526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.LU from database/transcript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LUIS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Input for external entity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dialogs for entity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3" name="Templates">
            <a:extLst>
              <a:ext uri="{FF2B5EF4-FFF2-40B4-BE49-F238E27FC236}">
                <a16:creationId xmlns:a16="http://schemas.microsoft.com/office/drawing/2014/main" id="{2F699B36-94BB-41AC-B3BE-4C8B7E9F81E9}"/>
              </a:ext>
            </a:extLst>
          </p:cNvPr>
          <p:cNvSpPr txBox="1"/>
          <p:nvPr/>
        </p:nvSpPr>
        <p:spPr>
          <a:xfrm>
            <a:off x="7030120" y="691059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and templates for parameterized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.LU, .LG, .QnA, .Dialog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81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B75-FC04-4BD4-8379-B60FD0AA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5B0-381E-49CC-891A-FEEB22F3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7A63-DE82-4770-B73D-DBC368B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173181"/>
            <a:ext cx="10196945" cy="671873"/>
          </a:xfrm>
        </p:spPr>
        <p:txBody>
          <a:bodyPr>
            <a:normAutofit fontScale="90000"/>
          </a:bodyPr>
          <a:lstStyle/>
          <a:p>
            <a:r>
              <a:rPr lang="en-US"/>
              <a:t>Sandwich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456B-78DD-429B-98FE-ABB1E3AC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997528"/>
            <a:ext cx="10785764" cy="5458690"/>
          </a:xfrm>
        </p:spPr>
        <p:txBody>
          <a:bodyPr>
            <a:normAutofit/>
          </a:bodyPr>
          <a:lstStyle/>
          <a:p>
            <a:r>
              <a:rPr lang="en-US"/>
              <a:t>Install latest bf tool</a:t>
            </a:r>
          </a:p>
          <a:p>
            <a:pPr lvl="1"/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config set registry 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https://botbuilder.myget.org/F/botframework-cli/npm/</a:t>
            </a:r>
            <a:endParaRPr lang="en-US" sz="2000" b="0" i="0">
              <a:solidFill>
                <a:srgbClr val="24292E"/>
              </a:solidFill>
              <a:effectLst/>
              <a:latin typeface="SFMono-Regular"/>
            </a:endParaRPr>
          </a:p>
          <a:p>
            <a:pPr lvl="1"/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install -g @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microsoft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botframework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-cli</a:t>
            </a:r>
          </a:p>
          <a:p>
            <a:r>
              <a:rPr lang="en-US"/>
              <a:t>Download </a:t>
            </a:r>
            <a:r>
              <a:rPr lang="en-US">
                <a:hlinkClick r:id="rId3"/>
              </a:rPr>
              <a:t>example schema</a:t>
            </a:r>
            <a:endParaRPr lang="en-US"/>
          </a:p>
          <a:p>
            <a:r>
              <a:rPr lang="de-DE" b="0" i="0">
                <a:solidFill>
                  <a:srgbClr val="24292E"/>
                </a:solidFill>
                <a:effectLst/>
                <a:latin typeface="SFMono-Regular"/>
              </a:rPr>
              <a:t>Generate assets</a:t>
            </a:r>
          </a:p>
          <a:p>
            <a:pPr lvl="1"/>
            <a:r>
              <a:rPr lang="de-DE" sz="2000" b="0" i="0">
                <a:solidFill>
                  <a:srgbClr val="24292E"/>
                </a:solidFill>
                <a:effectLst/>
                <a:latin typeface="SFMono-Regular"/>
              </a:rPr>
              <a:t>bf dialog:generate sandwich.schema -o bot</a:t>
            </a:r>
          </a:p>
          <a:p>
            <a:r>
              <a:rPr lang="de-DE">
                <a:solidFill>
                  <a:srgbClr val="24292E"/>
                </a:solidFill>
                <a:latin typeface="SFMono-Regular"/>
              </a:rPr>
              <a:t>Publish to LUIS</a:t>
            </a:r>
          </a:p>
          <a:p>
            <a:pPr lvl="1"/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bf 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luis:build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--in bot\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luis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--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authoringKey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&lt;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yourKey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&gt; --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botName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sandwich --dialog --suffix %USERNAME%</a:t>
            </a:r>
          </a:p>
          <a:p>
            <a:r>
              <a:rPr lang="en-US">
                <a:solidFill>
                  <a:srgbClr val="24292E"/>
                </a:solidFill>
                <a:latin typeface="SFMono-Regular"/>
              </a:rPr>
              <a:t>Execute your bot</a:t>
            </a:r>
          </a:p>
          <a:p>
            <a:pPr lvl="1"/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dotnet user-secrets set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luis:endpointKey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&lt;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yourKey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&gt; --id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endParaRPr lang="en-US" sz="2000" b="0" i="0">
              <a:solidFill>
                <a:srgbClr val="24292E"/>
              </a:solidFill>
              <a:effectLst/>
              <a:latin typeface="SFMono-Regular"/>
            </a:endParaRPr>
          </a:p>
          <a:p>
            <a:pPr lvl="1"/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xcopy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/s \\chrimc3\tools\TestBot\*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\</a:t>
            </a:r>
            <a:endParaRPr lang="en-US" sz="200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dotnet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\Microsoft.Bot.Builder.TestBot.Json.dll --root .</a:t>
            </a:r>
          </a:p>
          <a:p>
            <a:pPr lvl="1"/>
            <a:r>
              <a:rPr lang="en-US" sz="2000">
                <a:solidFill>
                  <a:srgbClr val="24292E"/>
                </a:solidFill>
                <a:latin typeface="SFMono-Regular"/>
              </a:rPr>
              <a:t>Connect emulator to http://localhost:5000/api/messages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480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3FDB-4A84-448A-8716-0003E824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5" y="127790"/>
            <a:ext cx="10515600" cy="736311"/>
          </a:xfrm>
        </p:spPr>
        <p:txBody>
          <a:bodyPr/>
          <a:lstStyle/>
          <a:p>
            <a:r>
              <a:rPr lang="en-US"/>
              <a:t>Writing your own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3A7B-093C-4768-A806-CF3B3F67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5" y="990600"/>
            <a:ext cx="7299297" cy="559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"Name": {</a:t>
            </a:r>
          </a:p>
          <a:p>
            <a:pPr marL="0" indent="0">
              <a:buNone/>
            </a:pPr>
            <a:r>
              <a:rPr lang="en-US" sz="2000"/>
              <a:t>            "type": "string",</a:t>
            </a:r>
          </a:p>
          <a:p>
            <a:pPr marL="0" indent="0">
              <a:buNone/>
            </a:pPr>
            <a:r>
              <a:rPr lang="en-US" sz="2000"/>
              <a:t>            "$entities": [ "</a:t>
            </a:r>
            <a:r>
              <a:rPr lang="en-US" sz="2000" err="1"/>
              <a:t>personName</a:t>
            </a:r>
            <a:r>
              <a:rPr lang="en-US" sz="2000"/>
              <a:t>", "utterance" ]</a:t>
            </a:r>
          </a:p>
          <a:p>
            <a:pPr marL="0" indent="0">
              <a:buNone/>
            </a:pPr>
            <a:r>
              <a:rPr lang="en-US" sz="2000"/>
              <a:t>        },     </a:t>
            </a:r>
          </a:p>
          <a:p>
            <a:pPr marL="0" indent="0">
              <a:buNone/>
            </a:pPr>
            <a:r>
              <a:rPr lang="en-US" sz="2000"/>
              <a:t>"Length": {"$ref": "</a:t>
            </a:r>
            <a:r>
              <a:rPr lang="en-US" sz="2000" err="1"/>
              <a:t>template:dimension.schema</a:t>
            </a:r>
            <a:r>
              <a:rPr lang="en-US" sz="2000"/>
              <a:t>#/dimension"},</a:t>
            </a:r>
          </a:p>
          <a:p>
            <a:pPr marL="0" indent="0">
              <a:buNone/>
            </a:pPr>
            <a:r>
              <a:rPr lang="en-US" sz="2000"/>
              <a:t>"Bread": {</a:t>
            </a:r>
          </a:p>
          <a:p>
            <a:pPr marL="0" indent="0">
              <a:buNone/>
            </a:pPr>
            <a:r>
              <a:rPr lang="en-US" sz="2000"/>
              <a:t>            "type": "string",</a:t>
            </a:r>
          </a:p>
          <a:p>
            <a:pPr marL="0" indent="0">
              <a:buNone/>
            </a:pPr>
            <a:r>
              <a:rPr lang="en-US" sz="2000"/>
              <a:t>            "</a:t>
            </a:r>
            <a:r>
              <a:rPr lang="en-US" sz="2000" err="1"/>
              <a:t>enum</a:t>
            </a:r>
            <a:r>
              <a:rPr lang="en-US" sz="2000"/>
              <a:t>": ["</a:t>
            </a:r>
            <a:r>
              <a:rPr lang="en-US" sz="2000" err="1"/>
              <a:t>multiGrainWheat</a:t>
            </a:r>
            <a:r>
              <a:rPr lang="en-US" sz="2000"/>
              <a:t>","</a:t>
            </a:r>
            <a:r>
              <a:rPr lang="en-US" sz="2000" err="1"/>
              <a:t>rye",”white</a:t>
            </a:r>
            <a:r>
              <a:rPr lang="en-US" sz="2000"/>
              <a:t>"]</a:t>
            </a:r>
          </a:p>
          <a:p>
            <a:pPr marL="0" indent="0">
              <a:buNone/>
            </a:pPr>
            <a:r>
              <a:rPr lang="en-US" sz="2000"/>
              <a:t>        },</a:t>
            </a:r>
          </a:p>
          <a:p>
            <a:pPr marL="0" indent="0">
              <a:buNone/>
            </a:pPr>
            <a:r>
              <a:rPr lang="en-US" sz="2000"/>
              <a:t>“required”: [“Name”, “Length”, “Bread”]</a:t>
            </a:r>
          </a:p>
          <a:p>
            <a:pPr marL="0" indent="0">
              <a:buNone/>
            </a:pPr>
            <a:r>
              <a:rPr lang="en-US" sz="2000"/>
              <a:t>“$</a:t>
            </a:r>
            <a:r>
              <a:rPr lang="en-US" sz="2000" err="1"/>
              <a:t>expectedOnly</a:t>
            </a:r>
            <a:r>
              <a:rPr lang="en-US" sz="2000"/>
              <a:t>”: [“utterance”, “</a:t>
            </a:r>
            <a:r>
              <a:rPr lang="en-US" sz="2000" err="1"/>
              <a:t>personName</a:t>
            </a:r>
            <a:r>
              <a:rPr lang="en-US" sz="2000"/>
              <a:t>”, “confirmation”]</a:t>
            </a:r>
          </a:p>
          <a:p>
            <a:pPr marL="0" indent="0">
              <a:buNone/>
            </a:pPr>
            <a:r>
              <a:rPr lang="en-US" sz="2000"/>
              <a:t>“$ref”: “</a:t>
            </a:r>
            <a:r>
              <a:rPr lang="en-US" sz="2000" err="1"/>
              <a:t>standard.schema</a:t>
            </a:r>
            <a:r>
              <a:rPr lang="en-US" sz="200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B395-9733-42F2-9B79-4795493CB8D7}"/>
              </a:ext>
            </a:extLst>
          </p:cNvPr>
          <p:cNvSpPr txBox="1"/>
          <p:nvPr/>
        </p:nvSpPr>
        <p:spPr>
          <a:xfrm>
            <a:off x="7450372" y="990600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Schema is defined using </a:t>
            </a:r>
            <a:r>
              <a:rPr lang="en-US">
                <a:hlinkClick r:id="rId2"/>
              </a:rPr>
              <a:t>JSON Schema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$entities define entities that fill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personName</a:t>
            </a:r>
            <a:r>
              <a:rPr lang="en-US"/>
              <a:t> = LUIS prebuilt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Utterance = whole utterance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$ref can refer to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$entities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Required controls prompt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</a:t>
            </a:r>
            <a:r>
              <a:rPr lang="en-US" err="1"/>
              <a:t>expectedOnly</a:t>
            </a:r>
            <a:r>
              <a:rPr lang="en-US"/>
              <a:t> for general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$ref include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Include help, cancel, confirmation, …</a:t>
            </a:r>
          </a:p>
        </p:txBody>
      </p:sp>
    </p:spTree>
    <p:extLst>
      <p:ext uri="{BB962C8B-B14F-4D97-AF65-F5344CB8AC3E}">
        <p14:creationId xmlns:p14="http://schemas.microsoft.com/office/powerpoint/2010/main" val="16617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495-AD67-4663-BADD-78E2D256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7" y="182245"/>
            <a:ext cx="10515600" cy="779863"/>
          </a:xfrm>
        </p:spPr>
        <p:txBody>
          <a:bodyPr/>
          <a:lstStyle/>
          <a:p>
            <a:r>
              <a:rPr lang="en-US"/>
              <a:t>Standard Generated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C776-7720-46BF-8B1C-FBDEF7F7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6" y="1125910"/>
            <a:ext cx="11384545" cy="5092009"/>
          </a:xfrm>
        </p:spPr>
        <p:txBody>
          <a:bodyPr>
            <a:normAutofit lnSpcReduction="10000"/>
          </a:bodyPr>
          <a:lstStyle/>
          <a:p>
            <a:r>
              <a:rPr lang="en-US"/>
              <a:t>LG library: &lt;schema&gt;-common.&lt;locale&gt;common</a:t>
            </a:r>
          </a:p>
          <a:p>
            <a:r>
              <a:rPr lang="en-US"/>
              <a:t>Per-property</a:t>
            </a:r>
          </a:p>
          <a:p>
            <a:pPr lvl="1"/>
            <a:r>
              <a:rPr lang="en-US"/>
              <a:t>LG per locale: prompt, property name, property value</a:t>
            </a:r>
          </a:p>
          <a:p>
            <a:pPr lvl="1"/>
            <a:r>
              <a:rPr lang="en-US"/>
              <a:t>Ask Prompt</a:t>
            </a:r>
          </a:p>
          <a:p>
            <a:r>
              <a:rPr lang="en-US"/>
              <a:t>Per-Entity</a:t>
            </a:r>
          </a:p>
          <a:p>
            <a:pPr lvl="1"/>
            <a:r>
              <a:rPr lang="en-US"/>
              <a:t>LG per locale: value, choose entity value prompt</a:t>
            </a:r>
          </a:p>
          <a:p>
            <a:pPr lvl="1"/>
            <a:r>
              <a:rPr lang="en-US"/>
              <a:t>LU file per locale</a:t>
            </a:r>
          </a:p>
          <a:p>
            <a:pPr lvl="1"/>
            <a:r>
              <a:rPr lang="en-US"/>
              <a:t>Choose between entity values</a:t>
            </a:r>
          </a:p>
          <a:p>
            <a:r>
              <a:rPr lang="en-US"/>
              <a:t>Per-Property + Entity</a:t>
            </a:r>
          </a:p>
          <a:p>
            <a:pPr lvl="1"/>
            <a:r>
              <a:rPr lang="en-US"/>
              <a:t>Assign entity to property</a:t>
            </a:r>
          </a:p>
          <a:p>
            <a:r>
              <a:rPr lang="en-US"/>
              <a:t>Standard</a:t>
            </a:r>
          </a:p>
          <a:p>
            <a:pPr lvl="1"/>
            <a:r>
              <a:rPr lang="en-US"/>
              <a:t>Cancel, help, completion, report status, property name, choose property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LG – Property &amp;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30757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</a:t>
            </a:r>
            <a:r>
              <a:rPr lang="en-US" sz="2400" err="1"/>
              <a:t>AskBread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/>
              <a:t>@{</a:t>
            </a:r>
            <a:r>
              <a:rPr lang="en-US" sz="2400" err="1"/>
              <a:t>askEnum</a:t>
            </a:r>
            <a:r>
              <a:rPr lang="en-US" sz="2400"/>
              <a:t>('Bread’)}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</a:t>
            </a:r>
            <a:r>
              <a:rPr lang="en-US" sz="2400" err="1"/>
              <a:t>BreadName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/>
              <a:t>Bread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Bread(</a:t>
            </a:r>
            <a:r>
              <a:rPr lang="en-US" sz="2400" err="1"/>
              <a:t>val</a:t>
            </a:r>
            <a:r>
              <a:rPr lang="en-US" sz="2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- @{</a:t>
            </a:r>
            <a:r>
              <a:rPr lang="en-US" sz="2400" err="1"/>
              <a:t>BreadEntity</a:t>
            </a:r>
            <a:r>
              <a:rPr lang="en-US" sz="2400"/>
              <a:t>(</a:t>
            </a:r>
            <a:r>
              <a:rPr lang="en-US" sz="2400" err="1"/>
              <a:t>val</a:t>
            </a:r>
            <a:r>
              <a:rPr lang="en-US" sz="2400"/>
              <a:t>)}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Prompt, Name, Value</a:t>
            </a:r>
          </a:p>
          <a:p>
            <a:r>
              <a:rPr lang="en-US"/>
              <a:t>Local or library override </a:t>
            </a:r>
          </a:p>
          <a:p>
            <a:r>
              <a:rPr lang="en-US"/>
              <a:t>Utilize common library</a:t>
            </a:r>
          </a:p>
          <a:p>
            <a:endParaRPr lang="en-US"/>
          </a:p>
          <a:p>
            <a:r>
              <a:rPr lang="en-US"/>
              <a:t>Entity &amp; Choose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8F9D1-BC9C-4072-A40B-E118CDEBCF9A}"/>
              </a:ext>
            </a:extLst>
          </p:cNvPr>
          <p:cNvSpPr txBox="1"/>
          <p:nvPr/>
        </p:nvSpPr>
        <p:spPr>
          <a:xfrm>
            <a:off x="6427354" y="3713494"/>
            <a:ext cx="6216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# </a:t>
            </a:r>
            <a:r>
              <a:rPr lang="en-US" sz="2000" err="1"/>
              <a:t>BreadEntity</a:t>
            </a:r>
            <a:r>
              <a:rPr lang="en-US" sz="2000"/>
              <a:t>(value) </a:t>
            </a:r>
          </a:p>
          <a:p>
            <a:r>
              <a:rPr lang="en-US" sz="2000"/>
              <a:t>- SWITCH: @{value}</a:t>
            </a:r>
          </a:p>
          <a:p>
            <a:r>
              <a:rPr lang="en-US" sz="2000"/>
              <a:t>- CASE: @{'</a:t>
            </a:r>
            <a:r>
              <a:rPr lang="en-US" sz="2000" err="1"/>
              <a:t>multiGrainWheat</a:t>
            </a:r>
            <a:r>
              <a:rPr lang="en-US" sz="2000"/>
              <a:t>'}  - multi grain wheat</a:t>
            </a:r>
          </a:p>
          <a:p>
            <a:pPr marL="285750" indent="-285750">
              <a:buFontTx/>
              <a:buChar char="-"/>
            </a:pPr>
            <a:r>
              <a:rPr lang="en-US" sz="2000"/>
              <a:t>CASE: @{'rye’}  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DEFAULT:  - I don't understand @{value}</a:t>
            </a:r>
          </a:p>
          <a:p>
            <a:endParaRPr lang="en-US" sz="2000"/>
          </a:p>
          <a:p>
            <a:r>
              <a:rPr lang="en-US" sz="2000"/>
              <a:t># </a:t>
            </a:r>
            <a:r>
              <a:rPr lang="en-US" sz="2000" err="1"/>
              <a:t>chooseBreadEntity</a:t>
            </a:r>
            <a:endParaRPr lang="en-US" sz="2000"/>
          </a:p>
          <a:p>
            <a:r>
              <a:rPr lang="en-US" sz="2000"/>
              <a:t>- @{</a:t>
            </a:r>
            <a:r>
              <a:rPr lang="en-US" sz="2000" err="1"/>
              <a:t>chooseEnumEntity</a:t>
            </a:r>
            <a:r>
              <a:rPr lang="en-US" sz="2000"/>
              <a:t>('Bread')}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21461-B31D-4379-ACEE-052B06C28BA3}"/>
              </a:ext>
            </a:extLst>
          </p:cNvPr>
          <p:cNvSpPr txBox="1"/>
          <p:nvPr/>
        </p:nvSpPr>
        <p:spPr>
          <a:xfrm>
            <a:off x="294410" y="4521207"/>
            <a:ext cx="61329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# </a:t>
            </a:r>
            <a:r>
              <a:rPr lang="en-US" sz="2000" err="1"/>
              <a:t>askEnum</a:t>
            </a:r>
            <a:r>
              <a:rPr lang="en-US" sz="2000"/>
              <a:t>(property)</a:t>
            </a:r>
          </a:p>
          <a:p>
            <a:r>
              <a:rPr lang="en-US" sz="2000"/>
              <a:t>- ```</a:t>
            </a:r>
          </a:p>
          <a:p>
            <a:r>
              <a:rPr lang="en-US" sz="2000"/>
              <a:t>@{</a:t>
            </a:r>
            <a:r>
              <a:rPr lang="en-US" sz="2000" err="1"/>
              <a:t>askHelp</a:t>
            </a:r>
            <a:r>
              <a:rPr lang="en-US" sz="2000"/>
              <a:t>()}</a:t>
            </a:r>
          </a:p>
          <a:p>
            <a:r>
              <a:rPr lang="en-US" sz="2000"/>
              <a:t>Which value do you want for @{name(property)}?</a:t>
            </a:r>
          </a:p>
          <a:p>
            <a:r>
              <a:rPr lang="en-US" sz="200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1593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e626b55-08a4-4ba3-bf56-c048230a55dd">chrimc@microsoft.com</LastSharedByUser>
    <SharedWithUsers xmlns="fe626b55-08a4-4ba3-bf56-c048230a55dd">
      <UserInfo>
        <DisplayName>Lotus Kam</DisplayName>
        <AccountId>225</AccountId>
        <AccountType/>
      </UserInfo>
      <UserInfo>
        <DisplayName>Sanjay Krishnamurthi</DisplayName>
        <AccountId>226</AccountId>
        <AccountType/>
      </UserInfo>
      <UserInfo>
        <DisplayName>Eric Anderson</DisplayName>
        <AccountId>26</AccountId>
        <AccountType/>
      </UserInfo>
      <UserInfo>
        <DisplayName>Devesh Desai</DisplayName>
        <AccountId>259</AccountId>
        <AccountType/>
      </UserInfo>
      <UserInfo>
        <DisplayName>SharingLinks.f10fe775-e0c8-44c4-b439-c92a4bd12d45.OrganizationEdit.1900f190-dd52-4ebe-a5af-6165a1a11d65</DisplayName>
        <AccountId>330</AccountId>
        <AccountType/>
      </UserInfo>
      <UserInfo>
        <DisplayName>SharingLinks.3e5dba12-af8b-46a6-a865-d6caf9b82494.OrganizationEdit.6716b799-a5f6-40e7-98d6-240d5e0d4c9f</DisplayName>
        <AccountId>341</AccountId>
        <AccountType/>
      </UserInfo>
      <UserInfo>
        <DisplayName>Amit Sivan</DisplayName>
        <AccountId>349</AccountId>
        <AccountType/>
      </UserInfo>
      <UserInfo>
        <DisplayName>Yi-Min Wang</DisplayName>
        <AccountId>350</AccountId>
        <AccountType/>
      </UserInfo>
      <UserInfo>
        <DisplayName>SharingLinks.2594d118-ad1a-4829-b2c7-68f210f60874.OrganizationEdit.8c2ffad0-c260-48a4-a354-541a9c6d5984</DisplayName>
        <AccountId>351</AccountId>
        <AccountType/>
      </UserInfo>
      <UserInfo>
        <DisplayName>Arun Sukumaran Nair</DisplayName>
        <AccountId>352</AccountId>
        <AccountType/>
      </UserInfo>
      <UserInfo>
        <DisplayName>SharingLinks.124c094b-ce33-4e02-b044-08794b49f3d6.OrganizationEdit.3a23b330-6439-48ca-b801-c0b7dfc7705e</DisplayName>
        <AccountId>353</AccountId>
        <AccountType/>
      </UserInfo>
      <UserInfo>
        <DisplayName>Marc Bostian (Allovus Design Inc)</DisplayName>
        <AccountId>354</AccountId>
        <AccountType/>
      </UserInfo>
      <UserInfo>
        <DisplayName>Anishkumar Thoppil Ramakrishnan</DisplayName>
        <AccountId>355</AccountId>
        <AccountType/>
      </UserInfo>
      <UserInfo>
        <DisplayName>Gary Pretty</DisplayName>
        <AccountId>1715</AccountId>
        <AccountType/>
      </UserInfo>
    </SharedWithUsers>
    <LastSharedByTime xmlns="fe626b55-08a4-4ba3-bf56-c048230a55dd">2018-08-09T05:34:52+00:00</LastSharedByTime>
    <_ip_UnifiedCompliancePolicyUIAction xmlns="http://schemas.microsoft.com/sharepoint/v3" xsi:nil="true"/>
    <MediaServiceKeyPoints xmlns="7328fdb7-e3b7-4ca8-a861-7cd21066950c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3D44FA3915A488EE834099F17CCA0" ma:contentTypeVersion="18" ma:contentTypeDescription="Create a new document." ma:contentTypeScope="" ma:versionID="7f4662f2c018354d687cd4d87c0c0405">
  <xsd:schema xmlns:xsd="http://www.w3.org/2001/XMLSchema" xmlns:xs="http://www.w3.org/2001/XMLSchema" xmlns:p="http://schemas.microsoft.com/office/2006/metadata/properties" xmlns:ns1="http://schemas.microsoft.com/sharepoint/v3" xmlns:ns2="7328fdb7-e3b7-4ca8-a861-7cd21066950c" xmlns:ns3="fe626b55-08a4-4ba3-bf56-c048230a55dd" targetNamespace="http://schemas.microsoft.com/office/2006/metadata/properties" ma:root="true" ma:fieldsID="cf7698e4bb5789d315f8953f6f17d118" ns1:_="" ns2:_="" ns3:_="">
    <xsd:import namespace="http://schemas.microsoft.com/sharepoint/v3"/>
    <xsd:import namespace="7328fdb7-e3b7-4ca8-a861-7cd21066950c"/>
    <xsd:import namespace="fe626b55-08a4-4ba3-bf56-c048230a5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8fdb7-e3b7-4ca8-a861-7cd210669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26b55-08a4-4ba3-bf56-c048230a5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241A75-3994-4864-9618-803B3FF63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0F575-AAEC-4EBB-B537-3FA476D15D61}">
  <ds:schemaRefs>
    <ds:schemaRef ds:uri="http://schemas.microsoft.com/office/2006/metadata/properties"/>
    <ds:schemaRef ds:uri="http://schemas.microsoft.com/office/infopath/2007/PartnerControls"/>
    <ds:schemaRef ds:uri="fe626b55-08a4-4ba3-bf56-c048230a55dd"/>
    <ds:schemaRef ds:uri="http://schemas.microsoft.com/sharepoint/v3"/>
    <ds:schemaRef ds:uri="7328fdb7-e3b7-4ca8-a861-7cd21066950c"/>
  </ds:schemaRefs>
</ds:datastoreItem>
</file>

<file path=customXml/itemProps3.xml><?xml version="1.0" encoding="utf-8"?>
<ds:datastoreItem xmlns:ds="http://schemas.openxmlformats.org/officeDocument/2006/customXml" ds:itemID="{37BA21A9-5D51-49B2-B111-9EDA8940F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328fdb7-e3b7-4ca8-a861-7cd21066950c"/>
    <ds:schemaRef ds:uri="fe626b55-08a4-4ba3-bf56-c048230a5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1556</Words>
  <Application>Microsoft Office PowerPoint</Application>
  <PresentationFormat>Widescreen</PresentationFormat>
  <Paragraphs>320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SFMono-Regular</vt:lpstr>
      <vt:lpstr>Wingdings</vt:lpstr>
      <vt:lpstr>Office Theme</vt:lpstr>
      <vt:lpstr>MVP Generating Dialogs </vt:lpstr>
      <vt:lpstr>Demo</vt:lpstr>
      <vt:lpstr>Why Generate Dialogs?</vt:lpstr>
      <vt:lpstr>Generating Dialogs</vt:lpstr>
      <vt:lpstr>Demo</vt:lpstr>
      <vt:lpstr>Sandwich Example </vt:lpstr>
      <vt:lpstr>Writing your own schema</vt:lpstr>
      <vt:lpstr>Standard Generated Assets</vt:lpstr>
      <vt:lpstr>Generated LG – Property &amp; Entity</vt:lpstr>
      <vt:lpstr>Generated LU</vt:lpstr>
      <vt:lpstr>Generated Prompts</vt:lpstr>
      <vt:lpstr>Templates</vt:lpstr>
      <vt:lpstr>What’s Coming</vt:lpstr>
      <vt:lpstr>Feedback</vt:lpstr>
      <vt:lpstr>Generated Dialogs Conclusion</vt:lpstr>
      <vt:lpstr>Actual Generated Dialog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and Tools for CSE Hackathon</dc:title>
  <dc:creator>Chris McConnell</dc:creator>
  <cp:lastModifiedBy>Chris McConnell</cp:lastModifiedBy>
  <cp:revision>8</cp:revision>
  <dcterms:modified xsi:type="dcterms:W3CDTF">2020-02-04T06:51:39Z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chrimc@microsoft.com</vt:lpwstr>
  </property>
  <property fmtid="{D5CDD505-2E9C-101B-9397-08002B2CF9AE}" pid="5" name="MSIP_Label_f42aa342-8706-4288-bd11-ebb85995028c_SetDate">
    <vt:lpwstr>2018-03-08T20:29:59.0344950Z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0x0101005C43D44FA3915A488EE834099F17CCA0</vt:lpwstr>
  </property>
</Properties>
</file>