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6" r:id="rId2"/>
  </p:sldMasterIdLst>
  <p:sldIdLst>
    <p:sldId id="271" r:id="rId3"/>
    <p:sldId id="298" r:id="rId4"/>
    <p:sldId id="299" r:id="rId5"/>
    <p:sldId id="300" r:id="rId6"/>
    <p:sldId id="301" r:id="rId7"/>
    <p:sldId id="273" r:id="rId8"/>
    <p:sldId id="274" r:id="rId9"/>
    <p:sldId id="302" r:id="rId10"/>
    <p:sldId id="275" r:id="rId11"/>
    <p:sldId id="294" r:id="rId12"/>
    <p:sldId id="303" r:id="rId13"/>
    <p:sldId id="295" r:id="rId14"/>
    <p:sldId id="296" r:id="rId15"/>
    <p:sldId id="304" r:id="rId16"/>
    <p:sldId id="297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311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9652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4433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1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72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3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20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017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903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870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76248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29125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5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2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6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0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1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576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5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4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63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7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5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5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7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4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F708-D5E4-4E5E-9AB0-0E494209C0B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186-8936-4353-B941-21803CB2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5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51749" y="716914"/>
            <a:ext cx="67388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Gender Recognition using Voice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64DCE-CF30-4341-8406-80A3EAB07B28}"/>
              </a:ext>
            </a:extLst>
          </p:cNvPr>
          <p:cNvSpPr txBox="1"/>
          <p:nvPr/>
        </p:nvSpPr>
        <p:spPr>
          <a:xfrm>
            <a:off x="6358597" y="3451120"/>
            <a:ext cx="5458265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r-FR" sz="28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Préparé par : </a:t>
            </a:r>
            <a:endParaRPr lang="en-US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r-FR" sz="28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Batoul ALKAMMOUNI(5451) </a:t>
            </a:r>
            <a:endParaRPr lang="en-US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r-FR" sz="28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Rim SAYEGH (5499)</a:t>
            </a:r>
            <a:endParaRPr lang="en-US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8F849-58CA-4D43-9C25-4C692BAD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2" y="180766"/>
            <a:ext cx="1358549" cy="13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89DF25-F8A9-491E-9CE6-7A895B670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60016" y="640080"/>
            <a:ext cx="11573197" cy="724247"/>
          </a:xfrm>
        </p:spPr>
        <p:txBody>
          <a:bodyPr/>
          <a:lstStyle/>
          <a:p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147B-A13D-4618-B76E-3933DF252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51" y="1364327"/>
            <a:ext cx="5021944" cy="407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EDE91-0362-45D9-BE6D-D92F9E81DC58}"/>
              </a:ext>
            </a:extLst>
          </p:cNvPr>
          <p:cNvSpPr txBox="1"/>
          <p:nvPr/>
        </p:nvSpPr>
        <p:spPr>
          <a:xfrm>
            <a:off x="6408058" y="5566940"/>
            <a:ext cx="485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sz="2400" b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Création d’un réseau neuronal profond avec des couches denses Keras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5FD-5159-4288-9E1F-E9F390356C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4" y="1364327"/>
            <a:ext cx="4886737" cy="4078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DB6EB-5FBB-4746-861B-BE6B48C9CFD3}"/>
              </a:ext>
            </a:extLst>
          </p:cNvPr>
          <p:cNvSpPr txBox="1"/>
          <p:nvPr/>
        </p:nvSpPr>
        <p:spPr>
          <a:xfrm>
            <a:off x="1144339" y="5617754"/>
            <a:ext cx="445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sz="2400" b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Construction d’un réseau neuronal peu profond avec une couche dense de Keras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59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/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92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CE450-1584-4BD0-BB31-E38458D6A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708471" y="644309"/>
            <a:ext cx="11573197" cy="724247"/>
          </a:xfrm>
        </p:spPr>
        <p:txBody>
          <a:bodyPr/>
          <a:lstStyle/>
          <a:p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FDB-C838-428F-BB71-9D8C5E4A7195}"/>
              </a:ext>
            </a:extLst>
          </p:cNvPr>
          <p:cNvSpPr txBox="1"/>
          <p:nvPr/>
        </p:nvSpPr>
        <p:spPr>
          <a:xfrm>
            <a:off x="943429" y="1262744"/>
            <a:ext cx="1026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a pu montrer les performances des architectures CNN populaires lorsqu'elles sont utilisées pour la classification audio</a:t>
            </a:r>
          </a:p>
          <a:p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décomposer la série temporelle audio avec une transformée de Fourier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BE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pectrogramme qui a été utilisé comme entrée pour le CNN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BE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L'échelle de Mel fournit une échelle linéaire pour le système auditif humain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7838E-8340-4B17-A0E8-9DFE1D02EA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14" y="4553962"/>
            <a:ext cx="4441372" cy="13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5A77B-94E1-4320-A5C8-B0587E63B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82046" y="775607"/>
            <a:ext cx="11573197" cy="72424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157F8-2EF7-472D-AE05-3B1359C03829}"/>
              </a:ext>
            </a:extLst>
          </p:cNvPr>
          <p:cNvSpPr txBox="1"/>
          <p:nvPr/>
        </p:nvSpPr>
        <p:spPr>
          <a:xfrm>
            <a:off x="624114" y="1625600"/>
            <a:ext cx="1120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formes d'onde audio brutes sont passées à travers des bancs de filtres pour obtenir 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chaque échantillon a une forme de 128 x 128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A45C7-8BC3-4AF8-BE04-1EDBD5840B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" y="3429000"/>
            <a:ext cx="5196113" cy="277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29658-043B-4DD4-9E60-23FCF86DFB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3169389"/>
            <a:ext cx="5486400" cy="34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5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2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B1290-86F6-4D9F-8784-762D9DF55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24996"/>
            <a:ext cx="11573197" cy="724247"/>
          </a:xfrm>
        </p:spPr>
        <p:txBody>
          <a:bodyPr/>
          <a:lstStyle/>
          <a:p>
            <a:pPr algn="l"/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1C9C-D2C7-4CDE-90F8-EF491317F25E}"/>
              </a:ext>
            </a:extLst>
          </p:cNvPr>
          <p:cNvSpPr txBox="1"/>
          <p:nvPr/>
        </p:nvSpPr>
        <p:spPr>
          <a:xfrm>
            <a:off x="478302" y="1237957"/>
            <a:ext cx="1140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Dans le problème de reconnaissance vocale, l'entrée sera le signal audio et nous devons prédire le texte à partir du signal audio.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6A5E-2D92-4298-B05B-B8019E00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55" y="2068954"/>
            <a:ext cx="7033845" cy="4325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FF2F2-A16B-47FA-BE2F-0523FEF288B8}"/>
              </a:ext>
            </a:extLst>
          </p:cNvPr>
          <p:cNvSpPr txBox="1"/>
          <p:nvPr/>
        </p:nvSpPr>
        <p:spPr>
          <a:xfrm>
            <a:off x="478301" y="2257668"/>
            <a:ext cx="544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Voici les </a:t>
            </a:r>
            <a:r>
              <a:rPr lang="fr-B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étapes de conversion: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BC9F4-C2ED-435A-B562-6DF7DD329B76}"/>
              </a:ext>
            </a:extLst>
          </p:cNvPr>
          <p:cNvSpPr txBox="1"/>
          <p:nvPr/>
        </p:nvSpPr>
        <p:spPr>
          <a:xfrm>
            <a:off x="858129" y="2996418"/>
            <a:ext cx="361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Conversion A/N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Préaccentuation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Fenêtrage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DFT (Transformée de Fourier discrète)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Banque de filtres Mel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Journal d'application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Fonctionnalités dynamiques </a:t>
            </a:r>
          </a:p>
        </p:txBody>
      </p:sp>
    </p:spTree>
    <p:extLst>
      <p:ext uri="{BB962C8B-B14F-4D97-AF65-F5344CB8AC3E}">
        <p14:creationId xmlns:p14="http://schemas.microsoft.com/office/powerpoint/2010/main" val="51175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9EEC25-6863-4055-AEA3-052ABEAEA582}"/>
              </a:ext>
            </a:extLst>
          </p:cNvPr>
          <p:cNvSpPr/>
          <p:nvPr/>
        </p:nvSpPr>
        <p:spPr>
          <a:xfrm>
            <a:off x="407962" y="534572"/>
            <a:ext cx="11127545" cy="13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Maintenant allons voire le code Python</a:t>
            </a:r>
          </a:p>
        </p:txBody>
      </p:sp>
    </p:spTree>
    <p:extLst>
      <p:ext uri="{BB962C8B-B14F-4D97-AF65-F5344CB8AC3E}">
        <p14:creationId xmlns:p14="http://schemas.microsoft.com/office/powerpoint/2010/main" val="257622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/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591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/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4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40138-BF9D-46B3-9FBB-13BFBBCDF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559154" y="634931"/>
            <a:ext cx="11573197" cy="724247"/>
          </a:xfrm>
        </p:spPr>
        <p:txBody>
          <a:bodyPr/>
          <a:lstStyle/>
          <a:p>
            <a:r>
              <a:rPr lang="en-US" sz="5400" dirty="0"/>
              <a:t>Introduction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B1C3E-0CAD-4601-9646-A3AADBA99798}"/>
              </a:ext>
            </a:extLst>
          </p:cNvPr>
          <p:cNvSpPr txBox="1"/>
          <p:nvPr/>
        </p:nvSpPr>
        <p:spPr>
          <a:xfrm>
            <a:off x="420915" y="1354013"/>
            <a:ext cx="11103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/>
              <a:t>L’intelligence artificielle peut se définir comme « l’ensemble de théories et de techniques mises en œuvre en vue de réaliser des machines capables de simuler l’intelligence »</a:t>
            </a:r>
          </a:p>
          <a:p>
            <a:pPr algn="just"/>
            <a:endParaRPr lang="fr-FR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/>
              <a:t>Notre objectif est de reconnaitre le genre humain à partir de la voix.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7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/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43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02DCAB-A18C-4986-A7FB-B498CB0A1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48814" y="731395"/>
            <a:ext cx="11573197" cy="724247"/>
          </a:xfrm>
        </p:spPr>
        <p:txBody>
          <a:bodyPr/>
          <a:lstStyle/>
          <a:p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FA47B-D233-4ABD-9594-9F4D87A92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455642"/>
            <a:ext cx="9564915" cy="45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02DCAB-A18C-4986-A7FB-B498CB0A1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48814" y="731395"/>
            <a:ext cx="11573197" cy="724247"/>
          </a:xfrm>
        </p:spPr>
        <p:txBody>
          <a:bodyPr/>
          <a:lstStyle/>
          <a:p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E1DF-9E5E-4A59-A714-69395789A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17" y="1455643"/>
            <a:ext cx="7856766" cy="42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42D5-8E92-47DE-8B7B-2031ECE35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Plan de présentation: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50B91-0A01-4F88-A854-0E7B182F239A}"/>
              </a:ext>
            </a:extLst>
          </p:cNvPr>
          <p:cNvSpPr txBox="1"/>
          <p:nvPr/>
        </p:nvSpPr>
        <p:spPr>
          <a:xfrm>
            <a:off x="604911" y="1533378"/>
            <a:ext cx="7568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seaux de neurones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spectrogramme Mel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MFCC</a:t>
            </a:r>
            <a:endParaRPr lang="en-US" sz="3600" dirty="0"/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31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78B1D-95B8-4511-AAE7-49F055E00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3068" y="761540"/>
            <a:ext cx="11573197" cy="724247"/>
          </a:xfrm>
        </p:spPr>
        <p:txBody>
          <a:bodyPr/>
          <a:lstStyle/>
          <a:p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couche dense de </a:t>
            </a:r>
            <a:r>
              <a:rPr kumimoji="0" lang="fr-F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CDFAB-6A3D-49E2-80B4-05500F485743}"/>
              </a:ext>
            </a:extLst>
          </p:cNvPr>
          <p:cNvSpPr txBox="1"/>
          <p:nvPr/>
        </p:nvSpPr>
        <p:spPr>
          <a:xfrm>
            <a:off x="507999" y="1123663"/>
            <a:ext cx="1085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/>
              <a:t>La couche dense est une couche de réseau neuronal qui est connectée         profondément.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/>
              <a:t>Paramètres de la couche dense de Keras: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1BC0-2718-4459-8FA6-91D820B687E8}"/>
              </a:ext>
            </a:extLst>
          </p:cNvPr>
          <p:cNvSpPr txBox="1"/>
          <p:nvPr/>
        </p:nvSpPr>
        <p:spPr>
          <a:xfrm>
            <a:off x="1117599" y="2641600"/>
            <a:ext cx="866502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Unités: </a:t>
            </a:r>
            <a:r>
              <a:rPr lang="fr-FR" sz="2400" dirty="0"/>
              <a:t>Paramètre le plus basique de tous les paramètres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Activation: </a:t>
            </a:r>
            <a:r>
              <a:rPr lang="fr-F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utile pour appliquer la fonction d’activation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Use_Bias: 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aide à décider si nous devons inclure un vecteur de biais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Contraintes: 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détermine les contraintes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Régularisateurs: </a:t>
            </a:r>
            <a:r>
              <a:rPr lang="fr-F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peuvent aider à la généralisation du modèle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Initialiseurs: 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utilisé pour fournir une entrée sur la façon dont les valeurs de la couche seront initialisées</a:t>
            </a:r>
            <a:endParaRPr lang="en-US" sz="2400" dirty="0"/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943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446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Wingdings</vt:lpstr>
      <vt:lpstr>Contents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Batoul Alkamouni</dc:creator>
  <cp:lastModifiedBy>Batoul Alkamouni</cp:lastModifiedBy>
  <cp:revision>17</cp:revision>
  <dcterms:created xsi:type="dcterms:W3CDTF">2021-07-21T23:07:35Z</dcterms:created>
  <dcterms:modified xsi:type="dcterms:W3CDTF">2021-07-22T01:49:40Z</dcterms:modified>
</cp:coreProperties>
</file>