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1"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p:scale>
          <a:sx n="38" d="100"/>
          <a:sy n="38" d="100"/>
        </p:scale>
        <p:origin x="1692"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186E5F-CC38-44D6-91DA-9F8D8E0C82D6}"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E6E37-EBCF-41A0-B763-B3A21B9A8E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816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186E5F-CC38-44D6-91DA-9F8D8E0C82D6}"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E6E37-EBCF-41A0-B763-B3A21B9A8ED4}" type="slidenum">
              <a:rPr lang="en-US" smtClean="0"/>
              <a:t>‹#›</a:t>
            </a:fld>
            <a:endParaRPr lang="en-US"/>
          </a:p>
        </p:txBody>
      </p:sp>
    </p:spTree>
    <p:extLst>
      <p:ext uri="{BB962C8B-B14F-4D97-AF65-F5344CB8AC3E}">
        <p14:creationId xmlns:p14="http://schemas.microsoft.com/office/powerpoint/2010/main" val="122290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186E5F-CC38-44D6-91DA-9F8D8E0C82D6}"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E6E37-EBCF-41A0-B763-B3A21B9A8ED4}" type="slidenum">
              <a:rPr lang="en-US" smtClean="0"/>
              <a:t>‹#›</a:t>
            </a:fld>
            <a:endParaRPr lang="en-US"/>
          </a:p>
        </p:txBody>
      </p:sp>
    </p:spTree>
    <p:extLst>
      <p:ext uri="{BB962C8B-B14F-4D97-AF65-F5344CB8AC3E}">
        <p14:creationId xmlns:p14="http://schemas.microsoft.com/office/powerpoint/2010/main" val="2434077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186E5F-CC38-44D6-91DA-9F8D8E0C82D6}"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E6E37-EBCF-41A0-B763-B3A21B9A8ED4}" type="slidenum">
              <a:rPr lang="en-US" smtClean="0"/>
              <a:t>‹#›</a:t>
            </a:fld>
            <a:endParaRPr lang="en-US"/>
          </a:p>
        </p:txBody>
      </p:sp>
    </p:spTree>
    <p:extLst>
      <p:ext uri="{BB962C8B-B14F-4D97-AF65-F5344CB8AC3E}">
        <p14:creationId xmlns:p14="http://schemas.microsoft.com/office/powerpoint/2010/main" val="696602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186E5F-CC38-44D6-91DA-9F8D8E0C82D6}" type="datetimeFigureOut">
              <a:rPr lang="en-US" smtClean="0"/>
              <a:t>5/4/2020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E6E37-EBCF-41A0-B763-B3A21B9A8ED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965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186E5F-CC38-44D6-91DA-9F8D8E0C82D6}"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E6E37-EBCF-41A0-B763-B3A21B9A8ED4}" type="slidenum">
              <a:rPr lang="en-US" smtClean="0"/>
              <a:t>‹#›</a:t>
            </a:fld>
            <a:endParaRPr lang="en-US"/>
          </a:p>
        </p:txBody>
      </p:sp>
    </p:spTree>
    <p:extLst>
      <p:ext uri="{BB962C8B-B14F-4D97-AF65-F5344CB8AC3E}">
        <p14:creationId xmlns:p14="http://schemas.microsoft.com/office/powerpoint/2010/main" val="304485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186E5F-CC38-44D6-91DA-9F8D8E0C82D6}" type="datetimeFigureOut">
              <a:rPr lang="en-US" smtClean="0"/>
              <a:t>5/4/2020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AE6E37-EBCF-41A0-B763-B3A21B9A8ED4}" type="slidenum">
              <a:rPr lang="en-US" smtClean="0"/>
              <a:t>‹#›</a:t>
            </a:fld>
            <a:endParaRPr lang="en-US"/>
          </a:p>
        </p:txBody>
      </p:sp>
    </p:spTree>
    <p:extLst>
      <p:ext uri="{BB962C8B-B14F-4D97-AF65-F5344CB8AC3E}">
        <p14:creationId xmlns:p14="http://schemas.microsoft.com/office/powerpoint/2010/main" val="16039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186E5F-CC38-44D6-91DA-9F8D8E0C82D6}" type="datetimeFigureOut">
              <a:rPr lang="en-US" smtClean="0"/>
              <a:t>5/4/2020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AE6E37-EBCF-41A0-B763-B3A21B9A8ED4}" type="slidenum">
              <a:rPr lang="en-US" smtClean="0"/>
              <a:t>‹#›</a:t>
            </a:fld>
            <a:endParaRPr lang="en-US"/>
          </a:p>
        </p:txBody>
      </p:sp>
    </p:spTree>
    <p:extLst>
      <p:ext uri="{BB962C8B-B14F-4D97-AF65-F5344CB8AC3E}">
        <p14:creationId xmlns:p14="http://schemas.microsoft.com/office/powerpoint/2010/main" val="344745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186E5F-CC38-44D6-91DA-9F8D8E0C82D6}" type="datetimeFigureOut">
              <a:rPr lang="en-US" smtClean="0"/>
              <a:t>5/4/2020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FAE6E37-EBCF-41A0-B763-B3A21B9A8ED4}" type="slidenum">
              <a:rPr lang="en-US" smtClean="0"/>
              <a:t>‹#›</a:t>
            </a:fld>
            <a:endParaRPr lang="en-US"/>
          </a:p>
        </p:txBody>
      </p:sp>
    </p:spTree>
    <p:extLst>
      <p:ext uri="{BB962C8B-B14F-4D97-AF65-F5344CB8AC3E}">
        <p14:creationId xmlns:p14="http://schemas.microsoft.com/office/powerpoint/2010/main" val="2707389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186E5F-CC38-44D6-91DA-9F8D8E0C82D6}" type="datetimeFigureOut">
              <a:rPr lang="en-US" smtClean="0"/>
              <a:t>5/4/2020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AE6E37-EBCF-41A0-B763-B3A21B9A8ED4}" type="slidenum">
              <a:rPr lang="en-US" smtClean="0"/>
              <a:t>‹#›</a:t>
            </a:fld>
            <a:endParaRPr lang="en-US"/>
          </a:p>
        </p:txBody>
      </p:sp>
    </p:spTree>
    <p:extLst>
      <p:ext uri="{BB962C8B-B14F-4D97-AF65-F5344CB8AC3E}">
        <p14:creationId xmlns:p14="http://schemas.microsoft.com/office/powerpoint/2010/main" val="247112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186E5F-CC38-44D6-91DA-9F8D8E0C82D6}" type="datetimeFigureOut">
              <a:rPr lang="en-US" smtClean="0"/>
              <a:t>5/4/2020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E6E37-EBCF-41A0-B763-B3A21B9A8ED4}" type="slidenum">
              <a:rPr lang="en-US" smtClean="0"/>
              <a:t>‹#›</a:t>
            </a:fld>
            <a:endParaRPr lang="en-US"/>
          </a:p>
        </p:txBody>
      </p:sp>
    </p:spTree>
    <p:extLst>
      <p:ext uri="{BB962C8B-B14F-4D97-AF65-F5344CB8AC3E}">
        <p14:creationId xmlns:p14="http://schemas.microsoft.com/office/powerpoint/2010/main" val="415037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186E5F-CC38-44D6-91DA-9F8D8E0C82D6}" type="datetimeFigureOut">
              <a:rPr lang="en-US" smtClean="0"/>
              <a:t>5/4/2020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FAE6E37-EBCF-41A0-B763-B3A21B9A8ED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3093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fao.org/faostat/en/#data/G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urworldindata.org/energ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Energy Database</a:t>
            </a:r>
            <a:endParaRPr lang="en-US" dirty="0"/>
          </a:p>
        </p:txBody>
      </p:sp>
      <p:sp>
        <p:nvSpPr>
          <p:cNvPr id="3" name="Subtitle 2"/>
          <p:cNvSpPr>
            <a:spLocks noGrp="1"/>
          </p:cNvSpPr>
          <p:nvPr>
            <p:ph type="subTitle" idx="1"/>
          </p:nvPr>
        </p:nvSpPr>
        <p:spPr/>
        <p:txBody>
          <a:bodyPr/>
          <a:lstStyle/>
          <a:p>
            <a:r>
              <a:rPr lang="en-US" dirty="0" smtClean="0"/>
              <a:t>ETL Project</a:t>
            </a:r>
          </a:p>
          <a:p>
            <a:r>
              <a:rPr lang="en-US" dirty="0" smtClean="0"/>
              <a:t>By: </a:t>
            </a:r>
            <a:r>
              <a:rPr lang="en-US" dirty="0" err="1" smtClean="0"/>
              <a:t>Rimsha</a:t>
            </a:r>
            <a:r>
              <a:rPr lang="en-US" dirty="0" smtClean="0"/>
              <a:t> </a:t>
            </a:r>
            <a:r>
              <a:rPr lang="en-US" dirty="0" err="1" smtClean="0"/>
              <a:t>aziz</a:t>
            </a:r>
            <a:r>
              <a:rPr lang="en-US" dirty="0" smtClean="0"/>
              <a:t> and Shreya </a:t>
            </a:r>
            <a:r>
              <a:rPr lang="en-US" dirty="0" err="1" smtClean="0"/>
              <a:t>Sachdev</a:t>
            </a:r>
            <a:endParaRPr lang="en-US" dirty="0"/>
          </a:p>
        </p:txBody>
      </p:sp>
    </p:spTree>
    <p:extLst>
      <p:ext uri="{BB962C8B-B14F-4D97-AF65-F5344CB8AC3E}">
        <p14:creationId xmlns:p14="http://schemas.microsoft.com/office/powerpoint/2010/main" val="683988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1: FAOSTAT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a:hlinkClick r:id="rId2"/>
              </a:rPr>
              <a:t>FAOSTAT</a:t>
            </a:r>
            <a:endParaRPr lang="en-US" dirty="0"/>
          </a:p>
          <a:p>
            <a:pPr marL="0" indent="0">
              <a:buNone/>
            </a:pPr>
            <a:r>
              <a:rPr lang="en-US" dirty="0" smtClean="0"/>
              <a:t>Energy </a:t>
            </a:r>
            <a:r>
              <a:rPr lang="en-US" dirty="0"/>
              <a:t>emissions - CO2 and CO2 equivalents </a:t>
            </a:r>
          </a:p>
          <a:p>
            <a:pPr marL="0" indent="0">
              <a:buNone/>
            </a:pPr>
            <a:r>
              <a:rPr lang="en-US" dirty="0" smtClean="0"/>
              <a:t>By </a:t>
            </a:r>
            <a:r>
              <a:rPr lang="en-US" dirty="0"/>
              <a:t>country </a:t>
            </a:r>
          </a:p>
          <a:p>
            <a:pPr marL="0" indent="0">
              <a:buNone/>
            </a:pPr>
            <a:r>
              <a:rPr lang="en-US" dirty="0" smtClean="0"/>
              <a:t>1970-2012</a:t>
            </a:r>
            <a:endParaRPr lang="en-US" dirty="0"/>
          </a:p>
          <a:p>
            <a:pPr marL="0" indent="0">
              <a:buNone/>
            </a:pPr>
            <a:r>
              <a:rPr lang="en-US" dirty="0" smtClean="0"/>
              <a:t>CSV </a:t>
            </a:r>
            <a:r>
              <a:rPr lang="en-US" dirty="0"/>
              <a:t>file </a:t>
            </a:r>
          </a:p>
          <a:p>
            <a:pPr marL="0" indent="0">
              <a:buNone/>
            </a:pPr>
            <a:r>
              <a:rPr lang="en-US" dirty="0"/>
              <a:t> </a:t>
            </a:r>
          </a:p>
          <a:p>
            <a:pPr marL="0" indent="0">
              <a:buNone/>
            </a:pPr>
            <a:r>
              <a:rPr lang="en-US" u="sng" dirty="0"/>
              <a:t>Cleaning:</a:t>
            </a:r>
            <a:endParaRPr lang="en-US" dirty="0"/>
          </a:p>
          <a:p>
            <a:r>
              <a:rPr lang="en-US" dirty="0"/>
              <a:t>Drop code columns ( Year Code, Element Code, Domain Code) - Drop</a:t>
            </a:r>
          </a:p>
          <a:p>
            <a:r>
              <a:rPr lang="en-US" dirty="0"/>
              <a:t>Aggregate regions (China, Ethiopia) - used .replace function </a:t>
            </a:r>
          </a:p>
          <a:p>
            <a:r>
              <a:rPr lang="en-US" dirty="0"/>
              <a:t>Drop currently non-existent countries (</a:t>
            </a:r>
            <a:r>
              <a:rPr lang="en-US" dirty="0" err="1"/>
              <a:t>USSR,Yugoslav</a:t>
            </a:r>
            <a:r>
              <a:rPr lang="en-US" dirty="0"/>
              <a:t>)</a:t>
            </a:r>
          </a:p>
          <a:p>
            <a:r>
              <a:rPr lang="en-US" dirty="0"/>
              <a:t>Change Column headers to omit special characters and replace with underscores</a:t>
            </a:r>
          </a:p>
        </p:txBody>
      </p:sp>
    </p:spTree>
    <p:extLst>
      <p:ext uri="{BB962C8B-B14F-4D97-AF65-F5344CB8AC3E}">
        <p14:creationId xmlns:p14="http://schemas.microsoft.com/office/powerpoint/2010/main" val="392039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2: Our World Data</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u="sng" dirty="0">
                <a:hlinkClick r:id="rId2"/>
              </a:rPr>
              <a:t>Energy</a:t>
            </a:r>
            <a:endParaRPr lang="en-US" dirty="0"/>
          </a:p>
          <a:p>
            <a:pPr marL="0" indent="0">
              <a:buNone/>
            </a:pPr>
            <a:r>
              <a:rPr lang="en-US" dirty="0" smtClean="0"/>
              <a:t>Energy </a:t>
            </a:r>
            <a:r>
              <a:rPr lang="en-US" dirty="0"/>
              <a:t>consumption by source and region </a:t>
            </a:r>
          </a:p>
          <a:p>
            <a:pPr marL="0" indent="0">
              <a:buNone/>
            </a:pPr>
            <a:r>
              <a:rPr lang="en-US" dirty="0" smtClean="0"/>
              <a:t>By </a:t>
            </a:r>
            <a:r>
              <a:rPr lang="en-US" dirty="0"/>
              <a:t>country </a:t>
            </a:r>
          </a:p>
          <a:p>
            <a:pPr marL="0" indent="0">
              <a:buNone/>
            </a:pPr>
            <a:r>
              <a:rPr lang="en-US" dirty="0" smtClean="0"/>
              <a:t>1965-2018</a:t>
            </a:r>
            <a:endParaRPr lang="en-US" dirty="0"/>
          </a:p>
          <a:p>
            <a:pPr marL="0" indent="0">
              <a:buNone/>
            </a:pPr>
            <a:r>
              <a:rPr lang="en-US" dirty="0" smtClean="0"/>
              <a:t>CSV </a:t>
            </a:r>
            <a:r>
              <a:rPr lang="en-US" dirty="0"/>
              <a:t>file </a:t>
            </a:r>
          </a:p>
          <a:p>
            <a:pPr marL="0" indent="0">
              <a:buNone/>
            </a:pPr>
            <a:r>
              <a:rPr lang="en-US" dirty="0"/>
              <a:t> </a:t>
            </a:r>
          </a:p>
          <a:p>
            <a:pPr marL="0" indent="0">
              <a:buNone/>
            </a:pPr>
            <a:r>
              <a:rPr lang="en-US" u="sng" dirty="0"/>
              <a:t>Cleaning:</a:t>
            </a:r>
            <a:endParaRPr lang="en-US" dirty="0"/>
          </a:p>
          <a:p>
            <a:r>
              <a:rPr lang="en-US" dirty="0"/>
              <a:t>Drop currently </a:t>
            </a:r>
            <a:r>
              <a:rPr lang="en-US" dirty="0" smtClean="0"/>
              <a:t>non-existent </a:t>
            </a:r>
            <a:r>
              <a:rPr lang="en-US" dirty="0"/>
              <a:t>countries (USSR) </a:t>
            </a:r>
          </a:p>
          <a:p>
            <a:r>
              <a:rPr lang="en-US" dirty="0"/>
              <a:t>Drop total world values </a:t>
            </a:r>
          </a:p>
          <a:p>
            <a:r>
              <a:rPr lang="en-US" dirty="0"/>
              <a:t>Renaming “Entity” column to country so we can join </a:t>
            </a:r>
          </a:p>
          <a:p>
            <a:r>
              <a:rPr lang="en-US" dirty="0"/>
              <a:t>Drop country code column</a:t>
            </a:r>
          </a:p>
        </p:txBody>
      </p:sp>
    </p:spTree>
    <p:extLst>
      <p:ext uri="{BB962C8B-B14F-4D97-AF65-F5344CB8AC3E}">
        <p14:creationId xmlns:p14="http://schemas.microsoft.com/office/powerpoint/2010/main" val="173918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685924"/>
            <a:ext cx="10515600" cy="1325563"/>
          </a:xfrm>
        </p:spPr>
        <p:txBody>
          <a:bodyPr/>
          <a:lstStyle/>
          <a:p>
            <a:r>
              <a:rPr lang="en-US" dirty="0" smtClean="0"/>
              <a:t>Transformations</a:t>
            </a:r>
            <a:endParaRPr lang="en-US" dirty="0"/>
          </a:p>
        </p:txBody>
      </p:sp>
      <p:sp>
        <p:nvSpPr>
          <p:cNvPr id="5" name="Content Placeholder 4"/>
          <p:cNvSpPr>
            <a:spLocks noGrp="1"/>
          </p:cNvSpPr>
          <p:nvPr>
            <p:ph idx="1"/>
          </p:nvPr>
        </p:nvSpPr>
        <p:spPr>
          <a:xfrm>
            <a:off x="838200" y="2861738"/>
            <a:ext cx="10515600" cy="3095096"/>
          </a:xfrm>
        </p:spPr>
        <p:txBody>
          <a:bodyPr anchor="ctr"/>
          <a:lstStyle/>
          <a:p>
            <a:pPr marL="0" indent="0">
              <a:buNone/>
            </a:pPr>
            <a:r>
              <a:rPr lang="en-US" dirty="0"/>
              <a:t>Joining two tables on countries in SQL using </a:t>
            </a:r>
            <a:r>
              <a:rPr lang="en-US" dirty="0" err="1"/>
              <a:t>pgAdmin</a:t>
            </a:r>
            <a:r>
              <a:rPr lang="en-US" dirty="0"/>
              <a:t> to examine possible correlations between CO2 emissions and sources of energy consumption between countries from 1965 - 2018 which can be filtered through to select a specific year.</a:t>
            </a:r>
          </a:p>
        </p:txBody>
      </p:sp>
    </p:spTree>
    <p:extLst>
      <p:ext uri="{BB962C8B-B14F-4D97-AF65-F5344CB8AC3E}">
        <p14:creationId xmlns:p14="http://schemas.microsoft.com/office/powerpoint/2010/main" val="757152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602187"/>
            <a:ext cx="10515600" cy="1325563"/>
          </a:xfrm>
        </p:spPr>
        <p:txBody>
          <a:bodyPr/>
          <a:lstStyle/>
          <a:p>
            <a:r>
              <a:rPr lang="en-US" dirty="0" smtClean="0"/>
              <a:t>Load</a:t>
            </a:r>
            <a:endParaRPr lang="en-US" dirty="0"/>
          </a:p>
        </p:txBody>
      </p:sp>
      <p:sp>
        <p:nvSpPr>
          <p:cNvPr id="5" name="Content Placeholder 4"/>
          <p:cNvSpPr>
            <a:spLocks noGrp="1"/>
          </p:cNvSpPr>
          <p:nvPr>
            <p:ph idx="1"/>
          </p:nvPr>
        </p:nvSpPr>
        <p:spPr>
          <a:xfrm>
            <a:off x="838200" y="1710267"/>
            <a:ext cx="10515600" cy="4466696"/>
          </a:xfrm>
        </p:spPr>
        <p:txBody>
          <a:bodyPr anchor="ctr">
            <a:normAutofit/>
          </a:bodyPr>
          <a:lstStyle/>
          <a:p>
            <a:pPr marL="0" indent="0">
              <a:buNone/>
            </a:pPr>
            <a:r>
              <a:rPr lang="en-US" dirty="0"/>
              <a:t>Final database is relational and has two tables. One table has data from CO2 emissions and CO2 equivalents for countries and the other table has sources of energy consumption by countries. These two tables were chosen because when joining them on countries, the database can show both the emissions created by that country as well as which energy source is being consumed the most. This could provide insight into a cause for high CO2 emissions levels and a lack of use in renewable sources. Having two separate tables is beneficial because it still allows us to see a larger scope. For example, if there were any countries that existed in one table but not the other. </a:t>
            </a:r>
          </a:p>
        </p:txBody>
      </p:sp>
    </p:spTree>
    <p:extLst>
      <p:ext uri="{BB962C8B-B14F-4D97-AF65-F5344CB8AC3E}">
        <p14:creationId xmlns:p14="http://schemas.microsoft.com/office/powerpoint/2010/main" val="2202319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652986"/>
            <a:ext cx="10515600" cy="1325563"/>
          </a:xfrm>
        </p:spPr>
        <p:txBody>
          <a:bodyPr/>
          <a:lstStyle/>
          <a:p>
            <a:r>
              <a:rPr lang="en-US" dirty="0" smtClean="0"/>
              <a:t>Challenges</a:t>
            </a:r>
            <a:endParaRPr lang="en-US" dirty="0"/>
          </a:p>
        </p:txBody>
      </p:sp>
      <p:sp>
        <p:nvSpPr>
          <p:cNvPr id="5" name="Content Placeholder 4"/>
          <p:cNvSpPr>
            <a:spLocks noGrp="1"/>
          </p:cNvSpPr>
          <p:nvPr>
            <p:ph idx="1"/>
          </p:nvPr>
        </p:nvSpPr>
        <p:spPr>
          <a:xfrm>
            <a:off x="838200" y="1710267"/>
            <a:ext cx="10515600" cy="4466696"/>
          </a:xfrm>
        </p:spPr>
        <p:txBody>
          <a:bodyPr anchor="ctr">
            <a:normAutofit/>
          </a:bodyPr>
          <a:lstStyle/>
          <a:p>
            <a:pPr marL="0" indent="0">
              <a:buNone/>
            </a:pPr>
            <a:r>
              <a:rPr lang="en-US" dirty="0"/>
              <a:t>We were able to load the data into SQL, however we had challenges performing queries on the tables such as joining. The data would be loaded into the tables however, the schema would change from the originally outlined schema. This happened because all the table headers, when imported, were strings with quotation marks around them. To accommodate for this issue and others when importing, including special characters. We had to rename all the column headers to lowercase and remove all special characters. </a:t>
            </a:r>
            <a:endParaRPr lang="en-US" dirty="0"/>
          </a:p>
        </p:txBody>
      </p:sp>
    </p:spTree>
    <p:extLst>
      <p:ext uri="{BB962C8B-B14F-4D97-AF65-F5344CB8AC3E}">
        <p14:creationId xmlns:p14="http://schemas.microsoft.com/office/powerpoint/2010/main" val="338079300"/>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14</TotalTime>
  <Words>303</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Calibri Light</vt:lpstr>
      <vt:lpstr>Retrospect</vt:lpstr>
      <vt:lpstr>Energy Database</vt:lpstr>
      <vt:lpstr>Source 1: FAOSTAT</vt:lpstr>
      <vt:lpstr>Source 2: Our World Data</vt:lpstr>
      <vt:lpstr>Transformations</vt:lpstr>
      <vt:lpstr>Load</vt:lpstr>
      <vt:lpstr>Challenges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Database</dc:title>
  <dc:creator>Shreya</dc:creator>
  <cp:lastModifiedBy>Shreya</cp:lastModifiedBy>
  <cp:revision>2</cp:revision>
  <dcterms:created xsi:type="dcterms:W3CDTF">2020-05-05T02:19:29Z</dcterms:created>
  <dcterms:modified xsi:type="dcterms:W3CDTF">2020-05-05T02:34:16Z</dcterms:modified>
</cp:coreProperties>
</file>