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96AB-5BED-448D-84E8-2FB013BF9CDD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90D84-FDCA-467A-A85D-EC71393724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8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A8916-D788-4B2D-AFEF-8B35DC129961}" type="slidenum">
              <a:rPr lang="en-US"/>
              <a:pPr/>
              <a:t>15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2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EB055-B5DF-4A72-A0E3-CF010535FBC1}" type="slidenum">
              <a:rPr lang="en-US"/>
              <a:pPr/>
              <a:t>16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8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5DAFF-720D-4FC0-A225-BA0A96C8CE40}" type="slidenum">
              <a:rPr lang="en-US"/>
              <a:pPr/>
              <a:t>17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36D72-B69E-4D15-A315-B6AEEF3C734B}" type="slidenum">
              <a:rPr lang="en-US"/>
              <a:pPr/>
              <a:t>18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40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550F0-7495-4591-857C-AB955FFA8BF5}" type="slidenum">
              <a:rPr lang="en-US"/>
              <a:pPr/>
              <a:t>19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82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34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8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9B7EC9-2094-48F3-9DF5-2006366DF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2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5843-CB09-4410-B3B1-327F750EE3BE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0527-3CC3-45DB-A494-A5119C9468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17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3" y="260648"/>
            <a:ext cx="9102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Biological Control of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WeedsBiological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Weeds</a:t>
            </a:r>
            <a:endParaRPr lang="fr-F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204864"/>
            <a:ext cx="65085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Possible reasons for the success of invasive plants Possible plants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More favorable climatic conditions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Less competitive environment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Lack of natural enemies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Genetic differences/changes</a:t>
            </a:r>
            <a:endParaRPr lang="fr-F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21" y="3068960"/>
            <a:ext cx="2276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0959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3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12967" cy="655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2008"/>
            <a:ext cx="7488832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76636"/>
            <a:ext cx="7404860" cy="326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8856984" cy="648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84887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784887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0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weed: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 weed is an undesired plant out of place</a:t>
            </a:r>
          </a:p>
          <a:p>
            <a:pPr lvl="1"/>
            <a:r>
              <a:rPr lang="en-US" sz="2400"/>
              <a:t> Water hyacinth in a aquatic garden: not a weed</a:t>
            </a:r>
          </a:p>
          <a:p>
            <a:pPr lvl="1"/>
            <a:r>
              <a:rPr lang="en-US" sz="2400"/>
              <a:t>Water hyacinth clogging canals: a weed</a:t>
            </a:r>
          </a:p>
        </p:txBody>
      </p:sp>
      <p:pic>
        <p:nvPicPr>
          <p:cNvPr id="368645" name="Picture 5" descr="WSSA2ndPlaceDigit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416175"/>
            <a:ext cx="4038600" cy="3243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1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Weed impacts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4114800" cy="3505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/>
              <a:t>Weeds are costly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$24 billion in agricultural crop loss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$3 billion in control costs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203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Arial" charset="0"/>
              </a:rPr>
              <a:t>Pimentel et al.  1999</a:t>
            </a:r>
          </a:p>
        </p:txBody>
      </p:sp>
      <p:pic>
        <p:nvPicPr>
          <p:cNvPr id="344072" name="Picture 8" descr="IMG_556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905000"/>
            <a:ext cx="4038600" cy="406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4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Weeds are costly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724400" cy="4114800"/>
          </a:xfrm>
        </p:spPr>
        <p:txBody>
          <a:bodyPr/>
          <a:lstStyle/>
          <a:p>
            <a:r>
              <a:rPr lang="en-US" sz="2800"/>
              <a:t>It is estimated that without control, sugarcane losses would be 50% from heavy infestations of fall panicum</a:t>
            </a:r>
          </a:p>
          <a:p>
            <a:r>
              <a:rPr lang="en-US" sz="2800"/>
              <a:t>In 2000, over $51 million was spent for weed control in US sugarcane</a:t>
            </a:r>
          </a:p>
        </p:txBody>
      </p:sp>
      <p:pic>
        <p:nvPicPr>
          <p:cNvPr id="345094" name="Picture 6" descr="fall panicum treated with asulo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0638" y="1905000"/>
            <a:ext cx="3714750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Why do weeds always win?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2209800"/>
            <a:ext cx="7727950" cy="4114800"/>
          </a:xfrm>
        </p:spPr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sz="2800"/>
              <a:t>Dormancy: broken when conditions favor survival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Rapid early growth and expansion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Early and fast root growth 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Efficient uptake and processing of nutrients and water</a:t>
            </a:r>
          </a:p>
        </p:txBody>
      </p:sp>
    </p:spTree>
    <p:extLst>
      <p:ext uri="{BB962C8B-B14F-4D97-AF65-F5344CB8AC3E}">
        <p14:creationId xmlns:p14="http://schemas.microsoft.com/office/powerpoint/2010/main" val="18290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6000" y="2209800"/>
            <a:ext cx="7727950" cy="4114800"/>
          </a:xfrm>
        </p:spPr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sz="2800"/>
              <a:t>Ability to reproduce early in life cycle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Prolific seed production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Absorb resources in excess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Tolerate low levels of resources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Genetic and environmental adaptability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sz="2800"/>
              <a:t>Ability to develop resistance to control measures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152400" y="60960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4400">
                <a:solidFill>
                  <a:srgbClr val="00246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Why do weeds always win?</a:t>
            </a:r>
          </a:p>
        </p:txBody>
      </p:sp>
    </p:spTree>
    <p:extLst>
      <p:ext uri="{BB962C8B-B14F-4D97-AF65-F5344CB8AC3E}">
        <p14:creationId xmlns:p14="http://schemas.microsoft.com/office/powerpoint/2010/main" val="26206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842493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Factors influencing invasive Plants</a:t>
            </a:r>
            <a:endParaRPr lang="fr-F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7052" y="3507397"/>
            <a:ext cx="156592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WEEDS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3507397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Biotic potential</a:t>
            </a:r>
            <a:endParaRPr lang="fr-F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614092" y="5301208"/>
            <a:ext cx="221399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800" b="1" dirty="0" err="1" smtClean="0"/>
              <a:t>Interspecific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competition</a:t>
            </a:r>
            <a:endParaRPr lang="fr-F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899592" y="5301207"/>
            <a:ext cx="257403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Intraspecific competition</a:t>
            </a:r>
            <a:endParaRPr lang="fr-FR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721088" y="3506341"/>
            <a:ext cx="180424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Pathogens</a:t>
            </a:r>
            <a:endParaRPr lang="fr-FR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462972" y="1772816"/>
            <a:ext cx="216024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Arthropods</a:t>
            </a:r>
            <a:endParaRPr lang="fr-FR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1619672" y="1772816"/>
            <a:ext cx="216024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Environment</a:t>
            </a:r>
            <a:endParaRPr lang="fr-FR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19872" y="2420888"/>
            <a:ext cx="914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43808" y="3738736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35280" y="3839959"/>
            <a:ext cx="852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62972" y="2420888"/>
            <a:ext cx="28286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087888" y="4249688"/>
            <a:ext cx="1140296" cy="979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96208" y="4249688"/>
            <a:ext cx="914400" cy="7634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81013"/>
            <a:ext cx="8206109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7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42" y="260648"/>
            <a:ext cx="747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Definition of Biological Control</a:t>
            </a:r>
            <a:endParaRPr lang="fr-FR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79512" y="2276872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The action of parasites, predators and pathogens in maintaining another organism’s density at a level lower then would occur in their absence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The activity of one (or more) species that reduces the adverse effects of another species</a:t>
            </a:r>
            <a:endParaRPr lang="fr-F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Biological Control Types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•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Inundative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–mass-release of beneficial organisms</a:t>
            </a:r>
          </a:p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•Classical (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Inoculative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–introduction of non-native beneficial organisms</a:t>
            </a:r>
          </a:p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•Conservation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–management practices to favor beneficial organisms</a:t>
            </a:r>
            <a:endParaRPr lang="fr-FR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21960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/>
              <a:t>ClassicalBiological</a:t>
            </a:r>
            <a:r>
              <a:rPr lang="en-US" sz="4000" b="1" dirty="0"/>
              <a:t> Control of Weeds Definition</a:t>
            </a:r>
          </a:p>
          <a:p>
            <a:endParaRPr lang="en-US" dirty="0"/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„The introduction of control agents into a region, that is not part of their natural range, to suppress permanently the populations of selected target weeds usually also introduced into that region“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sz="2800" dirty="0" smtClean="0"/>
              <a:t>Harley and </a:t>
            </a:r>
            <a:r>
              <a:rPr lang="en-US" sz="2800" dirty="0" err="1" smtClean="0"/>
              <a:t>Forno</a:t>
            </a:r>
            <a:r>
              <a:rPr lang="en-US" sz="2800" dirty="0" smtClean="0"/>
              <a:t> 1992, </a:t>
            </a:r>
            <a:r>
              <a:rPr lang="en-US" sz="2800" dirty="0" err="1" smtClean="0"/>
              <a:t>McFadyen</a:t>
            </a:r>
            <a:r>
              <a:rPr lang="en-US" sz="2800" dirty="0" smtClean="0"/>
              <a:t> 1998, modified.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801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964487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6524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24552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332</Words>
  <Application>Microsoft Office PowerPoint</Application>
  <PresentationFormat>On-screen Show (4:3)</PresentationFormat>
  <Paragraphs>66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 of a weed:</vt:lpstr>
      <vt:lpstr>Weed impacts</vt:lpstr>
      <vt:lpstr>Weeds are costly</vt:lpstr>
      <vt:lpstr>Why do weeds always win?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Nawaz</dc:creator>
  <cp:lastModifiedBy>Ahmad Nawaz</cp:lastModifiedBy>
  <cp:revision>20</cp:revision>
  <dcterms:created xsi:type="dcterms:W3CDTF">2013-06-05T11:11:29Z</dcterms:created>
  <dcterms:modified xsi:type="dcterms:W3CDTF">2015-09-09T05:18:45Z</dcterms:modified>
</cp:coreProperties>
</file>