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3" r:id="rId2"/>
    <p:sldId id="264" r:id="rId3"/>
    <p:sldId id="267" r:id="rId4"/>
    <p:sldId id="257" r:id="rId5"/>
    <p:sldId id="265" r:id="rId6"/>
    <p:sldId id="262" r:id="rId7"/>
    <p:sldId id="258" r:id="rId8"/>
    <p:sldId id="259" r:id="rId9"/>
    <p:sldId id="266" r:id="rId10"/>
    <p:sldId id="260" r:id="rId11"/>
    <p:sldId id="261" r:id="rId12"/>
    <p:sldId id="269" r:id="rId13"/>
    <p:sldId id="270"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1" d="100"/>
          <a:sy n="71" d="100"/>
        </p:scale>
        <p:origin x="1356"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pPr eaLnBrk="1" latinLnBrk="0" hangingPunct="1"/>
            <a:fld id="{8F6BCBE8-30B0-4476-8762-9236B142003A}" type="datetimeFigureOut">
              <a:rPr lang="en-US" smtClean="0"/>
              <a:pPr eaLnBrk="1" latinLnBrk="0" hangingPunct="1"/>
              <a:t>5/16/2022</a:t>
            </a:fld>
            <a:endParaRPr lang="en-US" sz="1100" dirty="0">
              <a:solidFill>
                <a:schemeClr val="tx2"/>
              </a:solidFill>
            </a:endParaRPr>
          </a:p>
        </p:txBody>
      </p:sp>
      <p:sp>
        <p:nvSpPr>
          <p:cNvPr id="17" name="Footer Placeholder 16"/>
          <p:cNvSpPr>
            <a:spLocks noGrp="1"/>
          </p:cNvSpPr>
          <p:nvPr>
            <p:ph type="ftr" sz="quarter" idx="11"/>
          </p:nvPr>
        </p:nvSpPr>
        <p:spPr/>
        <p:txBody>
          <a:bodyPr/>
          <a:lstStyle/>
          <a:p>
            <a:pPr algn="r" eaLnBrk="1" latinLnBrk="0" hangingPunct="1"/>
            <a:endParaRPr kumimoji="0" lang="en-US" sz="1100" dirty="0">
              <a:solidFill>
                <a:schemeClr val="tx2"/>
              </a:solidFill>
            </a:endParaRPr>
          </a:p>
        </p:txBody>
      </p:sp>
      <p:sp>
        <p:nvSpPr>
          <p:cNvPr id="29" name="Slide Number Placeholder 28"/>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8F6BCBE8-30B0-4476-8762-9236B142003A}" type="datetimeFigureOut">
              <a:rPr lang="en-US" smtClean="0"/>
              <a:pPr eaLnBrk="1" latinLnBrk="0" hangingPunct="1"/>
              <a:t>5/16/2022</a:t>
            </a:fld>
            <a:endParaRPr lang="en-US" sz="1100" dirty="0">
              <a:solidFill>
                <a:schemeClr val="tx2"/>
              </a:solidFill>
            </a:endParaRPr>
          </a:p>
        </p:txBody>
      </p:sp>
      <p:sp>
        <p:nvSpPr>
          <p:cNvPr id="5" name="Footer Placeholder 4"/>
          <p:cNvSpPr>
            <a:spLocks noGrp="1"/>
          </p:cNvSpPr>
          <p:nvPr>
            <p:ph type="ftr" sz="quarter" idx="11"/>
          </p:nvPr>
        </p:nvSpPr>
        <p:spPr/>
        <p:txBody>
          <a:bodyPr/>
          <a:lstStyle/>
          <a:p>
            <a:pPr algn="r" eaLnBrk="1" latinLnBrk="0" hangingPunct="1"/>
            <a:endParaRPr kumimoji="0" lang="en-US" sz="1100" dirty="0">
              <a:solidFill>
                <a:schemeClr val="tx2"/>
              </a:solidFill>
            </a:endParaRPr>
          </a:p>
        </p:txBody>
      </p:sp>
      <p:sp>
        <p:nvSpPr>
          <p:cNvPr id="6" name="Slide Number Placeholder 5"/>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8F6BCBE8-30B0-4476-8762-9236B142003A}" type="datetimeFigureOut">
              <a:rPr lang="en-US" smtClean="0"/>
              <a:pPr eaLnBrk="1" latinLnBrk="0" hangingPunct="1"/>
              <a:t>5/16/2022</a:t>
            </a:fld>
            <a:endParaRPr lang="en-US" sz="1100" dirty="0">
              <a:solidFill>
                <a:schemeClr val="tx2"/>
              </a:solidFill>
            </a:endParaRPr>
          </a:p>
        </p:txBody>
      </p:sp>
      <p:sp>
        <p:nvSpPr>
          <p:cNvPr id="5" name="Footer Placeholder 4"/>
          <p:cNvSpPr>
            <a:spLocks noGrp="1"/>
          </p:cNvSpPr>
          <p:nvPr>
            <p:ph type="ftr" sz="quarter" idx="11"/>
          </p:nvPr>
        </p:nvSpPr>
        <p:spPr/>
        <p:txBody>
          <a:bodyPr/>
          <a:lstStyle/>
          <a:p>
            <a:pPr algn="r" eaLnBrk="1" latinLnBrk="0" hangingPunct="1"/>
            <a:endParaRPr kumimoji="0" lang="en-US" sz="1100" dirty="0">
              <a:solidFill>
                <a:schemeClr val="tx2"/>
              </a:solidFill>
            </a:endParaRPr>
          </a:p>
        </p:txBody>
      </p:sp>
      <p:sp>
        <p:nvSpPr>
          <p:cNvPr id="6" name="Slide Number Placeholder 5"/>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8F6BCBE8-30B0-4476-8762-9236B142003A}" type="datetimeFigureOut">
              <a:rPr lang="en-US" smtClean="0"/>
              <a:pPr eaLnBrk="1" latinLnBrk="0" hangingPunct="1"/>
              <a:t>5/16/2022</a:t>
            </a:fld>
            <a:endParaRPr lang="en-US" sz="1100" dirty="0">
              <a:solidFill>
                <a:schemeClr val="tx2"/>
              </a:solidFill>
            </a:endParaRPr>
          </a:p>
        </p:txBody>
      </p:sp>
      <p:sp>
        <p:nvSpPr>
          <p:cNvPr id="5" name="Footer Placeholder 4"/>
          <p:cNvSpPr>
            <a:spLocks noGrp="1"/>
          </p:cNvSpPr>
          <p:nvPr>
            <p:ph type="ftr" sz="quarter" idx="11"/>
          </p:nvPr>
        </p:nvSpPr>
        <p:spPr/>
        <p:txBody>
          <a:bodyPr/>
          <a:lstStyle/>
          <a:p>
            <a:pPr algn="r" eaLnBrk="1" latinLnBrk="0" hangingPunct="1"/>
            <a:endParaRPr kumimoji="0" lang="en-US" sz="1100" dirty="0">
              <a:solidFill>
                <a:schemeClr val="tx2"/>
              </a:solidFill>
            </a:endParaRPr>
          </a:p>
        </p:txBody>
      </p:sp>
      <p:sp>
        <p:nvSpPr>
          <p:cNvPr id="6" name="Slide Number Placeholder 5"/>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eaLnBrk="1" latinLnBrk="0" hangingPunct="1"/>
            <a:fld id="{8F6BCBE8-30B0-4476-8762-9236B142003A}" type="datetimeFigureOut">
              <a:rPr lang="en-US" smtClean="0"/>
              <a:pPr eaLnBrk="1" latinLnBrk="0" hangingPunct="1"/>
              <a:t>5/16/2022</a:t>
            </a:fld>
            <a:endParaRPr lang="en-US" sz="1100" dirty="0">
              <a:solidFill>
                <a:schemeClr val="tx2"/>
              </a:solidFill>
            </a:endParaRPr>
          </a:p>
        </p:txBody>
      </p:sp>
      <p:sp>
        <p:nvSpPr>
          <p:cNvPr id="5" name="Footer Placeholder 4"/>
          <p:cNvSpPr>
            <a:spLocks noGrp="1"/>
          </p:cNvSpPr>
          <p:nvPr>
            <p:ph type="ftr" sz="quarter" idx="11"/>
          </p:nvPr>
        </p:nvSpPr>
        <p:spPr/>
        <p:txBody>
          <a:bodyPr/>
          <a:lstStyle/>
          <a:p>
            <a:pPr algn="r" eaLnBrk="1" latinLnBrk="0" hangingPunct="1"/>
            <a:endParaRPr kumimoji="0" lang="en-US" sz="1100" dirty="0">
              <a:solidFill>
                <a:schemeClr val="tx2"/>
              </a:solidFill>
            </a:endParaRPr>
          </a:p>
        </p:txBody>
      </p:sp>
      <p:sp>
        <p:nvSpPr>
          <p:cNvPr id="6" name="Slide Number Placeholder 5"/>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eaLnBrk="1" latinLnBrk="0" hangingPunct="1"/>
            <a:fld id="{8F6BCBE8-30B0-4476-8762-9236B142003A}" type="datetimeFigureOut">
              <a:rPr lang="en-US" smtClean="0"/>
              <a:pPr eaLnBrk="1" latinLnBrk="0" hangingPunct="1"/>
              <a:t>5/16/2022</a:t>
            </a:fld>
            <a:endParaRPr lang="en-US" sz="1100" dirty="0">
              <a:solidFill>
                <a:schemeClr val="tx2"/>
              </a:solidFill>
            </a:endParaRPr>
          </a:p>
        </p:txBody>
      </p:sp>
      <p:sp>
        <p:nvSpPr>
          <p:cNvPr id="6" name="Footer Placeholder 5"/>
          <p:cNvSpPr>
            <a:spLocks noGrp="1"/>
          </p:cNvSpPr>
          <p:nvPr>
            <p:ph type="ftr" sz="quarter" idx="11"/>
          </p:nvPr>
        </p:nvSpPr>
        <p:spPr/>
        <p:txBody>
          <a:bodyPr/>
          <a:lstStyle/>
          <a:p>
            <a:pPr algn="r" eaLnBrk="1" latinLnBrk="0" hangingPunct="1"/>
            <a:endParaRPr kumimoji="0" lang="en-US" sz="1100" dirty="0">
              <a:solidFill>
                <a:schemeClr val="tx2"/>
              </a:solidFill>
            </a:endParaRPr>
          </a:p>
        </p:txBody>
      </p:sp>
      <p:sp>
        <p:nvSpPr>
          <p:cNvPr id="7" name="Slide Number Placeholder 6"/>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eaLnBrk="1" latinLnBrk="0" hangingPunct="1"/>
            <a:fld id="{8F6BCBE8-30B0-4476-8762-9236B142003A}" type="datetimeFigureOut">
              <a:rPr lang="en-US" smtClean="0"/>
              <a:pPr eaLnBrk="1" latinLnBrk="0" hangingPunct="1"/>
              <a:t>5/16/2022</a:t>
            </a:fld>
            <a:endParaRPr lang="en-US" sz="1100" dirty="0">
              <a:solidFill>
                <a:schemeClr val="tx2"/>
              </a:solidFill>
            </a:endParaRPr>
          </a:p>
        </p:txBody>
      </p:sp>
      <p:sp>
        <p:nvSpPr>
          <p:cNvPr id="8" name="Footer Placeholder 7"/>
          <p:cNvSpPr>
            <a:spLocks noGrp="1"/>
          </p:cNvSpPr>
          <p:nvPr>
            <p:ph type="ftr" sz="quarter" idx="11"/>
          </p:nvPr>
        </p:nvSpPr>
        <p:spPr/>
        <p:txBody>
          <a:bodyPr/>
          <a:lstStyle/>
          <a:p>
            <a:pPr algn="r" eaLnBrk="1" latinLnBrk="0" hangingPunct="1"/>
            <a:endParaRPr kumimoji="0" lang="en-US" sz="1100" dirty="0">
              <a:solidFill>
                <a:schemeClr val="tx2"/>
              </a:solidFill>
            </a:endParaRPr>
          </a:p>
        </p:txBody>
      </p:sp>
      <p:sp>
        <p:nvSpPr>
          <p:cNvPr id="9" name="Slide Number Placeholder 8"/>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eaLnBrk="1" latinLnBrk="0" hangingPunct="1"/>
            <a:fld id="{8F6BCBE8-30B0-4476-8762-9236B142003A}" type="datetimeFigureOut">
              <a:rPr lang="en-US" smtClean="0"/>
              <a:pPr eaLnBrk="1" latinLnBrk="0" hangingPunct="1"/>
              <a:t>5/16/2022</a:t>
            </a:fld>
            <a:endParaRPr lang="en-US" sz="1100" dirty="0">
              <a:solidFill>
                <a:schemeClr val="tx2"/>
              </a:solidFill>
            </a:endParaRPr>
          </a:p>
        </p:txBody>
      </p:sp>
      <p:sp>
        <p:nvSpPr>
          <p:cNvPr id="4" name="Footer Placeholder 3"/>
          <p:cNvSpPr>
            <a:spLocks noGrp="1"/>
          </p:cNvSpPr>
          <p:nvPr>
            <p:ph type="ftr" sz="quarter" idx="11"/>
          </p:nvPr>
        </p:nvSpPr>
        <p:spPr/>
        <p:txBody>
          <a:bodyPr/>
          <a:lstStyle/>
          <a:p>
            <a:pPr algn="r" eaLnBrk="1" latinLnBrk="0" hangingPunct="1"/>
            <a:endParaRPr kumimoji="0" lang="en-US" sz="1100" dirty="0">
              <a:solidFill>
                <a:schemeClr val="tx2"/>
              </a:solidFill>
            </a:endParaRPr>
          </a:p>
        </p:txBody>
      </p:sp>
      <p:sp>
        <p:nvSpPr>
          <p:cNvPr id="5" name="Slide Number Placeholder 4"/>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8F6BCBE8-30B0-4476-8762-9236B142003A}" type="datetimeFigureOut">
              <a:rPr lang="en-US" smtClean="0"/>
              <a:pPr eaLnBrk="1" latinLnBrk="0" hangingPunct="1"/>
              <a:t>5/16/2022</a:t>
            </a:fld>
            <a:endParaRPr lang="en-US" sz="1100" dirty="0">
              <a:solidFill>
                <a:schemeClr val="tx2"/>
              </a:solidFill>
            </a:endParaRPr>
          </a:p>
        </p:txBody>
      </p:sp>
      <p:sp>
        <p:nvSpPr>
          <p:cNvPr id="3" name="Footer Placeholder 2"/>
          <p:cNvSpPr>
            <a:spLocks noGrp="1"/>
          </p:cNvSpPr>
          <p:nvPr>
            <p:ph type="ftr" sz="quarter" idx="11"/>
          </p:nvPr>
        </p:nvSpPr>
        <p:spPr/>
        <p:txBody>
          <a:bodyPr/>
          <a:lstStyle/>
          <a:p>
            <a:pPr algn="r" eaLnBrk="1" latinLnBrk="0" hangingPunct="1"/>
            <a:endParaRPr kumimoji="0" lang="en-US" sz="1100" dirty="0">
              <a:solidFill>
                <a:schemeClr val="tx2"/>
              </a:solidFill>
            </a:endParaRPr>
          </a:p>
        </p:txBody>
      </p:sp>
      <p:sp>
        <p:nvSpPr>
          <p:cNvPr id="4" name="Slide Number Placeholder 3"/>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eaLnBrk="1" latinLnBrk="0" hangingPunct="1"/>
            <a:fld id="{8F6BCBE8-30B0-4476-8762-9236B142003A}" type="datetimeFigureOut">
              <a:rPr lang="en-US" smtClean="0"/>
              <a:pPr eaLnBrk="1" latinLnBrk="0" hangingPunct="1"/>
              <a:t>5/16/2022</a:t>
            </a:fld>
            <a:endParaRPr lang="en-US" sz="1100" dirty="0">
              <a:solidFill>
                <a:schemeClr val="tx2"/>
              </a:solidFill>
            </a:endParaRPr>
          </a:p>
        </p:txBody>
      </p:sp>
      <p:sp>
        <p:nvSpPr>
          <p:cNvPr id="6" name="Footer Placeholder 5"/>
          <p:cNvSpPr>
            <a:spLocks noGrp="1"/>
          </p:cNvSpPr>
          <p:nvPr>
            <p:ph type="ftr" sz="quarter" idx="11"/>
          </p:nvPr>
        </p:nvSpPr>
        <p:spPr/>
        <p:txBody>
          <a:bodyPr/>
          <a:lstStyle/>
          <a:p>
            <a:pPr algn="r" eaLnBrk="1" latinLnBrk="0" hangingPunct="1"/>
            <a:endParaRPr kumimoji="0" lang="en-US" sz="1100" dirty="0">
              <a:solidFill>
                <a:schemeClr val="tx2"/>
              </a:solidFill>
            </a:endParaRPr>
          </a:p>
        </p:txBody>
      </p:sp>
      <p:sp>
        <p:nvSpPr>
          <p:cNvPr id="7" name="Slide Number Placeholder 6"/>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pPr eaLnBrk="1" latinLnBrk="0" hangingPunct="1"/>
            <a:fld id="{8F6BCBE8-30B0-4476-8762-9236B142003A}" type="datetimeFigureOut">
              <a:rPr lang="en-US" smtClean="0"/>
              <a:pPr eaLnBrk="1" latinLnBrk="0" hangingPunct="1"/>
              <a:t>5/16/2022</a:t>
            </a:fld>
            <a:endParaRPr lang="en-US" sz="1100" dirty="0">
              <a:solidFill>
                <a:schemeClr val="tx2"/>
              </a:solidFill>
            </a:endParaRPr>
          </a:p>
        </p:txBody>
      </p:sp>
      <p:sp>
        <p:nvSpPr>
          <p:cNvPr id="6" name="Footer Placeholder 5"/>
          <p:cNvSpPr>
            <a:spLocks noGrp="1"/>
          </p:cNvSpPr>
          <p:nvPr>
            <p:ph type="ftr" sz="quarter" idx="11"/>
          </p:nvPr>
        </p:nvSpPr>
        <p:spPr>
          <a:xfrm>
            <a:off x="914400" y="55499"/>
            <a:ext cx="5562600" cy="365125"/>
          </a:xfrm>
        </p:spPr>
        <p:txBody>
          <a:bodyPr/>
          <a:lstStyle/>
          <a:p>
            <a:pPr algn="r" eaLnBrk="1" latinLnBrk="0" hangingPunct="1"/>
            <a:endParaRPr kumimoji="0" lang="en-US" sz="1100" dirty="0">
              <a:solidFill>
                <a:schemeClr val="tx2"/>
              </a:solidFill>
            </a:endParaRPr>
          </a:p>
        </p:txBody>
      </p:sp>
      <p:sp>
        <p:nvSpPr>
          <p:cNvPr id="7" name="Slide Number Placeholder 6"/>
          <p:cNvSpPr>
            <a:spLocks noGrp="1"/>
          </p:cNvSpPr>
          <p:nvPr>
            <p:ph type="sldNum" sz="quarter" idx="12"/>
          </p:nvPr>
        </p:nvSpPr>
        <p:spPr>
          <a:xfrm>
            <a:off x="8610600" y="55499"/>
            <a:ext cx="457200" cy="365125"/>
          </a:xfrm>
        </p:spPr>
        <p:txBody>
          <a:bodyPr/>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pPr eaLnBrk="1" latinLnBrk="0" hangingPunct="1"/>
            <a:fld id="{8F6BCBE8-30B0-4476-8762-9236B142003A}" type="datetimeFigureOut">
              <a:rPr lang="en-US" smtClean="0"/>
              <a:pPr eaLnBrk="1" latinLnBrk="0" hangingPunct="1"/>
              <a:t>5/16/2022</a:t>
            </a:fld>
            <a:endParaRPr lang="en-US" sz="1100" dirty="0">
              <a:solidFill>
                <a:schemeClr val="tx2"/>
              </a:solidFill>
            </a:endParaRPr>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pPr algn="r" eaLnBrk="1" latinLnBrk="0" hangingPunct="1"/>
            <a:endParaRPr kumimoji="0" lang="en-US" sz="1100" dirty="0">
              <a:solidFill>
                <a:schemeClr val="tx2"/>
              </a:solidFill>
            </a:endParaRPr>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sciencedirect.com/topics/agricultural-and-biological-sciences/imidacloprid" TargetMode="External"/><Relationship Id="rId2" Type="http://schemas.openxmlformats.org/officeDocument/2006/relationships/hyperlink" Target="https://www.sciencedirect.com/topics/agricultural-and-biological-sciences/chrysopida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533400"/>
            <a:ext cx="7696200" cy="4031873"/>
          </a:xfrm>
          <a:prstGeom prst="rect">
            <a:avLst/>
          </a:prstGeom>
        </p:spPr>
        <p:txBody>
          <a:bodyPr wrap="square">
            <a:spAutoFit/>
          </a:bodyPr>
          <a:lstStyle/>
          <a:p>
            <a:r>
              <a:rPr lang="en-US" sz="3200" dirty="0"/>
              <a:t>Globally, agricultural producers apply around USD </a:t>
            </a:r>
            <a:r>
              <a:rPr lang="en-US" sz="3200" dirty="0" smtClean="0"/>
              <a:t>40 billion </a:t>
            </a:r>
            <a:r>
              <a:rPr lang="en-US" sz="3200" dirty="0"/>
              <a:t>worth of pesticides per annum. The market share </a:t>
            </a:r>
            <a:r>
              <a:rPr lang="en-US" sz="3200" dirty="0" smtClean="0"/>
              <a:t>of biopesticides </a:t>
            </a:r>
            <a:r>
              <a:rPr lang="en-US" sz="3200" dirty="0"/>
              <a:t>is only </a:t>
            </a:r>
            <a:r>
              <a:rPr lang="en-US" sz="3200" dirty="0" smtClean="0"/>
              <a:t>2% </a:t>
            </a:r>
            <a:r>
              <a:rPr lang="en-US" sz="3200" dirty="0"/>
              <a:t>of the global </a:t>
            </a:r>
            <a:r>
              <a:rPr lang="en-US" sz="3200" dirty="0" smtClean="0"/>
              <a:t>crop-protection market </a:t>
            </a:r>
            <a:r>
              <a:rPr lang="en-US" sz="3200" dirty="0"/>
              <a:t>(McDougall 2010). Farmers in highly </a:t>
            </a:r>
            <a:r>
              <a:rPr lang="en-US" sz="3200" dirty="0" smtClean="0"/>
              <a:t>developed, industrialised </a:t>
            </a:r>
            <a:r>
              <a:rPr lang="en-US" sz="3200" dirty="0"/>
              <a:t>countries expect a four- or fivefold return on</a:t>
            </a:r>
          </a:p>
          <a:p>
            <a:r>
              <a:rPr lang="en-US" sz="3200" dirty="0"/>
              <a:t>money spent on pesticides</a:t>
            </a:r>
          </a:p>
        </p:txBody>
      </p:sp>
      <p:sp>
        <p:nvSpPr>
          <p:cNvPr id="5" name="Rectangle 4"/>
          <p:cNvSpPr/>
          <p:nvPr/>
        </p:nvSpPr>
        <p:spPr>
          <a:xfrm>
            <a:off x="990600" y="5410200"/>
            <a:ext cx="6705600" cy="923330"/>
          </a:xfrm>
          <a:prstGeom prst="rect">
            <a:avLst/>
          </a:prstGeom>
        </p:spPr>
        <p:txBody>
          <a:bodyPr wrap="square">
            <a:spAutoFit/>
          </a:bodyPr>
          <a:lstStyle/>
          <a:p>
            <a:r>
              <a:rPr lang="en-US" dirty="0"/>
              <a:t>It indicates a net return of</a:t>
            </a:r>
          </a:p>
          <a:p>
            <a:r>
              <a:rPr lang="en-US" dirty="0"/>
              <a:t>USD </a:t>
            </a:r>
            <a:r>
              <a:rPr lang="en-US" dirty="0" smtClean="0"/>
              <a:t>3-6 </a:t>
            </a:r>
            <a:r>
              <a:rPr lang="en-US" dirty="0"/>
              <a:t>for every dollar that growers spent on pesticides and</a:t>
            </a:r>
          </a:p>
          <a:p>
            <a:r>
              <a:rPr lang="en-US" dirty="0"/>
              <a:t>their application</a:t>
            </a:r>
          </a:p>
        </p:txBody>
      </p:sp>
    </p:spTree>
    <p:extLst>
      <p:ext uri="{BB962C8B-B14F-4D97-AF65-F5344CB8AC3E}">
        <p14:creationId xmlns:p14="http://schemas.microsoft.com/office/powerpoint/2010/main" val="156339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43000" y="533400"/>
            <a:ext cx="4724400" cy="707886"/>
          </a:xfrm>
          <a:prstGeom prst="rect">
            <a:avLst/>
          </a:prstGeom>
          <a:noFill/>
        </p:spPr>
        <p:txBody>
          <a:bodyPr wrap="square" rtlCol="0">
            <a:spAutoFit/>
          </a:bodyPr>
          <a:lstStyle/>
          <a:p>
            <a:r>
              <a:rPr lang="en-US" sz="4000" b="1" dirty="0" smtClean="0">
                <a:solidFill>
                  <a:srgbClr val="00B0F0"/>
                </a:solidFill>
              </a:rPr>
              <a:t>Sub-lethal effects</a:t>
            </a:r>
            <a:endParaRPr lang="en-US" sz="4000" b="1" dirty="0">
              <a:solidFill>
                <a:srgbClr val="00B0F0"/>
              </a:solidFill>
            </a:endParaRPr>
          </a:p>
        </p:txBody>
      </p:sp>
      <p:sp>
        <p:nvSpPr>
          <p:cNvPr id="5" name="TextBox 4"/>
          <p:cNvSpPr txBox="1"/>
          <p:nvPr/>
        </p:nvSpPr>
        <p:spPr>
          <a:xfrm>
            <a:off x="990600" y="1447800"/>
            <a:ext cx="6172200" cy="3477875"/>
          </a:xfrm>
          <a:prstGeom prst="rect">
            <a:avLst/>
          </a:prstGeom>
          <a:noFill/>
        </p:spPr>
        <p:txBody>
          <a:bodyPr wrap="square" rtlCol="0">
            <a:spAutoFit/>
          </a:bodyPr>
          <a:lstStyle/>
          <a:p>
            <a:pPr marL="457200" indent="-457200">
              <a:buFont typeface="Arial" panose="020B0604020202020204" pitchFamily="34" charset="0"/>
              <a:buChar char="•"/>
            </a:pPr>
            <a:r>
              <a:rPr lang="en-US" sz="4400" dirty="0" smtClean="0"/>
              <a:t>Reduce growth</a:t>
            </a:r>
          </a:p>
          <a:p>
            <a:pPr marL="457200" indent="-457200">
              <a:buFont typeface="Arial" panose="020B0604020202020204" pitchFamily="34" charset="0"/>
              <a:buChar char="•"/>
            </a:pPr>
            <a:r>
              <a:rPr lang="en-US" sz="4400" dirty="0" smtClean="0"/>
              <a:t>Lower fecundity</a:t>
            </a:r>
          </a:p>
          <a:p>
            <a:pPr marL="457200" indent="-457200">
              <a:buFont typeface="Arial" panose="020B0604020202020204" pitchFamily="34" charset="0"/>
              <a:buChar char="•"/>
            </a:pPr>
            <a:r>
              <a:rPr lang="en-US" sz="4400" dirty="0" smtClean="0"/>
              <a:t>Reduce fertility</a:t>
            </a:r>
          </a:p>
          <a:p>
            <a:pPr marL="457200" indent="-457200">
              <a:buFont typeface="Arial" panose="020B0604020202020204" pitchFamily="34" charset="0"/>
              <a:buChar char="•"/>
            </a:pPr>
            <a:r>
              <a:rPr lang="en-US" sz="4400" dirty="0" smtClean="0"/>
              <a:t>Increased mortality in juvenile stages or larvae</a:t>
            </a:r>
          </a:p>
        </p:txBody>
      </p:sp>
    </p:spTree>
    <p:extLst>
      <p:ext uri="{BB962C8B-B14F-4D97-AF65-F5344CB8AC3E}">
        <p14:creationId xmlns:p14="http://schemas.microsoft.com/office/powerpoint/2010/main" val="2583535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636687"/>
            <a:ext cx="8458200" cy="5078313"/>
          </a:xfrm>
          <a:prstGeom prst="rect">
            <a:avLst/>
          </a:prstGeom>
          <a:noFill/>
        </p:spPr>
        <p:txBody>
          <a:bodyPr wrap="square" rtlCol="0">
            <a:spAutoFit/>
          </a:bodyPr>
          <a:lstStyle/>
          <a:p>
            <a:pPr marL="685800" indent="-685800">
              <a:buFont typeface="Arial" panose="020B0604020202020204" pitchFamily="34" charset="0"/>
              <a:buChar char="•"/>
            </a:pPr>
            <a:r>
              <a:rPr lang="en-US" sz="5400" dirty="0" smtClean="0"/>
              <a:t>Pesticide </a:t>
            </a:r>
            <a:r>
              <a:rPr lang="en-US" sz="5400" dirty="0"/>
              <a:t>placement </a:t>
            </a:r>
            <a:r>
              <a:rPr lang="en-US" sz="5400" dirty="0" smtClean="0"/>
              <a:t>and Spot </a:t>
            </a:r>
            <a:r>
              <a:rPr lang="en-US" sz="5400" dirty="0"/>
              <a:t>applications</a:t>
            </a:r>
          </a:p>
          <a:p>
            <a:pPr marL="685800" indent="-685800">
              <a:buFont typeface="Arial" panose="020B0604020202020204" pitchFamily="34" charset="0"/>
              <a:buChar char="•"/>
            </a:pPr>
            <a:r>
              <a:rPr lang="en-US" sz="5400" dirty="0" smtClean="0"/>
              <a:t>(predatory bugs on upper part of cotton)</a:t>
            </a:r>
          </a:p>
          <a:p>
            <a:pPr marL="685800" indent="-685800">
              <a:buFont typeface="Arial" panose="020B0604020202020204" pitchFamily="34" charset="0"/>
              <a:buChar char="•"/>
            </a:pPr>
            <a:r>
              <a:rPr lang="en-US" sz="5400" dirty="0" smtClean="0"/>
              <a:t>Alternate rows, precision  applications (refugia)</a:t>
            </a:r>
          </a:p>
        </p:txBody>
      </p:sp>
    </p:spTree>
    <p:extLst>
      <p:ext uri="{BB962C8B-B14F-4D97-AF65-F5344CB8AC3E}">
        <p14:creationId xmlns:p14="http://schemas.microsoft.com/office/powerpoint/2010/main" val="3295605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304800"/>
            <a:ext cx="7848600" cy="5909310"/>
          </a:xfrm>
          <a:prstGeom prst="rect">
            <a:avLst/>
          </a:prstGeom>
          <a:noFill/>
        </p:spPr>
        <p:txBody>
          <a:bodyPr wrap="square" rtlCol="0">
            <a:spAutoFit/>
          </a:bodyPr>
          <a:lstStyle/>
          <a:p>
            <a:pPr marL="685800" indent="-685800">
              <a:buFont typeface="Arial" panose="020B0604020202020204" pitchFamily="34" charset="0"/>
              <a:buChar char="•"/>
            </a:pPr>
            <a:r>
              <a:rPr lang="en-US" sz="5400" dirty="0" smtClean="0"/>
              <a:t>Formulations (2-89% parasitism varied in the presence of various formulations), dust formulations are more toxic than </a:t>
            </a:r>
            <a:r>
              <a:rPr lang="en-US" sz="5400" dirty="0" err="1" smtClean="0"/>
              <a:t>wettable</a:t>
            </a:r>
            <a:r>
              <a:rPr lang="en-US" sz="5400" dirty="0" smtClean="0"/>
              <a:t> powders</a:t>
            </a:r>
          </a:p>
        </p:txBody>
      </p:sp>
    </p:spTree>
    <p:extLst>
      <p:ext uri="{BB962C8B-B14F-4D97-AF65-F5344CB8AC3E}">
        <p14:creationId xmlns:p14="http://schemas.microsoft.com/office/powerpoint/2010/main" val="2287881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0601" y="533400"/>
            <a:ext cx="7162800" cy="3785652"/>
          </a:xfrm>
          <a:prstGeom prst="rect">
            <a:avLst/>
          </a:prstGeom>
        </p:spPr>
        <p:txBody>
          <a:bodyPr wrap="square">
            <a:spAutoFit/>
          </a:bodyPr>
          <a:lstStyle/>
          <a:p>
            <a:r>
              <a:rPr lang="en-US" sz="4000" b="1" dirty="0"/>
              <a:t>Use of granular </a:t>
            </a:r>
            <a:r>
              <a:rPr lang="en-US" sz="4000" b="1" dirty="0" smtClean="0"/>
              <a:t>formulations</a:t>
            </a:r>
          </a:p>
          <a:p>
            <a:endParaRPr lang="en-US" sz="4000" dirty="0" smtClean="0"/>
          </a:p>
          <a:p>
            <a:r>
              <a:rPr lang="en-US" sz="4000" dirty="0" smtClean="0"/>
              <a:t>Foliar application disrupt the natural enemies, while granular application of </a:t>
            </a:r>
            <a:r>
              <a:rPr lang="en-US" sz="4000" dirty="0" err="1" smtClean="0"/>
              <a:t>carbofuran</a:t>
            </a:r>
            <a:r>
              <a:rPr lang="en-US" sz="4000" dirty="0" smtClean="0"/>
              <a:t> did not reduce natural predators</a:t>
            </a:r>
            <a:endParaRPr lang="en-US" sz="4000" dirty="0"/>
          </a:p>
        </p:txBody>
      </p:sp>
    </p:spTree>
    <p:extLst>
      <p:ext uri="{BB962C8B-B14F-4D97-AF65-F5344CB8AC3E}">
        <p14:creationId xmlns:p14="http://schemas.microsoft.com/office/powerpoint/2010/main" val="3473455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533400"/>
            <a:ext cx="7848600" cy="2554545"/>
          </a:xfrm>
          <a:prstGeom prst="rect">
            <a:avLst/>
          </a:prstGeom>
        </p:spPr>
        <p:txBody>
          <a:bodyPr wrap="square">
            <a:spAutoFit/>
          </a:bodyPr>
          <a:lstStyle/>
          <a:p>
            <a:r>
              <a:rPr lang="en-US" sz="3200" dirty="0">
                <a:latin typeface="open-sans"/>
              </a:rPr>
              <a:t>The effect of a pesticide on natural enemy populations depends on the physiological effect of the chemical and on how the pesticide is used -- how and when it is applied</a:t>
            </a:r>
            <a:endParaRPr lang="en-US" sz="3200" dirty="0"/>
          </a:p>
        </p:txBody>
      </p:sp>
      <p:sp>
        <p:nvSpPr>
          <p:cNvPr id="5" name="Rectangle 4"/>
          <p:cNvSpPr/>
          <p:nvPr/>
        </p:nvSpPr>
        <p:spPr>
          <a:xfrm>
            <a:off x="895350" y="3581400"/>
            <a:ext cx="7581900" cy="2677656"/>
          </a:xfrm>
          <a:prstGeom prst="rect">
            <a:avLst/>
          </a:prstGeom>
        </p:spPr>
        <p:txBody>
          <a:bodyPr wrap="square">
            <a:spAutoFit/>
          </a:bodyPr>
          <a:lstStyle/>
          <a:p>
            <a:r>
              <a:rPr lang="en-US" sz="2800" dirty="0">
                <a:latin typeface="FSBrabo"/>
              </a:rPr>
              <a:t>Pesticides may be classified as contact, stomach poison, systemic, and/or </a:t>
            </a:r>
            <a:r>
              <a:rPr lang="en-US" sz="2800" dirty="0" smtClean="0">
                <a:latin typeface="FSBrabo"/>
              </a:rPr>
              <a:t>translaminar. </a:t>
            </a:r>
            <a:r>
              <a:rPr lang="en-US" sz="2800" dirty="0">
                <a:latin typeface="FSBrabo"/>
              </a:rPr>
              <a:t>In addition, the application method—foliar vs. drench or granular—may determine the extent of any indirect effects on natural enemies</a:t>
            </a:r>
            <a:endParaRPr lang="en-US" sz="2800" dirty="0"/>
          </a:p>
        </p:txBody>
      </p:sp>
    </p:spTree>
    <p:extLst>
      <p:ext uri="{BB962C8B-B14F-4D97-AF65-F5344CB8AC3E}">
        <p14:creationId xmlns:p14="http://schemas.microsoft.com/office/powerpoint/2010/main" val="3903080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2438400"/>
            <a:ext cx="7705164" cy="4031873"/>
          </a:xfrm>
          <a:prstGeom prst="rect">
            <a:avLst/>
          </a:prstGeom>
        </p:spPr>
        <p:txBody>
          <a:bodyPr wrap="square">
            <a:spAutoFit/>
          </a:bodyPr>
          <a:lstStyle/>
          <a:p>
            <a:r>
              <a:rPr lang="en-US" sz="3200" dirty="0">
                <a:latin typeface="FSBrabo"/>
              </a:rPr>
              <a:t>Systemic insecticides, when applied to the soil or growing medium, may have minimal direct effects on aboveground natural enemies (both parasitoids and predators); however, they may indirectly influence natural enemies if mortality of prey populations is high (&gt;90</a:t>
            </a:r>
            <a:r>
              <a:rPr lang="en-US" sz="3200" dirty="0" smtClean="0">
                <a:latin typeface="FSBrabo"/>
              </a:rPr>
              <a:t>%), or affecting flowers (pollen, nectar)</a:t>
            </a:r>
            <a:endParaRPr lang="en-US" sz="3200" dirty="0"/>
          </a:p>
        </p:txBody>
      </p:sp>
      <p:sp>
        <p:nvSpPr>
          <p:cNvPr id="5" name="Rectangle 4"/>
          <p:cNvSpPr/>
          <p:nvPr/>
        </p:nvSpPr>
        <p:spPr>
          <a:xfrm>
            <a:off x="990600" y="457200"/>
            <a:ext cx="6934200" cy="1631216"/>
          </a:xfrm>
          <a:prstGeom prst="rect">
            <a:avLst/>
          </a:prstGeom>
        </p:spPr>
        <p:txBody>
          <a:bodyPr wrap="square">
            <a:spAutoFit/>
          </a:bodyPr>
          <a:lstStyle/>
          <a:p>
            <a:r>
              <a:rPr lang="en-US" sz="2000" dirty="0">
                <a:latin typeface="FSBrabo"/>
              </a:rPr>
              <a:t>I</a:t>
            </a:r>
            <a:r>
              <a:rPr lang="en-US" sz="2000" dirty="0" smtClean="0">
                <a:latin typeface="FSBrabo"/>
              </a:rPr>
              <a:t>ndirect effect by inhibiting </a:t>
            </a:r>
            <a:r>
              <a:rPr lang="en-US" sz="2000" dirty="0">
                <a:latin typeface="FSBrabo"/>
              </a:rPr>
              <a:t>longevity, fecundity, reproduction (based on the number of progeny produced or eggs laid by females), development time, mobility, searching (foraging) and feeding behavior, predation and/or parasitism, prey consumption, emergence rates,</a:t>
            </a:r>
            <a:endParaRPr lang="en-US" sz="2000" dirty="0"/>
          </a:p>
        </p:txBody>
      </p:sp>
    </p:spTree>
    <p:extLst>
      <p:ext uri="{BB962C8B-B14F-4D97-AF65-F5344CB8AC3E}">
        <p14:creationId xmlns:p14="http://schemas.microsoft.com/office/powerpoint/2010/main" val="2575279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6934200" cy="2133600"/>
          </a:xfrm>
        </p:spPr>
        <p:txBody>
          <a:bodyPr/>
          <a:lstStyle/>
          <a:p>
            <a:r>
              <a:rPr lang="en-US" sz="4800" b="1" dirty="0" smtClean="0"/>
              <a:t>Pesticide and Biological controls</a:t>
            </a:r>
            <a:endParaRPr lang="en-US" sz="4800" b="1" dirty="0"/>
          </a:p>
        </p:txBody>
      </p:sp>
      <p:sp>
        <p:nvSpPr>
          <p:cNvPr id="3" name="TextBox 2"/>
          <p:cNvSpPr txBox="1"/>
          <p:nvPr/>
        </p:nvSpPr>
        <p:spPr>
          <a:xfrm>
            <a:off x="762000" y="2057400"/>
            <a:ext cx="7696200" cy="3785652"/>
          </a:xfrm>
          <a:prstGeom prst="rect">
            <a:avLst/>
          </a:prstGeom>
          <a:noFill/>
        </p:spPr>
        <p:txBody>
          <a:bodyPr wrap="square" rtlCol="0">
            <a:spAutoFit/>
          </a:bodyPr>
          <a:lstStyle/>
          <a:p>
            <a:r>
              <a:rPr lang="en-US" sz="4000" b="1" dirty="0" smtClean="0"/>
              <a:t>Pesticide selection</a:t>
            </a:r>
          </a:p>
          <a:p>
            <a:r>
              <a:rPr lang="en-US" sz="4000" b="1" dirty="0" smtClean="0"/>
              <a:t>Natural enemies tolerance</a:t>
            </a:r>
          </a:p>
          <a:p>
            <a:endParaRPr lang="en-US" sz="4000" dirty="0"/>
          </a:p>
          <a:p>
            <a:r>
              <a:rPr lang="en-US" sz="4000" i="1" dirty="0" err="1" smtClean="0"/>
              <a:t>Chrysoperla</a:t>
            </a:r>
            <a:r>
              <a:rPr lang="en-US" sz="4000" i="1" dirty="0" smtClean="0"/>
              <a:t> </a:t>
            </a:r>
            <a:r>
              <a:rPr lang="en-US" sz="4000" i="1" dirty="0" err="1" smtClean="0"/>
              <a:t>carnea</a:t>
            </a:r>
            <a:r>
              <a:rPr lang="en-US" sz="4000" i="1" dirty="0" smtClean="0"/>
              <a:t> </a:t>
            </a:r>
            <a:r>
              <a:rPr lang="en-US" sz="4000" dirty="0" smtClean="0"/>
              <a:t>selectivity </a:t>
            </a:r>
            <a:r>
              <a:rPr lang="en-US" sz="4000" dirty="0" err="1" smtClean="0"/>
              <a:t>Pyrethroids</a:t>
            </a:r>
            <a:r>
              <a:rPr lang="en-US" sz="4000" dirty="0" smtClean="0"/>
              <a:t> (</a:t>
            </a:r>
            <a:r>
              <a:rPr lang="en-US" sz="4000" dirty="0" err="1" smtClean="0"/>
              <a:t>cyper</a:t>
            </a:r>
            <a:r>
              <a:rPr lang="en-US" sz="4000" dirty="0" smtClean="0"/>
              <a:t>-permethrin, </a:t>
            </a:r>
            <a:r>
              <a:rPr lang="en-US" sz="4000" dirty="0" err="1" smtClean="0"/>
              <a:t>lemida</a:t>
            </a:r>
            <a:r>
              <a:rPr lang="en-US" sz="4000" dirty="0" smtClean="0"/>
              <a:t>, </a:t>
            </a:r>
            <a:r>
              <a:rPr lang="en-US" sz="4000" dirty="0" err="1" smtClean="0"/>
              <a:t>deltamethrin</a:t>
            </a:r>
            <a:r>
              <a:rPr lang="en-US" sz="4000" dirty="0" smtClean="0"/>
              <a:t>) not toxic</a:t>
            </a:r>
          </a:p>
        </p:txBody>
      </p:sp>
    </p:spTree>
    <p:extLst>
      <p:ext uri="{BB962C8B-B14F-4D97-AF65-F5344CB8AC3E}">
        <p14:creationId xmlns:p14="http://schemas.microsoft.com/office/powerpoint/2010/main" val="114744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5800" y="838200"/>
            <a:ext cx="7772400" cy="4401205"/>
          </a:xfrm>
          <a:prstGeom prst="rect">
            <a:avLst/>
          </a:prstGeom>
          <a:noFill/>
        </p:spPr>
        <p:txBody>
          <a:bodyPr wrap="square" rtlCol="0">
            <a:spAutoFit/>
          </a:bodyPr>
          <a:lstStyle/>
          <a:p>
            <a:r>
              <a:rPr lang="en-US" sz="4000" b="1" dirty="0" smtClean="0"/>
              <a:t>Natural enemies tolerance</a:t>
            </a:r>
          </a:p>
          <a:p>
            <a:endParaRPr lang="en-US" sz="4000" dirty="0"/>
          </a:p>
          <a:p>
            <a:r>
              <a:rPr lang="en-US" sz="4000" dirty="0" smtClean="0"/>
              <a:t>but organophosphates (</a:t>
            </a:r>
            <a:r>
              <a:rPr lang="en-US" sz="4000" dirty="0" err="1" smtClean="0"/>
              <a:t>choloropyrifos</a:t>
            </a:r>
            <a:r>
              <a:rPr lang="en-US" sz="4000" dirty="0" smtClean="0"/>
              <a:t>, </a:t>
            </a:r>
            <a:r>
              <a:rPr lang="en-US" sz="4000" dirty="0" err="1" smtClean="0"/>
              <a:t>perfinofos</a:t>
            </a:r>
            <a:r>
              <a:rPr lang="en-US" sz="4000" dirty="0" smtClean="0"/>
              <a:t>, </a:t>
            </a:r>
            <a:r>
              <a:rPr lang="en-US" sz="4000" dirty="0" err="1" smtClean="0"/>
              <a:t>mevenfos</a:t>
            </a:r>
            <a:r>
              <a:rPr lang="en-US" sz="4000" dirty="0" smtClean="0"/>
              <a:t>, malathion, </a:t>
            </a:r>
            <a:r>
              <a:rPr lang="en-US" sz="4000" dirty="0" err="1" smtClean="0"/>
              <a:t>triazophos</a:t>
            </a:r>
            <a:r>
              <a:rPr lang="en-US" sz="4000" dirty="0" smtClean="0"/>
              <a:t>) and carbamates (</a:t>
            </a:r>
            <a:r>
              <a:rPr lang="en-US" sz="4000" dirty="0" err="1" smtClean="0"/>
              <a:t>carbofuron</a:t>
            </a:r>
            <a:r>
              <a:rPr lang="en-US" sz="4000" dirty="0" smtClean="0"/>
              <a:t>,  </a:t>
            </a:r>
            <a:r>
              <a:rPr lang="en-US" sz="4000" dirty="0" err="1" smtClean="0"/>
              <a:t>carbosulfan</a:t>
            </a:r>
            <a:r>
              <a:rPr lang="en-US" sz="4000" dirty="0" smtClean="0"/>
              <a:t>, </a:t>
            </a:r>
            <a:r>
              <a:rPr lang="en-US" sz="4000" dirty="0" err="1" smtClean="0"/>
              <a:t>methomil</a:t>
            </a:r>
            <a:r>
              <a:rPr lang="en-US" sz="4000" dirty="0" smtClean="0"/>
              <a:t>) are toxic</a:t>
            </a:r>
          </a:p>
        </p:txBody>
      </p:sp>
    </p:spTree>
    <p:extLst>
      <p:ext uri="{BB962C8B-B14F-4D97-AF65-F5344CB8AC3E}">
        <p14:creationId xmlns:p14="http://schemas.microsoft.com/office/powerpoint/2010/main" val="2142062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90600" y="838200"/>
            <a:ext cx="6477000" cy="2554545"/>
          </a:xfrm>
          <a:prstGeom prst="rect">
            <a:avLst/>
          </a:prstGeom>
          <a:noFill/>
        </p:spPr>
        <p:txBody>
          <a:bodyPr wrap="square" rtlCol="0">
            <a:spAutoFit/>
          </a:bodyPr>
          <a:lstStyle/>
          <a:p>
            <a:r>
              <a:rPr lang="en-US" sz="4000" b="1" dirty="0" smtClean="0"/>
              <a:t>Lady beetle selectivity</a:t>
            </a:r>
          </a:p>
          <a:p>
            <a:r>
              <a:rPr lang="en-US" sz="4000" dirty="0"/>
              <a:t>(Pyrethroids </a:t>
            </a:r>
            <a:r>
              <a:rPr lang="en-US" sz="4000" dirty="0" smtClean="0"/>
              <a:t>toxic but </a:t>
            </a:r>
            <a:r>
              <a:rPr lang="en-US" sz="4000" dirty="0"/>
              <a:t>organophosphates </a:t>
            </a:r>
            <a:r>
              <a:rPr lang="en-US" sz="4000" dirty="0" smtClean="0"/>
              <a:t>relatively non </a:t>
            </a:r>
            <a:r>
              <a:rPr lang="en-US" sz="4000" dirty="0"/>
              <a:t>toxic</a:t>
            </a:r>
          </a:p>
        </p:txBody>
      </p:sp>
    </p:spTree>
    <p:extLst>
      <p:ext uri="{BB962C8B-B14F-4D97-AF65-F5344CB8AC3E}">
        <p14:creationId xmlns:p14="http://schemas.microsoft.com/office/powerpoint/2010/main" val="247679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6800" y="762000"/>
            <a:ext cx="6934200" cy="4401205"/>
          </a:xfrm>
          <a:prstGeom prst="rect">
            <a:avLst/>
          </a:prstGeom>
          <a:noFill/>
        </p:spPr>
        <p:txBody>
          <a:bodyPr wrap="square" rtlCol="0">
            <a:spAutoFit/>
          </a:bodyPr>
          <a:lstStyle/>
          <a:p>
            <a:r>
              <a:rPr lang="en-US" sz="4000" b="1" dirty="0" smtClean="0"/>
              <a:t>Impact within pesticide group</a:t>
            </a:r>
          </a:p>
          <a:p>
            <a:endParaRPr lang="en-US" sz="4000" dirty="0"/>
          </a:p>
          <a:p>
            <a:r>
              <a:rPr lang="en-US" sz="4000" dirty="0" err="1" smtClean="0"/>
              <a:t>Cypermethrin</a:t>
            </a:r>
            <a:r>
              <a:rPr lang="en-US" sz="4000" dirty="0" smtClean="0"/>
              <a:t> less toxic than permethrin to parasitoid</a:t>
            </a:r>
          </a:p>
          <a:p>
            <a:endParaRPr lang="en-US" sz="4000" dirty="0"/>
          </a:p>
          <a:p>
            <a:r>
              <a:rPr lang="en-US" sz="4000" dirty="0" smtClean="0"/>
              <a:t>Reverse is true against predators</a:t>
            </a:r>
            <a:endParaRPr lang="en-US" sz="4000" dirty="0"/>
          </a:p>
        </p:txBody>
      </p:sp>
    </p:spTree>
    <p:extLst>
      <p:ext uri="{BB962C8B-B14F-4D97-AF65-F5344CB8AC3E}">
        <p14:creationId xmlns:p14="http://schemas.microsoft.com/office/powerpoint/2010/main" val="2248775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90600" y="228600"/>
            <a:ext cx="7543800" cy="3170099"/>
          </a:xfrm>
          <a:prstGeom prst="rect">
            <a:avLst/>
          </a:prstGeom>
          <a:noFill/>
        </p:spPr>
        <p:txBody>
          <a:bodyPr wrap="square" rtlCol="0">
            <a:spAutoFit/>
          </a:bodyPr>
          <a:lstStyle/>
          <a:p>
            <a:r>
              <a:rPr lang="en-US" sz="4000" b="1" dirty="0" smtClean="0"/>
              <a:t>Neonicotinoids (</a:t>
            </a:r>
            <a:r>
              <a:rPr lang="en-US" sz="4000" b="1" dirty="0" err="1" smtClean="0"/>
              <a:t>imidacloprid</a:t>
            </a:r>
            <a:r>
              <a:rPr lang="en-US" sz="4000" b="1" dirty="0" smtClean="0"/>
              <a:t>)</a:t>
            </a:r>
            <a:endParaRPr lang="en-US" sz="4000" b="1" dirty="0"/>
          </a:p>
          <a:p>
            <a:r>
              <a:rPr lang="en-US" sz="4000" dirty="0" smtClean="0"/>
              <a:t>Some are tolerant </a:t>
            </a:r>
          </a:p>
          <a:p>
            <a:r>
              <a:rPr lang="en-US" sz="4000" dirty="0"/>
              <a:t> </a:t>
            </a:r>
            <a:r>
              <a:rPr lang="en-US" sz="4000" dirty="0" smtClean="0"/>
              <a:t>     spiders, predatory Coleoptera</a:t>
            </a:r>
          </a:p>
          <a:p>
            <a:r>
              <a:rPr lang="en-US" sz="4000" dirty="0" smtClean="0"/>
              <a:t>Some are susceptible</a:t>
            </a:r>
          </a:p>
          <a:p>
            <a:r>
              <a:rPr lang="en-US" sz="4000" dirty="0"/>
              <a:t> </a:t>
            </a:r>
            <a:r>
              <a:rPr lang="en-US" sz="4000" dirty="0" smtClean="0"/>
              <a:t>      Coleoptera  </a:t>
            </a:r>
          </a:p>
        </p:txBody>
      </p:sp>
      <p:sp>
        <p:nvSpPr>
          <p:cNvPr id="3" name="Rectangle 2"/>
          <p:cNvSpPr/>
          <p:nvPr/>
        </p:nvSpPr>
        <p:spPr>
          <a:xfrm>
            <a:off x="1004047" y="3581400"/>
            <a:ext cx="7391400" cy="3046988"/>
          </a:xfrm>
          <a:prstGeom prst="rect">
            <a:avLst/>
          </a:prstGeom>
        </p:spPr>
        <p:txBody>
          <a:bodyPr wrap="square">
            <a:spAutoFit/>
          </a:bodyPr>
          <a:lstStyle/>
          <a:p>
            <a:r>
              <a:rPr lang="en-US" sz="3200" dirty="0">
                <a:latin typeface="NexusSerif"/>
              </a:rPr>
              <a:t>topically treated adults of two species of </a:t>
            </a:r>
            <a:r>
              <a:rPr lang="en-US" sz="3200" dirty="0">
                <a:latin typeface="NexusSerif"/>
                <a:hlinkClick r:id="rId2" tooltip="Learn more about Chrysopidae from ScienceDirect's AI-generated Topic Pages"/>
              </a:rPr>
              <a:t>green lacewings</a:t>
            </a:r>
            <a:r>
              <a:rPr lang="en-US" sz="3200" dirty="0">
                <a:latin typeface="NexusSerif"/>
              </a:rPr>
              <a:t> (</a:t>
            </a:r>
            <a:r>
              <a:rPr lang="en-US" sz="3200" i="1" dirty="0" err="1">
                <a:latin typeface="NexusSerif"/>
              </a:rPr>
              <a:t>Chrysoperla</a:t>
            </a:r>
            <a:r>
              <a:rPr lang="en-US" sz="3200" i="1" dirty="0">
                <a:latin typeface="NexusSerif"/>
              </a:rPr>
              <a:t> externa</a:t>
            </a:r>
            <a:r>
              <a:rPr lang="en-US" sz="3200" dirty="0">
                <a:latin typeface="NexusSerif"/>
              </a:rPr>
              <a:t> and </a:t>
            </a:r>
            <a:r>
              <a:rPr lang="en-US" sz="3200" i="1" dirty="0">
                <a:latin typeface="NexusSerif"/>
              </a:rPr>
              <a:t>Ceraeochrysa </a:t>
            </a:r>
            <a:r>
              <a:rPr lang="en-US" sz="3200" i="1" dirty="0" err="1">
                <a:latin typeface="NexusSerif"/>
              </a:rPr>
              <a:t>cubana</a:t>
            </a:r>
            <a:r>
              <a:rPr lang="en-US" sz="3200" dirty="0">
                <a:latin typeface="NexusSerif"/>
              </a:rPr>
              <a:t>) with </a:t>
            </a:r>
            <a:r>
              <a:rPr lang="en-US" sz="3200" dirty="0" err="1">
                <a:latin typeface="NexusSerif"/>
                <a:hlinkClick r:id="rId3" tooltip="Learn more about Imidacloprid from ScienceDirect's AI-generated Topic Pages"/>
              </a:rPr>
              <a:t>imidacloprid</a:t>
            </a:r>
            <a:r>
              <a:rPr lang="en-US" sz="3200" dirty="0">
                <a:latin typeface="NexusSerif"/>
              </a:rPr>
              <a:t> and found that the compound was harmful to the first species, but harmless to the second.</a:t>
            </a:r>
            <a:endParaRPr lang="en-US" sz="3200" dirty="0"/>
          </a:p>
        </p:txBody>
      </p:sp>
    </p:spTree>
    <p:extLst>
      <p:ext uri="{BB962C8B-B14F-4D97-AF65-F5344CB8AC3E}">
        <p14:creationId xmlns:p14="http://schemas.microsoft.com/office/powerpoint/2010/main" val="3640939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381000"/>
            <a:ext cx="8305800" cy="3046988"/>
          </a:xfrm>
          <a:prstGeom prst="rect">
            <a:avLst/>
          </a:prstGeom>
        </p:spPr>
        <p:txBody>
          <a:bodyPr wrap="square">
            <a:spAutoFit/>
          </a:bodyPr>
          <a:lstStyle/>
          <a:p>
            <a:r>
              <a:rPr lang="en-US" sz="3200" i="1" dirty="0">
                <a:latin typeface="open-sans"/>
              </a:rPr>
              <a:t>Bacillus thuringiensis</a:t>
            </a:r>
            <a:r>
              <a:rPr lang="en-US" sz="3200" dirty="0">
                <a:latin typeface="open-sans"/>
              </a:rPr>
              <a:t> and insect growth regulators were among the least toxic. In general, systemic insecticides, which require consuming plant material for exposure, and insecticides that must be ingested for toxicity affect natural enemies much less than pests.</a:t>
            </a:r>
            <a:endParaRPr lang="en-US" sz="3200" dirty="0"/>
          </a:p>
        </p:txBody>
      </p:sp>
    </p:spTree>
    <p:extLst>
      <p:ext uri="{BB962C8B-B14F-4D97-AF65-F5344CB8AC3E}">
        <p14:creationId xmlns:p14="http://schemas.microsoft.com/office/powerpoint/2010/main" val="28124921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fault Theme">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TM04033919[[fn=Circuit]]</Template>
  <TotalTime>786</TotalTime>
  <Words>417</Words>
  <Application>Microsoft Office PowerPoint</Application>
  <PresentationFormat>On-screen Show (4:3)</PresentationFormat>
  <Paragraphs>43</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Consolas</vt:lpstr>
      <vt:lpstr>Corbel</vt:lpstr>
      <vt:lpstr>FSBrabo</vt:lpstr>
      <vt:lpstr>NexusSerif</vt:lpstr>
      <vt:lpstr>open-sans</vt:lpstr>
      <vt:lpstr>Wingdings</vt:lpstr>
      <vt:lpstr>Wingdings 2</vt:lpstr>
      <vt:lpstr>Wingdings 3</vt:lpstr>
      <vt:lpstr>Default Theme</vt:lpstr>
      <vt:lpstr>PowerPoint Presentation</vt:lpstr>
      <vt:lpstr>PowerPoint Presentation</vt:lpstr>
      <vt:lpstr>PowerPoint Presentation</vt:lpstr>
      <vt:lpstr>Pesticide and Biological controls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umer</dc:creator>
  <cp:lastModifiedBy>Reviewer</cp:lastModifiedBy>
  <cp:revision>49</cp:revision>
  <dcterms:created xsi:type="dcterms:W3CDTF">2020-12-02T11:39:30Z</dcterms:created>
  <dcterms:modified xsi:type="dcterms:W3CDTF">2022-05-16T06:17:23Z</dcterms:modified>
</cp:coreProperties>
</file>