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8" r:id="rId3"/>
    <p:sldId id="259" r:id="rId4"/>
    <p:sldId id="260" r:id="rId5"/>
    <p:sldId id="278" r:id="rId6"/>
    <p:sldId id="261" r:id="rId7"/>
    <p:sldId id="263" r:id="rId8"/>
    <p:sldId id="275" r:id="rId9"/>
    <p:sldId id="271" r:id="rId10"/>
    <p:sldId id="267" r:id="rId11"/>
    <p:sldId id="273" r:id="rId12"/>
    <p:sldId id="268" r:id="rId13"/>
    <p:sldId id="270" r:id="rId14"/>
    <p:sldId id="269" r:id="rId15"/>
    <p:sldId id="272" r:id="rId16"/>
    <p:sldId id="276" r:id="rId17"/>
    <p:sldId id="277" r:id="rId18"/>
    <p:sldId id="265" r:id="rId19"/>
    <p:sldId id="266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6" autoAdjust="0"/>
    <p:restoredTop sz="94660"/>
  </p:normalViewPr>
  <p:slideViewPr>
    <p:cSldViewPr>
      <p:cViewPr varScale="1">
        <p:scale>
          <a:sx n="69" d="100"/>
          <a:sy n="6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9531-7253-4C15-939D-C870EF7C54D3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B39-0CE7-4992-BC9B-6C6A89A5D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9531-7253-4C15-939D-C870EF7C54D3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B39-0CE7-4992-BC9B-6C6A89A5D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9531-7253-4C15-939D-C870EF7C54D3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B39-0CE7-4992-BC9B-6C6A89A5D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9531-7253-4C15-939D-C870EF7C54D3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B39-0CE7-4992-BC9B-6C6A89A5D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9531-7253-4C15-939D-C870EF7C54D3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B39-0CE7-4992-BC9B-6C6A89A5D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9531-7253-4C15-939D-C870EF7C54D3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B39-0CE7-4992-BC9B-6C6A89A5D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9531-7253-4C15-939D-C870EF7C54D3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B39-0CE7-4992-BC9B-6C6A89A5D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9531-7253-4C15-939D-C870EF7C54D3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B39-0CE7-4992-BC9B-6C6A89A5D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9531-7253-4C15-939D-C870EF7C54D3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B39-0CE7-4992-BC9B-6C6A89A5D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9531-7253-4C15-939D-C870EF7C54D3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B39-0CE7-4992-BC9B-6C6A89A5D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9531-7253-4C15-939D-C870EF7C54D3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B39-0CE7-4992-BC9B-6C6A89A5D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9531-7253-4C15-939D-C870EF7C54D3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2FB39-0CE7-4992-BC9B-6C6A89A5D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609600"/>
            <a:ext cx="5091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tx2">
                    <a:lumMod val="50000"/>
                  </a:schemeClr>
                </a:solidFill>
                <a:latin typeface="Cooper Black" pitchFamily="18" charset="0"/>
              </a:rPr>
              <a:t>SCRIBBLE</a:t>
            </a:r>
            <a:endParaRPr lang="en-US" sz="7200" dirty="0">
              <a:solidFill>
                <a:schemeClr val="tx2">
                  <a:lumMod val="5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4180" y="30480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>
                <a:latin typeface="Autobahn Stencil" pitchFamily="2" charset="0"/>
              </a:rPr>
              <a:t>Excalibur, </a:t>
            </a:r>
            <a:r>
              <a:rPr lang="en-US" u="sng" dirty="0" err="1" smtClean="0">
                <a:latin typeface="Autobahn Stencil" pitchFamily="2" charset="0"/>
              </a:rPr>
              <a:t>Techspardha</a:t>
            </a:r>
            <a:r>
              <a:rPr lang="en-US" u="sng" dirty="0" smtClean="0">
                <a:latin typeface="Autobahn Stencil" pitchFamily="2" charset="0"/>
              </a:rPr>
              <a:t> ‘</a:t>
            </a:r>
            <a:r>
              <a:rPr lang="en-US" u="sng" dirty="0" smtClean="0">
                <a:latin typeface="Algerian" pitchFamily="82" charset="0"/>
              </a:rPr>
              <a:t>16</a:t>
            </a:r>
            <a:endParaRPr lang="en-US" u="sng" dirty="0">
              <a:latin typeface="Algerian" pitchFamily="82" charset="0"/>
            </a:endParaRPr>
          </a:p>
        </p:txBody>
      </p:sp>
      <p:pic>
        <p:nvPicPr>
          <p:cNvPr id="7" name="Picture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362200"/>
            <a:ext cx="4267200" cy="2844800"/>
          </a:xfrm>
          <a:prstGeom prst="rect">
            <a:avLst/>
          </a:prstGeom>
        </p:spPr>
      </p:pic>
      <p:pic>
        <p:nvPicPr>
          <p:cNvPr id="8" name="Picture 7" descr="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2895600"/>
            <a:ext cx="609600" cy="609600"/>
          </a:xfrm>
          <a:prstGeom prst="rect">
            <a:avLst/>
          </a:prstGeom>
        </p:spPr>
      </p:pic>
      <p:pic>
        <p:nvPicPr>
          <p:cNvPr id="9" name="Picture 8" descr="arrow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0" y="76200"/>
            <a:ext cx="685800" cy="685800"/>
          </a:xfrm>
          <a:prstGeom prst="rect">
            <a:avLst/>
          </a:prstGeom>
        </p:spPr>
      </p:pic>
      <p:pic>
        <p:nvPicPr>
          <p:cNvPr id="10" name="Picture 9" descr="1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2600" y="4038600"/>
            <a:ext cx="819108" cy="540288"/>
          </a:xfrm>
          <a:prstGeom prst="rect">
            <a:avLst/>
          </a:prstGeom>
        </p:spPr>
      </p:pic>
      <p:pic>
        <p:nvPicPr>
          <p:cNvPr id="11" name="Picture 10" descr="2_finger_rota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62600" y="2667000"/>
            <a:ext cx="1143000" cy="1143000"/>
          </a:xfrm>
          <a:prstGeom prst="rect">
            <a:avLst/>
          </a:prstGeom>
        </p:spPr>
      </p:pic>
      <p:pic>
        <p:nvPicPr>
          <p:cNvPr id="12" name="Picture 11" descr="19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3124200"/>
            <a:ext cx="659994" cy="659994"/>
          </a:xfrm>
          <a:prstGeom prst="rect">
            <a:avLst/>
          </a:prstGeom>
        </p:spPr>
      </p:pic>
      <p:pic>
        <p:nvPicPr>
          <p:cNvPr id="13" name="Picture 12" descr="2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86200" y="4038600"/>
            <a:ext cx="5334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1.jpg"/>
          <p:cNvPicPr>
            <a:picLocks noChangeAspect="1"/>
          </p:cNvPicPr>
          <p:nvPr/>
        </p:nvPicPr>
        <p:blipFill>
          <a:blip r:embed="rId2" cstate="print"/>
          <a:srcRect l="1042" t="2002" r="1042"/>
          <a:stretch>
            <a:fillRect/>
          </a:stretch>
        </p:blipFill>
        <p:spPr>
          <a:xfrm>
            <a:off x="1638385" y="228600"/>
            <a:ext cx="6286415" cy="5026902"/>
          </a:xfrm>
          <a:prstGeom prst="rect">
            <a:avLst/>
          </a:prstGeom>
        </p:spPr>
      </p:pic>
      <p:pic>
        <p:nvPicPr>
          <p:cNvPr id="11" name="Picture 10" descr="arrow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21764"/>
            <a:ext cx="6428258" cy="5136036"/>
          </a:xfrm>
          <a:prstGeom prst="rect">
            <a:avLst/>
          </a:prstGeom>
        </p:spPr>
      </p:pic>
      <p:pic>
        <p:nvPicPr>
          <p:cNvPr id="9" name="Picture 8" descr="arrow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2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60882"/>
            <a:ext cx="6504458" cy="5196918"/>
          </a:xfrm>
          <a:prstGeom prst="rect">
            <a:avLst/>
          </a:prstGeom>
        </p:spPr>
      </p:pic>
      <p:pic>
        <p:nvPicPr>
          <p:cNvPr id="8" name="Picture 7" descr="arrow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76200"/>
            <a:ext cx="6389915" cy="5105400"/>
          </a:xfrm>
          <a:prstGeom prst="rect">
            <a:avLst/>
          </a:prstGeom>
        </p:spPr>
      </p:pic>
      <p:pic>
        <p:nvPicPr>
          <p:cNvPr id="8" name="Picture 7" descr="arrow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5714" y="76200"/>
            <a:ext cx="6485286" cy="5181600"/>
          </a:xfrm>
          <a:prstGeom prst="rect">
            <a:avLst/>
          </a:prstGeom>
        </p:spPr>
      </p:pic>
      <p:pic>
        <p:nvPicPr>
          <p:cNvPr id="3" name="Picture 2" descr="arrow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76200"/>
            <a:ext cx="6485286" cy="5181600"/>
          </a:xfrm>
          <a:prstGeom prst="rect">
            <a:avLst/>
          </a:prstGeom>
        </p:spPr>
      </p:pic>
      <p:pic>
        <p:nvPicPr>
          <p:cNvPr id="3" name="Picture 2" descr="arrow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3155196"/>
            <a:ext cx="8229600" cy="20264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7535908" cy="18569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435114"/>
            <a:ext cx="6514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oper Black" pitchFamily="18" charset="0"/>
              </a:rPr>
              <a:t>EXTRACTION OF LINES</a:t>
            </a:r>
            <a:endParaRPr lang="en-US" sz="4000" dirty="0">
              <a:latin typeface="Cooper Black" pitchFamily="18" charset="0"/>
            </a:endParaRPr>
          </a:p>
        </p:txBody>
      </p:sp>
      <p:pic>
        <p:nvPicPr>
          <p:cNvPr id="8" name="Picture 7" descr="arrow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01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0176" y="1194374"/>
            <a:ext cx="436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oper Black" pitchFamily="18" charset="0"/>
              </a:rPr>
              <a:t>SKEW DETECTION</a:t>
            </a:r>
            <a:endParaRPr lang="en-US" sz="3200" dirty="0">
              <a:latin typeface="Cooper Black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7" y="7294607"/>
            <a:ext cx="3865161" cy="1605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1400"/>
            <a:ext cx="4319730" cy="1396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706" y="536532"/>
            <a:ext cx="3093194" cy="15970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71425" y="2729345"/>
            <a:ext cx="537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oper Black" pitchFamily="18" charset="0"/>
              </a:rPr>
              <a:t>WORD SGMENTATION</a:t>
            </a:r>
            <a:endParaRPr lang="en-US" sz="3200" dirty="0">
              <a:latin typeface="Cooper Black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607391"/>
            <a:ext cx="2699675" cy="1256460"/>
          </a:xfrm>
          <a:prstGeom prst="rect">
            <a:avLst/>
          </a:prstGeom>
        </p:spPr>
      </p:pic>
      <p:pic>
        <p:nvPicPr>
          <p:cNvPr id="8" name="Picture 7" descr="arrow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609600"/>
            <a:ext cx="2227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oper Black" pitchFamily="18" charset="0"/>
              </a:rPr>
              <a:t>PERKS</a:t>
            </a:r>
            <a:endParaRPr lang="en-US" sz="4400" dirty="0">
              <a:latin typeface="Cooper Blac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1981200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Also acts as a light image editing/</a:t>
            </a:r>
            <a:r>
              <a:rPr lang="en-US" sz="2400" dirty="0" err="1" smtClean="0"/>
              <a:t>binarisation</a:t>
            </a:r>
            <a:r>
              <a:rPr lang="en-US" sz="2400" dirty="0" smtClean="0"/>
              <a:t> software.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Does not require internet connectivity, no use of external modules.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Predicts single characters with 88 % accuracy.</a:t>
            </a:r>
            <a:endParaRPr lang="en-US" sz="2400" dirty="0"/>
          </a:p>
        </p:txBody>
      </p:sp>
      <p:pic>
        <p:nvPicPr>
          <p:cNvPr id="4" name="Picture 3" descr="arrow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5677" y="533400"/>
            <a:ext cx="5890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oper Black" pitchFamily="18" charset="0"/>
              </a:rPr>
              <a:t>FUTURE SCOPE</a:t>
            </a:r>
            <a:endParaRPr lang="en-US" sz="5400" dirty="0">
              <a:latin typeface="Cooper Blac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905000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The training set can be increased for better prediction results.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This MATLAB prototype can be published as an android application.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Can implement auto-complete dictionary features.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Each user’s test handwriting can be used to train the neural network further.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Output in various formats.</a:t>
            </a:r>
            <a:endParaRPr lang="en-US" sz="2400" dirty="0"/>
          </a:p>
        </p:txBody>
      </p:sp>
      <p:pic>
        <p:nvPicPr>
          <p:cNvPr id="4" name="Picture 3" descr="arrow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457200"/>
            <a:ext cx="4121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oper Black" pitchFamily="18" charset="0"/>
              </a:rPr>
              <a:t>MOTIVATION</a:t>
            </a:r>
            <a:endParaRPr lang="en-US" sz="4400" dirty="0">
              <a:latin typeface="Cooper Blac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129540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676400"/>
            <a:ext cx="76962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Image Processing+ Machine Learning=Deadly Combination</a:t>
            </a:r>
          </a:p>
          <a:p>
            <a:pPr algn="ctr"/>
            <a:r>
              <a:rPr lang="en-US" sz="2400" b="1" dirty="0" smtClean="0"/>
              <a:t>Rimsha+Aakriti+Ayush=Deadly Combination</a:t>
            </a:r>
          </a:p>
          <a:p>
            <a:pPr algn="ctr"/>
            <a:endParaRPr lang="en-US" sz="2400" dirty="0" smtClean="0"/>
          </a:p>
          <a:p>
            <a:pPr>
              <a:buFont typeface="Arial" charset="0"/>
              <a:buChar char="•"/>
            </a:pPr>
            <a:r>
              <a:rPr lang="en-US" sz="2400" dirty="0" smtClean="0"/>
              <a:t> Having developed android applications, Team Aakrimya  set out to explore the domain of Machine Learning and Image Processing.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This domain is still </a:t>
            </a:r>
            <a:r>
              <a:rPr lang="en-US" sz="2400" smtClean="0"/>
              <a:t>under exploration </a:t>
            </a:r>
            <a:r>
              <a:rPr lang="en-US" sz="2400" dirty="0" smtClean="0"/>
              <a:t>and research.</a:t>
            </a:r>
          </a:p>
          <a:p>
            <a:endParaRPr lang="en-US" sz="2400" dirty="0"/>
          </a:p>
        </p:txBody>
      </p:sp>
      <p:pic>
        <p:nvPicPr>
          <p:cNvPr id="6" name="Picture 5" descr="arrow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667000"/>
            <a:ext cx="4728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oper Black" pitchFamily="18" charset="0"/>
              </a:rPr>
              <a:t>THANK YOU</a:t>
            </a:r>
            <a:endParaRPr lang="en-US" sz="5400" dirty="0">
              <a:latin typeface="Cooper Black" pitchFamily="18" charset="0"/>
            </a:endParaRPr>
          </a:p>
        </p:txBody>
      </p:sp>
      <p:pic>
        <p:nvPicPr>
          <p:cNvPr id="3" name="Picture 2" descr="arrow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685800"/>
            <a:ext cx="68673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oper Black" pitchFamily="18" charset="0"/>
              </a:rPr>
              <a:t>PLATFORM and TOOLS</a:t>
            </a:r>
            <a:endParaRPr lang="en-US" sz="4400" dirty="0">
              <a:latin typeface="Cooper Blac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2362200"/>
            <a:ext cx="762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 Prototyping in MATLAB.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 User Interface in GUIDE.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 Interface Designing in Photoshop.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 Executable File (.exe) which will work in all versions of Windows OS. </a:t>
            </a:r>
            <a:endParaRPr lang="en-US" sz="2800" dirty="0"/>
          </a:p>
        </p:txBody>
      </p:sp>
      <p:pic>
        <p:nvPicPr>
          <p:cNvPr id="4" name="Picture 3" descr="arrow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762000"/>
            <a:ext cx="60528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oper Black" pitchFamily="18" charset="0"/>
              </a:rPr>
              <a:t>TARGET AUDIENCE</a:t>
            </a:r>
            <a:endParaRPr lang="en-US" sz="4400" dirty="0">
              <a:latin typeface="Cooper Blac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21336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People searching for Scanned Document to Text Converters.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Students who wish to convert neat, written notes to Editable *.txt format.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People requiring </a:t>
            </a:r>
            <a:r>
              <a:rPr lang="en-US" sz="2400" dirty="0" err="1" smtClean="0"/>
              <a:t>Binarisation</a:t>
            </a:r>
            <a:r>
              <a:rPr lang="en-US" sz="2400" dirty="0" smtClean="0"/>
              <a:t> of images.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Users with Windows OS.</a:t>
            </a:r>
          </a:p>
        </p:txBody>
      </p:sp>
      <p:pic>
        <p:nvPicPr>
          <p:cNvPr id="4" name="Picture 3" descr="arrow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685800"/>
            <a:ext cx="7330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oper Black" pitchFamily="18" charset="0"/>
              </a:rPr>
              <a:t>SCRIBBLE v/s </a:t>
            </a:r>
            <a:r>
              <a:rPr lang="en-US" sz="4400" dirty="0">
                <a:latin typeface="Cooper Black" pitchFamily="18" charset="0"/>
              </a:rPr>
              <a:t>EXISTING</a:t>
            </a:r>
            <a:endParaRPr lang="en-US" sz="4400" dirty="0">
              <a:latin typeface="Cooper Blac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996857"/>
            <a:ext cx="762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SCRIBBLE is an ICR.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It recognizes Cursive Handwriting unlike the existing OCRs.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SCRIBBLE predicts results using Advanced Techniques like Neural Networks and Image Processing.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118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04800"/>
            <a:ext cx="58518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Cooper Black" pitchFamily="18" charset="0"/>
              </a:rPr>
              <a:t>COMPATABILITY &amp;</a:t>
            </a:r>
          </a:p>
          <a:p>
            <a:pPr algn="ctr"/>
            <a:r>
              <a:rPr lang="en-US" sz="4400" dirty="0" smtClean="0">
                <a:latin typeface="Cooper Black" pitchFamily="18" charset="0"/>
              </a:rPr>
              <a:t>INSTALLATION</a:t>
            </a:r>
            <a:endParaRPr lang="en-US" sz="4400" dirty="0">
              <a:latin typeface="Cooper Black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21336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The .exe file runs for all versions of Windows OS.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It requires No Internet Connectivity or Installation of any other external module.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It works on simple clicks.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The output text file is a simple and compatible Notepad File.</a:t>
            </a:r>
            <a:endParaRPr lang="en-US" sz="2400" dirty="0"/>
          </a:p>
        </p:txBody>
      </p:sp>
      <p:pic>
        <p:nvPicPr>
          <p:cNvPr id="5" name="Picture 4" descr="arrow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533400"/>
            <a:ext cx="57529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oper Black" pitchFamily="18" charset="0"/>
              </a:rPr>
              <a:t>IMPLEMENTATION</a:t>
            </a:r>
            <a:endParaRPr lang="en-US" sz="4400" dirty="0">
              <a:latin typeface="Cooper Black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676400"/>
            <a:ext cx="739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User can upload images of .jpeg format.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Option of cropping and rotating according to user’s requirement is allowed.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 feature of enhancement and image </a:t>
            </a:r>
            <a:r>
              <a:rPr lang="en-US" sz="2400" dirty="0" err="1" smtClean="0"/>
              <a:t>binarisation</a:t>
            </a:r>
            <a:r>
              <a:rPr lang="en-US" sz="2400" dirty="0" smtClean="0"/>
              <a:t> is available.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Feature of downloading the current state of image is provided.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The handwriting in the selected image is predicted and saved in a text file.</a:t>
            </a:r>
            <a:endParaRPr lang="en-US" sz="2400" dirty="0"/>
          </a:p>
        </p:txBody>
      </p:sp>
      <p:pic>
        <p:nvPicPr>
          <p:cNvPr id="6" name="Picture 5" descr="arrow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676400"/>
            <a:ext cx="6934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The prediction makes use of Artificial Neural Networks with 400 input features for each character.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The ANN is trained with a dataset of 12000 distinct handwritten samples.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The algorithm separates each ‘character’ from each segmented ‘word’ from each extracted ‘line’ of the document and runs prediction on it.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990600"/>
            <a:ext cx="1164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Contd</a:t>
            </a:r>
            <a:r>
              <a:rPr lang="en-US" sz="2400" b="1" dirty="0" smtClean="0"/>
              <a:t>…</a:t>
            </a:r>
            <a:endParaRPr lang="en-US" sz="2400" b="1" dirty="0"/>
          </a:p>
        </p:txBody>
      </p:sp>
      <p:pic>
        <p:nvPicPr>
          <p:cNvPr id="4" name="Picture 3" descr="arrow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447800"/>
            <a:ext cx="542719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>
                <a:latin typeface="Cooper Black" pitchFamily="18" charset="0"/>
              </a:rPr>
              <a:t>USER</a:t>
            </a:r>
          </a:p>
          <a:p>
            <a:pPr algn="ctr"/>
            <a:r>
              <a:rPr lang="en-US" sz="6600" dirty="0" smtClean="0">
                <a:latin typeface="Cooper Black" pitchFamily="18" charset="0"/>
              </a:rPr>
              <a:t>INTERFACE</a:t>
            </a:r>
          </a:p>
          <a:p>
            <a:pPr algn="ctr"/>
            <a:endParaRPr lang="en-US" sz="6600" dirty="0">
              <a:latin typeface="Cooper Black" pitchFamily="18" charset="0"/>
            </a:endParaRPr>
          </a:p>
        </p:txBody>
      </p:sp>
      <p:pic>
        <p:nvPicPr>
          <p:cNvPr id="3" name="Picture 2" descr="arrow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424</Words>
  <Application>Microsoft Office PowerPoint</Application>
  <PresentationFormat>On-screen Show (4:3)</PresentationFormat>
  <Paragraphs>57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ayushgupta1995</cp:lastModifiedBy>
  <cp:revision>50</cp:revision>
  <dcterms:created xsi:type="dcterms:W3CDTF">2015-10-31T17:07:40Z</dcterms:created>
  <dcterms:modified xsi:type="dcterms:W3CDTF">2016-02-27T04:56:31Z</dcterms:modified>
</cp:coreProperties>
</file>