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72" r:id="rId4"/>
    <p:sldId id="275" r:id="rId5"/>
    <p:sldId id="276" r:id="rId6"/>
    <p:sldId id="274" r:id="rId7"/>
    <p:sldId id="269" r:id="rId8"/>
    <p:sldId id="268" r:id="rId9"/>
    <p:sldId id="267" r:id="rId10"/>
    <p:sldId id="266" r:id="rId11"/>
    <p:sldId id="265" r:id="rId12"/>
    <p:sldId id="271" r:id="rId13"/>
    <p:sldId id="264" r:id="rId14"/>
    <p:sldId id="263" r:id="rId15"/>
    <p:sldId id="262" r:id="rId16"/>
    <p:sldId id="261" r:id="rId17"/>
    <p:sldId id="260" r:id="rId18"/>
    <p:sldId id="259" r:id="rId19"/>
    <p:sldId id="258" r:id="rId20"/>
    <p:sldId id="270" r:id="rId21"/>
  </p:sldIdLst>
  <p:sldSz cx="9144000" cy="5143500" type="screen16x9"/>
  <p:notesSz cx="6858000" cy="9144000"/>
  <p:embeddedFontLs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239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07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77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262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3192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1585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3243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139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itle 2">
            <a:extLst>
              <a:ext uri="{FF2B5EF4-FFF2-40B4-BE49-F238E27FC236}">
                <a16:creationId xmlns:a16="http://schemas.microsoft.com/office/drawing/2014/main" id="{54CDCAC7-21A4-1DCB-E3D6-C45EE8470EFA}"/>
              </a:ext>
            </a:extLst>
          </p:cNvPr>
          <p:cNvSpPr>
            <a:spLocks noGrp="1"/>
          </p:cNvSpPr>
          <p:nvPr>
            <p:ph type="ctrTitle"/>
          </p:nvPr>
        </p:nvSpPr>
        <p:spPr>
          <a:xfrm>
            <a:off x="311700" y="254718"/>
            <a:ext cx="8520600" cy="2052600"/>
          </a:xfrm>
        </p:spPr>
        <p:txBody>
          <a:bodyPr/>
          <a:lstStyle/>
          <a:p>
            <a:pPr marL="0" lvl="0" indent="0" rtl="0">
              <a:lnSpc>
                <a:spcPct val="100000"/>
              </a:lnSpc>
              <a:spcBef>
                <a:spcPts val="0"/>
              </a:spcBef>
              <a:spcAft>
                <a:spcPts val="0"/>
              </a:spcAft>
            </a:pPr>
            <a:r>
              <a:rPr lang="en-US" sz="6000" b="1" dirty="0">
                <a:solidFill>
                  <a:srgbClr val="CC0000"/>
                </a:solidFill>
                <a:latin typeface="+mj-lt"/>
                <a:ea typeface="Montserrat"/>
                <a:cs typeface="Montserrat"/>
                <a:sym typeface="Montserrat"/>
              </a:rPr>
              <a:t>Capstone</a:t>
            </a:r>
            <a:r>
              <a:rPr lang="en-US" sz="6600" b="1" dirty="0">
                <a:solidFill>
                  <a:srgbClr val="CC0000"/>
                </a:solidFill>
                <a:latin typeface="+mj-lt"/>
                <a:ea typeface="Montserrat"/>
                <a:cs typeface="Montserrat"/>
                <a:sym typeface="Montserrat"/>
              </a:rPr>
              <a:t> Project</a:t>
            </a:r>
            <a:br>
              <a:rPr lang="en-US" sz="6600" b="1" dirty="0">
                <a:solidFill>
                  <a:srgbClr val="CC0000"/>
                </a:solidFill>
                <a:latin typeface="+mj-lt"/>
                <a:ea typeface="Montserrat"/>
                <a:cs typeface="Montserrat"/>
                <a:sym typeface="Montserrat"/>
              </a:rPr>
            </a:br>
            <a:r>
              <a:rPr lang="en-US" sz="5400" b="1" dirty="0">
                <a:solidFill>
                  <a:schemeClr val="lt1"/>
                </a:solidFill>
                <a:latin typeface="+mj-lt"/>
                <a:ea typeface="Montserrat"/>
                <a:cs typeface="Montserrat"/>
                <a:sym typeface="Montserrat"/>
              </a:rPr>
              <a:t>Hotel Booking Analysis</a:t>
            </a:r>
            <a:endParaRPr lang="en-IN" dirty="0">
              <a:latin typeface="+mj-lt"/>
            </a:endParaRPr>
          </a:p>
        </p:txBody>
      </p:sp>
      <p:sp>
        <p:nvSpPr>
          <p:cNvPr id="4" name="TextBox 3">
            <a:extLst>
              <a:ext uri="{FF2B5EF4-FFF2-40B4-BE49-F238E27FC236}">
                <a16:creationId xmlns:a16="http://schemas.microsoft.com/office/drawing/2014/main" id="{D7355B23-A09C-26CF-DBBC-DC9B421183FB}"/>
              </a:ext>
            </a:extLst>
          </p:cNvPr>
          <p:cNvSpPr txBox="1"/>
          <p:nvPr/>
        </p:nvSpPr>
        <p:spPr>
          <a:xfrm>
            <a:off x="1265465" y="2375807"/>
            <a:ext cx="7225392" cy="1323439"/>
          </a:xfrm>
          <a:prstGeom prst="rect">
            <a:avLst/>
          </a:prstGeom>
          <a:noFill/>
        </p:spPr>
        <p:txBody>
          <a:bodyPr wrap="square" rtlCol="0">
            <a:spAutoFit/>
          </a:bodyPr>
          <a:lstStyle/>
          <a:p>
            <a:r>
              <a:rPr lang="en-IN" dirty="0"/>
              <a:t>		</a:t>
            </a:r>
            <a:r>
              <a:rPr lang="en-IN" sz="2000" dirty="0"/>
              <a:t>	</a:t>
            </a:r>
            <a:r>
              <a:rPr lang="en-IN" sz="2000" b="1" dirty="0">
                <a:solidFill>
                  <a:schemeClr val="bg1"/>
                </a:solidFill>
              </a:rPr>
              <a:t>BY</a:t>
            </a:r>
          </a:p>
          <a:p>
            <a:r>
              <a:rPr lang="en-IN" sz="2000" dirty="0"/>
              <a:t>		</a:t>
            </a:r>
            <a:r>
              <a:rPr lang="en-IN" sz="2000" b="1" dirty="0">
                <a:solidFill>
                  <a:srgbClr val="FF0000"/>
                </a:solidFill>
              </a:rPr>
              <a:t>RIMSHA HARMAEN</a:t>
            </a:r>
          </a:p>
          <a:p>
            <a:r>
              <a:rPr lang="en-IN" sz="2000" b="1" dirty="0">
                <a:solidFill>
                  <a:srgbClr val="FF0000"/>
                </a:solidFill>
              </a:rPr>
              <a:t>		NEHA PANDEY</a:t>
            </a:r>
          </a:p>
          <a:p>
            <a:r>
              <a:rPr lang="en-IN" sz="2000" dirty="0">
                <a:solidFill>
                  <a:srgbClr val="FF0000"/>
                </a:solidFill>
              </a:rPr>
              <a:t>	</a:t>
            </a:r>
            <a:endParaRPr lang="en-IN" sz="2000" b="1" dirty="0">
              <a:solidFill>
                <a:srgbClr val="FF0000"/>
              </a:solidFill>
            </a:endParaRPr>
          </a:p>
        </p:txBody>
      </p:sp>
      <p:pic>
        <p:nvPicPr>
          <p:cNvPr id="6" name="Picture 5">
            <a:extLst>
              <a:ext uri="{FF2B5EF4-FFF2-40B4-BE49-F238E27FC236}">
                <a16:creationId xmlns:a16="http://schemas.microsoft.com/office/drawing/2014/main" id="{3516108E-7633-37B6-5DA0-640E3C56F23C}"/>
              </a:ext>
            </a:extLst>
          </p:cNvPr>
          <p:cNvPicPr>
            <a:picLocks noChangeAspect="1"/>
          </p:cNvPicPr>
          <p:nvPr/>
        </p:nvPicPr>
        <p:blipFill>
          <a:blip r:embed="rId3"/>
          <a:stretch>
            <a:fillRect/>
          </a:stretch>
        </p:blipFill>
        <p:spPr>
          <a:xfrm>
            <a:off x="6415087" y="2806473"/>
            <a:ext cx="2143125" cy="2143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444DA40-8D58-4446-C072-D2E00157FC2C}"/>
              </a:ext>
            </a:extLst>
          </p:cNvPr>
          <p:cNvSpPr>
            <a:spLocks noGrp="1"/>
          </p:cNvSpPr>
          <p:nvPr>
            <p:ph type="title"/>
          </p:nvPr>
        </p:nvSpPr>
        <p:spPr>
          <a:xfrm>
            <a:off x="1661412" y="107632"/>
            <a:ext cx="6596270" cy="787814"/>
          </a:xfrm>
        </p:spPr>
        <p:txBody>
          <a:bodyPr>
            <a:noAutofit/>
          </a:body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4" name="Content Placeholder 4">
            <a:extLst>
              <a:ext uri="{FF2B5EF4-FFF2-40B4-BE49-F238E27FC236}">
                <a16:creationId xmlns:a16="http://schemas.microsoft.com/office/drawing/2014/main" id="{A2967863-4EB2-007E-CA37-CAACC8C3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86" y="797441"/>
            <a:ext cx="4125433" cy="3306726"/>
          </a:xfrm>
          <a:prstGeom prst="rect">
            <a:avLst/>
          </a:prstGeom>
        </p:spPr>
      </p:pic>
      <p:sp>
        <p:nvSpPr>
          <p:cNvPr id="5" name="TextBox 4">
            <a:extLst>
              <a:ext uri="{FF2B5EF4-FFF2-40B4-BE49-F238E27FC236}">
                <a16:creationId xmlns:a16="http://schemas.microsoft.com/office/drawing/2014/main" id="{F3630D7E-8F03-72EE-8D0D-C40781249941}"/>
              </a:ext>
            </a:extLst>
          </p:cNvPr>
          <p:cNvSpPr txBox="1"/>
          <p:nvPr/>
        </p:nvSpPr>
        <p:spPr>
          <a:xfrm>
            <a:off x="4572000" y="895446"/>
            <a:ext cx="4471686" cy="5078313"/>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Most of the customers/guests were Transient type.</a:t>
            </a:r>
          </a:p>
          <a:p>
            <a:endParaRPr lang="en-IN" dirty="0"/>
          </a:p>
          <a:p>
            <a:pPr marL="285750" indent="-285750">
              <a:buFont typeface="Wingdings" panose="05000000000000000000" pitchFamily="2" charset="2"/>
              <a:buChar char="Ø"/>
            </a:pPr>
            <a:r>
              <a:rPr lang="en-IN" dirty="0"/>
              <a:t>Contract-when the booking has an allotment or the type of contract associated to it.</a:t>
            </a:r>
          </a:p>
          <a:p>
            <a:endParaRPr lang="en-IN" dirty="0"/>
          </a:p>
          <a:p>
            <a:pPr marL="285750" indent="-285750">
              <a:buFont typeface="Wingdings" panose="05000000000000000000" pitchFamily="2" charset="2"/>
              <a:buChar char="Ø"/>
            </a:pPr>
            <a:r>
              <a:rPr lang="en-IN" dirty="0"/>
              <a:t>Group-when the booking is associated to a group.</a:t>
            </a:r>
          </a:p>
          <a:p>
            <a:endParaRPr lang="en-IN" dirty="0"/>
          </a:p>
          <a:p>
            <a:pPr marL="285750" indent="-285750">
              <a:buFont typeface="Wingdings" panose="05000000000000000000" pitchFamily="2" charset="2"/>
              <a:buChar char="Ø"/>
            </a:pPr>
            <a:r>
              <a:rPr lang="en-IN" dirty="0"/>
              <a:t>Transient-when the booking is not part of a group or contract, and is not associated to other transient booking.</a:t>
            </a:r>
          </a:p>
          <a:p>
            <a:endParaRPr lang="en-IN" dirty="0"/>
          </a:p>
          <a:p>
            <a:pPr marL="342900" indent="-342900">
              <a:buFont typeface="Wingdings" panose="05000000000000000000" pitchFamily="2" charset="2"/>
              <a:buChar char="Ø"/>
            </a:pPr>
            <a:r>
              <a:rPr lang="en-IN" dirty="0"/>
              <a:t>Transient-party-when the booking is transient, but is associated to a least other transient booking.</a:t>
            </a:r>
          </a:p>
        </p:txBody>
      </p:sp>
    </p:spTree>
    <p:extLst>
      <p:ext uri="{BB962C8B-B14F-4D97-AF65-F5344CB8AC3E}">
        <p14:creationId xmlns:p14="http://schemas.microsoft.com/office/powerpoint/2010/main" val="214651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33166D32-8E47-A9C6-D09E-7324B624D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45" y="830385"/>
            <a:ext cx="4467578" cy="3539596"/>
          </a:xfrm>
          <a:prstGeom prst="rect">
            <a:avLst/>
          </a:prstGeom>
          <a:noFill/>
          <a:ln>
            <a:noFill/>
          </a:ln>
        </p:spPr>
      </p:pic>
      <p:sp>
        <p:nvSpPr>
          <p:cNvPr id="4" name="Title 1">
            <a:extLst>
              <a:ext uri="{FF2B5EF4-FFF2-40B4-BE49-F238E27FC236}">
                <a16:creationId xmlns:a16="http://schemas.microsoft.com/office/drawing/2014/main" id="{2CF96F59-B4F0-1012-37C7-F0CE8F25CD97}"/>
              </a:ext>
            </a:extLst>
          </p:cNvPr>
          <p:cNvSpPr txBox="1">
            <a:spLocks/>
          </p:cNvSpPr>
          <p:nvPr/>
        </p:nvSpPr>
        <p:spPr>
          <a:xfrm>
            <a:off x="1273865" y="149680"/>
            <a:ext cx="6596270" cy="7878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sp>
        <p:nvSpPr>
          <p:cNvPr id="6" name="TextBox 5">
            <a:extLst>
              <a:ext uri="{FF2B5EF4-FFF2-40B4-BE49-F238E27FC236}">
                <a16:creationId xmlns:a16="http://schemas.microsoft.com/office/drawing/2014/main" id="{C805AF9E-1A5B-9E2B-3CE4-481066C4B30F}"/>
              </a:ext>
            </a:extLst>
          </p:cNvPr>
          <p:cNvSpPr txBox="1"/>
          <p:nvPr/>
        </p:nvSpPr>
        <p:spPr>
          <a:xfrm>
            <a:off x="4678326" y="999113"/>
            <a:ext cx="4572000" cy="1600438"/>
          </a:xfrm>
          <a:prstGeom prst="rect">
            <a:avLst/>
          </a:prstGeom>
          <a:noFill/>
        </p:spPr>
        <p:txBody>
          <a:bodyPr wrap="square">
            <a:spAutoFit/>
          </a:bodyPr>
          <a:lstStyle/>
          <a:p>
            <a:r>
              <a:rPr lang="en-IN" b="1" dirty="0"/>
              <a:t>Conclusion:</a:t>
            </a:r>
          </a:p>
          <a:p>
            <a:pPr marL="285750" indent="-285750">
              <a:buFont typeface="Wingdings" panose="05000000000000000000" pitchFamily="2" charset="2"/>
              <a:buChar char="Ø"/>
            </a:pPr>
            <a:r>
              <a:rPr lang="en-IN" dirty="0"/>
              <a:t>For the month of July and august Resort Hotel has Higher ADR whereas</a:t>
            </a:r>
          </a:p>
          <a:p>
            <a:endParaRPr lang="en-IN" dirty="0"/>
          </a:p>
          <a:p>
            <a:pPr marL="285750" indent="-285750">
              <a:buFont typeface="Wingdings" panose="05000000000000000000" pitchFamily="2" charset="2"/>
              <a:buChar char="Ø"/>
            </a:pPr>
            <a:r>
              <a:rPr lang="en-IN" dirty="0"/>
              <a:t>So in the months of January , February , </a:t>
            </a:r>
          </a:p>
          <a:p>
            <a:r>
              <a:rPr lang="en-IN" dirty="0"/>
              <a:t>      March , April, November and December customers have a chance of getting better ADR.</a:t>
            </a:r>
          </a:p>
        </p:txBody>
      </p:sp>
    </p:spTree>
    <p:extLst>
      <p:ext uri="{BB962C8B-B14F-4D97-AF65-F5344CB8AC3E}">
        <p14:creationId xmlns:p14="http://schemas.microsoft.com/office/powerpoint/2010/main" val="289060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7DF6F3-0BA2-6FCD-5154-FE4A82603F75}"/>
              </a:ext>
            </a:extLst>
          </p:cNvPr>
          <p:cNvPicPr>
            <a:picLocks noChangeAspect="1"/>
          </p:cNvPicPr>
          <p:nvPr/>
        </p:nvPicPr>
        <p:blipFill>
          <a:blip r:embed="rId2"/>
          <a:stretch>
            <a:fillRect/>
          </a:stretch>
        </p:blipFill>
        <p:spPr>
          <a:xfrm>
            <a:off x="931202" y="600588"/>
            <a:ext cx="7053469" cy="3320040"/>
          </a:xfrm>
          <a:prstGeom prst="rect">
            <a:avLst/>
          </a:prstGeom>
        </p:spPr>
      </p:pic>
      <p:sp>
        <p:nvSpPr>
          <p:cNvPr id="5" name="Title 1">
            <a:extLst>
              <a:ext uri="{FF2B5EF4-FFF2-40B4-BE49-F238E27FC236}">
                <a16:creationId xmlns:a16="http://schemas.microsoft.com/office/drawing/2014/main" id="{6EC105F0-4D58-BDF4-6405-CCBF221F5685}"/>
              </a:ext>
            </a:extLst>
          </p:cNvPr>
          <p:cNvSpPr txBox="1">
            <a:spLocks/>
          </p:cNvSpPr>
          <p:nvPr/>
        </p:nvSpPr>
        <p:spPr>
          <a:xfrm>
            <a:off x="1273865" y="0"/>
            <a:ext cx="6596270" cy="7878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sp>
        <p:nvSpPr>
          <p:cNvPr id="6" name="TextBox 5">
            <a:extLst>
              <a:ext uri="{FF2B5EF4-FFF2-40B4-BE49-F238E27FC236}">
                <a16:creationId xmlns:a16="http://schemas.microsoft.com/office/drawing/2014/main" id="{96A7F645-6E45-9F59-C50F-2D30BB834FF6}"/>
              </a:ext>
            </a:extLst>
          </p:cNvPr>
          <p:cNvSpPr txBox="1"/>
          <p:nvPr/>
        </p:nvSpPr>
        <p:spPr>
          <a:xfrm>
            <a:off x="1004680" y="4141063"/>
            <a:ext cx="7461684" cy="523220"/>
          </a:xfrm>
          <a:prstGeom prst="rect">
            <a:avLst/>
          </a:prstGeom>
          <a:noFill/>
        </p:spPr>
        <p:txBody>
          <a:bodyPr wrap="square">
            <a:spAutoFit/>
          </a:bodyPr>
          <a:lstStyle/>
          <a:p>
            <a:r>
              <a:rPr lang="en-IN" b="1" dirty="0"/>
              <a:t>Conclusion:</a:t>
            </a:r>
          </a:p>
          <a:p>
            <a:pPr marL="285750" indent="-285750">
              <a:buFont typeface="Wingdings" panose="05000000000000000000" pitchFamily="2" charset="2"/>
              <a:buChar char="Ø"/>
            </a:pPr>
            <a:r>
              <a:rPr lang="en-IN" dirty="0"/>
              <a:t>Average ADR rises from January and reaches peak in August and then comes down. </a:t>
            </a:r>
          </a:p>
        </p:txBody>
      </p:sp>
    </p:spTree>
    <p:extLst>
      <p:ext uri="{BB962C8B-B14F-4D97-AF65-F5344CB8AC3E}">
        <p14:creationId xmlns:p14="http://schemas.microsoft.com/office/powerpoint/2010/main" val="330726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E1931B84-566D-290E-A6E9-897DC83F12EA}"/>
              </a:ext>
            </a:extLst>
          </p:cNvPr>
          <p:cNvSpPr txBox="1">
            <a:spLocks/>
          </p:cNvSpPr>
          <p:nvPr/>
        </p:nvSpPr>
        <p:spPr>
          <a:xfrm>
            <a:off x="1273865" y="85655"/>
            <a:ext cx="6596270" cy="787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3" name="Content Placeholder 4">
            <a:extLst>
              <a:ext uri="{FF2B5EF4-FFF2-40B4-BE49-F238E27FC236}">
                <a16:creationId xmlns:a16="http://schemas.microsoft.com/office/drawing/2014/main" id="{39C57EBF-E795-911C-A5E5-070EBC74B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86" y="983311"/>
            <a:ext cx="3835841" cy="2536437"/>
          </a:xfrm>
          <a:prstGeom prst="rect">
            <a:avLst/>
          </a:prstGeom>
          <a:noFill/>
          <a:ln>
            <a:noFill/>
          </a:ln>
        </p:spPr>
      </p:pic>
      <p:sp>
        <p:nvSpPr>
          <p:cNvPr id="4" name="TextBox 3">
            <a:extLst>
              <a:ext uri="{FF2B5EF4-FFF2-40B4-BE49-F238E27FC236}">
                <a16:creationId xmlns:a16="http://schemas.microsoft.com/office/drawing/2014/main" id="{C5838A6A-1CCB-F8D1-EB11-1EEF0DB482B0}"/>
              </a:ext>
            </a:extLst>
          </p:cNvPr>
          <p:cNvSpPr txBox="1"/>
          <p:nvPr/>
        </p:nvSpPr>
        <p:spPr>
          <a:xfrm>
            <a:off x="216220" y="3519748"/>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Online TA is most preferred market segment whereas offline TA/TO is the second most preferred market segment.</a:t>
            </a:r>
          </a:p>
          <a:p>
            <a:endParaRPr lang="en-IN" dirty="0"/>
          </a:p>
        </p:txBody>
      </p:sp>
      <p:pic>
        <p:nvPicPr>
          <p:cNvPr id="5" name="Content Placeholder 4">
            <a:extLst>
              <a:ext uri="{FF2B5EF4-FFF2-40B4-BE49-F238E27FC236}">
                <a16:creationId xmlns:a16="http://schemas.microsoft.com/office/drawing/2014/main" id="{9BBE11D6-E23B-CB00-66AB-F31D70363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225" y="1016542"/>
            <a:ext cx="3298204" cy="2536437"/>
          </a:xfrm>
          <a:prstGeom prst="rect">
            <a:avLst/>
          </a:prstGeom>
        </p:spPr>
      </p:pic>
      <p:sp>
        <p:nvSpPr>
          <p:cNvPr id="6" name="TextBox 5">
            <a:extLst>
              <a:ext uri="{FF2B5EF4-FFF2-40B4-BE49-F238E27FC236}">
                <a16:creationId xmlns:a16="http://schemas.microsoft.com/office/drawing/2014/main" id="{1D874DF5-B2EF-3ABC-EB5B-6EADD5DB8328}"/>
              </a:ext>
            </a:extLst>
          </p:cNvPr>
          <p:cNvSpPr txBox="1"/>
          <p:nvPr/>
        </p:nvSpPr>
        <p:spPr>
          <a:xfrm>
            <a:off x="4964625" y="3519748"/>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TA/TO is most preferred distribution channel with 79.11% share after it customers preferred Direct distribution channel with 14.86% share.</a:t>
            </a:r>
          </a:p>
          <a:p>
            <a:endParaRPr lang="en-IN" dirty="0"/>
          </a:p>
        </p:txBody>
      </p:sp>
    </p:spTree>
    <p:extLst>
      <p:ext uri="{BB962C8B-B14F-4D97-AF65-F5344CB8AC3E}">
        <p14:creationId xmlns:p14="http://schemas.microsoft.com/office/powerpoint/2010/main" val="69579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740E9A30-F6BC-13D9-2E63-C199297516D2}"/>
              </a:ext>
            </a:extLst>
          </p:cNvPr>
          <p:cNvSpPr txBox="1">
            <a:spLocks/>
          </p:cNvSpPr>
          <p:nvPr/>
        </p:nvSpPr>
        <p:spPr>
          <a:xfrm>
            <a:off x="1273865" y="-108986"/>
            <a:ext cx="6596270" cy="787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3" name="Content Placeholder 4">
            <a:extLst>
              <a:ext uri="{FF2B5EF4-FFF2-40B4-BE49-F238E27FC236}">
                <a16:creationId xmlns:a16="http://schemas.microsoft.com/office/drawing/2014/main" id="{1E2EDDE8-349D-4DDB-B48A-B1D816ED1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8828"/>
            <a:ext cx="4729778" cy="3149022"/>
          </a:xfrm>
          <a:prstGeom prst="rect">
            <a:avLst/>
          </a:prstGeom>
          <a:noFill/>
          <a:ln>
            <a:noFill/>
          </a:ln>
        </p:spPr>
      </p:pic>
      <p:pic>
        <p:nvPicPr>
          <p:cNvPr id="4" name="Content Placeholder 4">
            <a:extLst>
              <a:ext uri="{FF2B5EF4-FFF2-40B4-BE49-F238E27FC236}">
                <a16:creationId xmlns:a16="http://schemas.microsoft.com/office/drawing/2014/main" id="{9F150DCF-E261-F3E5-CCA5-FFF9669A6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778" y="855756"/>
            <a:ext cx="4179375" cy="2674253"/>
          </a:xfrm>
          <a:prstGeom prst="rect">
            <a:avLst/>
          </a:prstGeom>
        </p:spPr>
      </p:pic>
      <p:sp>
        <p:nvSpPr>
          <p:cNvPr id="5" name="TextBox 4">
            <a:extLst>
              <a:ext uri="{FF2B5EF4-FFF2-40B4-BE49-F238E27FC236}">
                <a16:creationId xmlns:a16="http://schemas.microsoft.com/office/drawing/2014/main" id="{44D8C3C4-3C9E-D4FE-C1FA-017EC98EFBAE}"/>
              </a:ext>
            </a:extLst>
          </p:cNvPr>
          <p:cNvSpPr txBox="1"/>
          <p:nvPr/>
        </p:nvSpPr>
        <p:spPr>
          <a:xfrm>
            <a:off x="392625" y="3738501"/>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Agent 9 has done most number of bookings. After agent 9 agent 240 has done most number of booking </a:t>
            </a:r>
            <a:r>
              <a:rPr lang="en-IN" dirty="0" err="1"/>
              <a:t>i.e</a:t>
            </a:r>
            <a:r>
              <a:rPr lang="en-IN" dirty="0"/>
              <a:t> agent 9 is the most efficient agent.</a:t>
            </a:r>
          </a:p>
          <a:p>
            <a:endParaRPr lang="en-IN" dirty="0"/>
          </a:p>
        </p:txBody>
      </p:sp>
      <p:sp>
        <p:nvSpPr>
          <p:cNvPr id="6" name="TextBox 5">
            <a:extLst>
              <a:ext uri="{FF2B5EF4-FFF2-40B4-BE49-F238E27FC236}">
                <a16:creationId xmlns:a16="http://schemas.microsoft.com/office/drawing/2014/main" id="{315E419F-4851-630B-1909-4AE4516CFEC8}"/>
              </a:ext>
            </a:extLst>
          </p:cNvPr>
          <p:cNvSpPr txBox="1"/>
          <p:nvPr/>
        </p:nvSpPr>
        <p:spPr>
          <a:xfrm>
            <a:off x="5122403" y="3799638"/>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Agent 9 and 240 has done highest booking in august month which means august is good month for booking through agent.</a:t>
            </a:r>
          </a:p>
          <a:p>
            <a:endParaRPr lang="en-IN" dirty="0"/>
          </a:p>
        </p:txBody>
      </p:sp>
    </p:spTree>
    <p:extLst>
      <p:ext uri="{BB962C8B-B14F-4D97-AF65-F5344CB8AC3E}">
        <p14:creationId xmlns:p14="http://schemas.microsoft.com/office/powerpoint/2010/main" val="5101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DE0473C5-536E-858D-FAD0-1CF233734992}"/>
              </a:ext>
            </a:extLst>
          </p:cNvPr>
          <p:cNvSpPr txBox="1">
            <a:spLocks/>
          </p:cNvSpPr>
          <p:nvPr/>
        </p:nvSpPr>
        <p:spPr>
          <a:xfrm>
            <a:off x="1877054" y="0"/>
            <a:ext cx="6596270" cy="787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3" name="Content Placeholder 4">
            <a:extLst>
              <a:ext uri="{FF2B5EF4-FFF2-40B4-BE49-F238E27FC236}">
                <a16:creationId xmlns:a16="http://schemas.microsoft.com/office/drawing/2014/main" id="{DC5B0599-13EC-08D5-FFFE-631E5CD41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113" y="897869"/>
            <a:ext cx="4225255" cy="2621508"/>
          </a:xfrm>
          <a:prstGeom prst="rect">
            <a:avLst/>
          </a:prstGeom>
          <a:noFill/>
          <a:ln>
            <a:noFill/>
          </a:ln>
        </p:spPr>
      </p:pic>
      <p:pic>
        <p:nvPicPr>
          <p:cNvPr id="4" name="Content Placeholder 4">
            <a:extLst>
              <a:ext uri="{FF2B5EF4-FFF2-40B4-BE49-F238E27FC236}">
                <a16:creationId xmlns:a16="http://schemas.microsoft.com/office/drawing/2014/main" id="{51157F02-BA4A-2690-433E-832E15B17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17" y="897868"/>
            <a:ext cx="3762406" cy="2761980"/>
          </a:xfrm>
          <a:prstGeom prst="rect">
            <a:avLst/>
          </a:prstGeom>
        </p:spPr>
      </p:pic>
      <p:sp>
        <p:nvSpPr>
          <p:cNvPr id="5" name="TextBox 4">
            <a:extLst>
              <a:ext uri="{FF2B5EF4-FFF2-40B4-BE49-F238E27FC236}">
                <a16:creationId xmlns:a16="http://schemas.microsoft.com/office/drawing/2014/main" id="{1E9484F1-AC86-9F0F-3FB8-178BAFDDFEA3}"/>
              </a:ext>
            </a:extLst>
          </p:cNvPr>
          <p:cNvSpPr txBox="1"/>
          <p:nvPr/>
        </p:nvSpPr>
        <p:spPr>
          <a:xfrm>
            <a:off x="392625" y="3689088"/>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GDS is the most revenue generation distribution channel for City Hotel and undefined is the most revenue generation channel for Resort hotel</a:t>
            </a:r>
          </a:p>
          <a:p>
            <a:endParaRPr lang="en-IN" dirty="0"/>
          </a:p>
        </p:txBody>
      </p:sp>
      <p:sp>
        <p:nvSpPr>
          <p:cNvPr id="6" name="TextBox 5">
            <a:extLst>
              <a:ext uri="{FF2B5EF4-FFF2-40B4-BE49-F238E27FC236}">
                <a16:creationId xmlns:a16="http://schemas.microsoft.com/office/drawing/2014/main" id="{CA3C135C-A50B-0712-7F0D-37F42D509D67}"/>
              </a:ext>
            </a:extLst>
          </p:cNvPr>
          <p:cNvSpPr txBox="1"/>
          <p:nvPr/>
        </p:nvSpPr>
        <p:spPr>
          <a:xfrm>
            <a:off x="4685570" y="3689088"/>
            <a:ext cx="4179375" cy="2031325"/>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The most preferred type meal by guests is BB(Bread and Breakfast).</a:t>
            </a:r>
          </a:p>
          <a:p>
            <a:pPr marL="285750" indent="-285750">
              <a:buFont typeface="Wingdings" panose="05000000000000000000" pitchFamily="2" charset="2"/>
              <a:buChar char="Ø"/>
            </a:pPr>
            <a:r>
              <a:rPr lang="en-IN" dirty="0"/>
              <a:t>After BB, HB (Half Board) and SC (Self Catering) was equally preferred by customers. </a:t>
            </a:r>
          </a:p>
          <a:p>
            <a:endParaRPr lang="en-IN" dirty="0"/>
          </a:p>
        </p:txBody>
      </p:sp>
    </p:spTree>
    <p:extLst>
      <p:ext uri="{BB962C8B-B14F-4D97-AF65-F5344CB8AC3E}">
        <p14:creationId xmlns:p14="http://schemas.microsoft.com/office/powerpoint/2010/main" val="9080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7553E667-A44F-1785-4220-E8B81FA3B7EF}"/>
              </a:ext>
            </a:extLst>
          </p:cNvPr>
          <p:cNvSpPr txBox="1">
            <a:spLocks/>
          </p:cNvSpPr>
          <p:nvPr/>
        </p:nvSpPr>
        <p:spPr>
          <a:xfrm>
            <a:off x="1273865" y="-143154"/>
            <a:ext cx="6596270" cy="787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3" name="Content Placeholder 4">
            <a:extLst>
              <a:ext uri="{FF2B5EF4-FFF2-40B4-BE49-F238E27FC236}">
                <a16:creationId xmlns:a16="http://schemas.microsoft.com/office/drawing/2014/main" id="{FC2701E6-D7CC-2FE0-2C93-4E14FADF7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9" y="769744"/>
            <a:ext cx="4572000" cy="4050083"/>
          </a:xfrm>
          <a:prstGeom prst="rect">
            <a:avLst/>
          </a:prstGeom>
          <a:noFill/>
          <a:ln>
            <a:noFill/>
          </a:ln>
        </p:spPr>
      </p:pic>
      <p:sp>
        <p:nvSpPr>
          <p:cNvPr id="4" name="TextBox 3">
            <a:extLst>
              <a:ext uri="{FF2B5EF4-FFF2-40B4-BE49-F238E27FC236}">
                <a16:creationId xmlns:a16="http://schemas.microsoft.com/office/drawing/2014/main" id="{75B77252-B361-30CA-88B2-10141A0BB70E}"/>
              </a:ext>
            </a:extLst>
          </p:cNvPr>
          <p:cNvSpPr txBox="1"/>
          <p:nvPr/>
        </p:nvSpPr>
        <p:spPr>
          <a:xfrm>
            <a:off x="4829858" y="1234631"/>
            <a:ext cx="4016687" cy="1969770"/>
          </a:xfrm>
          <a:prstGeom prst="rect">
            <a:avLst/>
          </a:prstGeom>
          <a:noFill/>
        </p:spPr>
        <p:txBody>
          <a:bodyPr wrap="square">
            <a:spAutoFit/>
          </a:bodyPr>
          <a:lstStyle/>
          <a:p>
            <a:r>
              <a:rPr lang="en-IN" b="1" dirty="0"/>
              <a:t>Conclusion:</a:t>
            </a:r>
          </a:p>
          <a:p>
            <a:pPr marL="285750" indent="-285750">
              <a:buFont typeface="Wingdings" panose="05000000000000000000" pitchFamily="2" charset="2"/>
              <a:buChar char="Ø"/>
            </a:pPr>
            <a:r>
              <a:rPr lang="en-IN" sz="1800" dirty="0">
                <a:latin typeface="+mn-lt"/>
                <a:ea typeface="+mn-ea"/>
                <a:cs typeface="+mn-cs"/>
              </a:rPr>
              <a:t>Maximum number of Guests (more than 25000 guests) were from Portugal. </a:t>
            </a:r>
          </a:p>
          <a:p>
            <a:pPr marL="285750" indent="-285750">
              <a:buFont typeface="Wingdings" panose="05000000000000000000" pitchFamily="2" charset="2"/>
              <a:buChar char="Ø"/>
            </a:pPr>
            <a:r>
              <a:rPr lang="en-IN" sz="1800" dirty="0">
                <a:latin typeface="+mn-lt"/>
                <a:ea typeface="+mn-ea"/>
                <a:cs typeface="+mn-cs"/>
              </a:rPr>
              <a:t>After Portugal Great Britain and France are the countries from which guests visited.</a:t>
            </a:r>
            <a:endParaRPr lang="en-IN" dirty="0"/>
          </a:p>
        </p:txBody>
      </p:sp>
    </p:spTree>
    <p:extLst>
      <p:ext uri="{BB962C8B-B14F-4D97-AF65-F5344CB8AC3E}">
        <p14:creationId xmlns:p14="http://schemas.microsoft.com/office/powerpoint/2010/main" val="10231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8B043AAC-7B78-544B-368D-906D927E81D4}"/>
              </a:ext>
            </a:extLst>
          </p:cNvPr>
          <p:cNvSpPr txBox="1">
            <a:spLocks/>
          </p:cNvSpPr>
          <p:nvPr/>
        </p:nvSpPr>
        <p:spPr>
          <a:xfrm>
            <a:off x="1273865" y="0"/>
            <a:ext cx="6596270" cy="787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3" name="Content Placeholder 4">
            <a:extLst>
              <a:ext uri="{FF2B5EF4-FFF2-40B4-BE49-F238E27FC236}">
                <a16:creationId xmlns:a16="http://schemas.microsoft.com/office/drawing/2014/main" id="{5FD70635-F645-56E0-6988-56CAA1FFA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487" y="923145"/>
            <a:ext cx="4239513" cy="4220355"/>
          </a:xfrm>
          <a:prstGeom prst="rect">
            <a:avLst/>
          </a:prstGeom>
          <a:noFill/>
          <a:ln>
            <a:noFill/>
          </a:ln>
        </p:spPr>
      </p:pic>
      <p:sp>
        <p:nvSpPr>
          <p:cNvPr id="4" name="TextBox 3">
            <a:extLst>
              <a:ext uri="{FF2B5EF4-FFF2-40B4-BE49-F238E27FC236}">
                <a16:creationId xmlns:a16="http://schemas.microsoft.com/office/drawing/2014/main" id="{8C02AFE0-C990-11F2-C534-FEF119AEE72E}"/>
              </a:ext>
            </a:extLst>
          </p:cNvPr>
          <p:cNvSpPr txBox="1"/>
          <p:nvPr/>
        </p:nvSpPr>
        <p:spPr>
          <a:xfrm>
            <a:off x="185530" y="1653996"/>
            <a:ext cx="4795888" cy="1957074"/>
          </a:xfrm>
          <a:prstGeom prst="rect">
            <a:avLst/>
          </a:prstGeom>
          <a:noFill/>
        </p:spPr>
        <p:txBody>
          <a:bodyPr wrap="square">
            <a:spAutoFit/>
          </a:bodyPr>
          <a:lstStyle/>
          <a:p>
            <a:r>
              <a:rPr lang="en-IN" b="1" dirty="0"/>
              <a:t>Conclusion:</a:t>
            </a:r>
          </a:p>
          <a:p>
            <a:r>
              <a:rPr lang="en-IN" dirty="0"/>
              <a:t>Bar Chart showing number of nights stays in hotels.</a:t>
            </a:r>
          </a:p>
          <a:p>
            <a:pPr marL="342900" lvl="0" indent="-342900">
              <a:lnSpc>
                <a:spcPct val="107000"/>
              </a:lnSpc>
              <a:buFont typeface="Wingdings" panose="05000000000000000000" pitchFamily="2" charset="2"/>
              <a:buChar char=""/>
            </a:pPr>
            <a:r>
              <a:rPr lang="en-IN" dirty="0"/>
              <a:t>Resort hotel received total 5 % of repeated guests out of its total visitors.</a:t>
            </a:r>
          </a:p>
          <a:p>
            <a:pPr marL="342900" lvl="0" indent="-342900">
              <a:lnSpc>
                <a:spcPct val="107000"/>
              </a:lnSpc>
              <a:buFont typeface="Wingdings" panose="05000000000000000000" pitchFamily="2" charset="2"/>
              <a:buChar char=""/>
            </a:pPr>
            <a:r>
              <a:rPr lang="en-IN" dirty="0"/>
              <a:t>City hotel received only 3 % of repeated guests out of its total visitors.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3191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4D2C2BF3-C88F-7E48-C53E-3D5B4E8AA0F6}"/>
              </a:ext>
            </a:extLst>
          </p:cNvPr>
          <p:cNvSpPr txBox="1">
            <a:spLocks/>
          </p:cNvSpPr>
          <p:nvPr/>
        </p:nvSpPr>
        <p:spPr>
          <a:xfrm>
            <a:off x="1273865" y="-117004"/>
            <a:ext cx="6596270" cy="787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3" name="Content Placeholder 4">
            <a:extLst>
              <a:ext uri="{FF2B5EF4-FFF2-40B4-BE49-F238E27FC236}">
                <a16:creationId xmlns:a16="http://schemas.microsoft.com/office/drawing/2014/main" id="{49288C2B-1846-E00E-211F-092511F8DB35}"/>
              </a:ext>
            </a:extLst>
          </p:cNvPr>
          <p:cNvPicPr>
            <a:picLocks noChangeAspect="1"/>
          </p:cNvPicPr>
          <p:nvPr/>
        </p:nvPicPr>
        <p:blipFill rotWithShape="1">
          <a:blip r:embed="rId3">
            <a:extLst>
              <a:ext uri="{28A0092B-C50C-407E-A947-70E740481C1C}">
                <a14:useLocalDpi xmlns:a14="http://schemas.microsoft.com/office/drawing/2010/main" val="0"/>
              </a:ext>
            </a:extLst>
          </a:blip>
          <a:srcRect r="27968"/>
          <a:stretch/>
        </p:blipFill>
        <p:spPr>
          <a:xfrm>
            <a:off x="361122" y="1077084"/>
            <a:ext cx="4958715" cy="3516950"/>
          </a:xfrm>
          <a:prstGeom prst="rect">
            <a:avLst/>
          </a:prstGeom>
          <a:noFill/>
          <a:ln>
            <a:noFill/>
          </a:ln>
        </p:spPr>
      </p:pic>
      <p:sp>
        <p:nvSpPr>
          <p:cNvPr id="4" name="TextBox 3">
            <a:extLst>
              <a:ext uri="{FF2B5EF4-FFF2-40B4-BE49-F238E27FC236}">
                <a16:creationId xmlns:a16="http://schemas.microsoft.com/office/drawing/2014/main" id="{96577B9E-3831-2093-647D-B49E62907C58}"/>
              </a:ext>
            </a:extLst>
          </p:cNvPr>
          <p:cNvSpPr txBox="1"/>
          <p:nvPr/>
        </p:nvSpPr>
        <p:spPr>
          <a:xfrm>
            <a:off x="5472191" y="1077084"/>
            <a:ext cx="3310687" cy="2765372"/>
          </a:xfrm>
          <a:prstGeom prst="rect">
            <a:avLst/>
          </a:prstGeom>
          <a:noFill/>
        </p:spPr>
        <p:txBody>
          <a:bodyPr wrap="square">
            <a:spAutoFit/>
          </a:bodyPr>
          <a:lstStyle/>
          <a:p>
            <a:r>
              <a:rPr lang="en-IN" b="1" dirty="0"/>
              <a:t>Conclusion:</a:t>
            </a:r>
          </a:p>
          <a:p>
            <a:r>
              <a:rPr lang="en-IN" dirty="0"/>
              <a:t>Bar Chart showing number of nights stays in hotels.</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3 Night stay is most preferred in City hotel and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1 Night stay is most preferred in Resort Hotel</a:t>
            </a:r>
          </a:p>
          <a:p>
            <a:endParaRPr lang="en-IN" dirty="0"/>
          </a:p>
          <a:p>
            <a:endParaRPr lang="en-IN" dirty="0"/>
          </a:p>
        </p:txBody>
      </p:sp>
    </p:spTree>
    <p:extLst>
      <p:ext uri="{BB962C8B-B14F-4D97-AF65-F5344CB8AC3E}">
        <p14:creationId xmlns:p14="http://schemas.microsoft.com/office/powerpoint/2010/main" val="168391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55ADD74E-1933-C43C-C3E2-05D2BECED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66" y="1035643"/>
            <a:ext cx="5274405" cy="3570012"/>
          </a:xfrm>
          <a:prstGeom prst="rect">
            <a:avLst/>
          </a:prstGeom>
          <a:noFill/>
          <a:ln>
            <a:noFill/>
          </a:ln>
        </p:spPr>
      </p:pic>
      <p:sp>
        <p:nvSpPr>
          <p:cNvPr id="4" name="TextBox 3">
            <a:extLst>
              <a:ext uri="{FF2B5EF4-FFF2-40B4-BE49-F238E27FC236}">
                <a16:creationId xmlns:a16="http://schemas.microsoft.com/office/drawing/2014/main" id="{F60F3799-7CFA-D284-F30A-26476BE3FEDF}"/>
              </a:ext>
            </a:extLst>
          </p:cNvPr>
          <p:cNvSpPr txBox="1"/>
          <p:nvPr/>
        </p:nvSpPr>
        <p:spPr>
          <a:xfrm>
            <a:off x="5567448" y="1371421"/>
            <a:ext cx="3367232" cy="1200329"/>
          </a:xfrm>
          <a:prstGeom prst="rect">
            <a:avLst/>
          </a:prstGeom>
          <a:noFill/>
        </p:spPr>
        <p:txBody>
          <a:bodyPr wrap="square">
            <a:spAutoFit/>
          </a:bodyPr>
          <a:lstStyle/>
          <a:p>
            <a:r>
              <a:rPr lang="en-IN" b="1" dirty="0"/>
              <a:t>Conclusion:</a:t>
            </a:r>
          </a:p>
          <a:p>
            <a:pPr marL="285750" indent="-285750">
              <a:buFont typeface="Wingdings" panose="05000000000000000000" pitchFamily="2" charset="2"/>
              <a:buChar char="Ø"/>
            </a:pPr>
            <a:r>
              <a:rPr lang="en-IN" dirty="0"/>
              <a:t>In the Year 2016 Maximum number of bookings was received by both the hotels.</a:t>
            </a:r>
          </a:p>
          <a:p>
            <a:endParaRPr lang="en-IN" dirty="0"/>
          </a:p>
        </p:txBody>
      </p:sp>
      <p:sp>
        <p:nvSpPr>
          <p:cNvPr id="5" name="Title 1">
            <a:extLst>
              <a:ext uri="{FF2B5EF4-FFF2-40B4-BE49-F238E27FC236}">
                <a16:creationId xmlns:a16="http://schemas.microsoft.com/office/drawing/2014/main" id="{B8017D90-9771-546B-E88E-F0BB02C4FF38}"/>
              </a:ext>
            </a:extLst>
          </p:cNvPr>
          <p:cNvSpPr txBox="1">
            <a:spLocks/>
          </p:cNvSpPr>
          <p:nvPr/>
        </p:nvSpPr>
        <p:spPr>
          <a:xfrm>
            <a:off x="1663128" y="-65150"/>
            <a:ext cx="6596270" cy="7878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spTree>
    <p:extLst>
      <p:ext uri="{BB962C8B-B14F-4D97-AF65-F5344CB8AC3E}">
        <p14:creationId xmlns:p14="http://schemas.microsoft.com/office/powerpoint/2010/main" val="90437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itle 1">
            <a:extLst>
              <a:ext uri="{FF2B5EF4-FFF2-40B4-BE49-F238E27FC236}">
                <a16:creationId xmlns:a16="http://schemas.microsoft.com/office/drawing/2014/main" id="{CAED182C-4360-CE36-B54C-5758B914F40F}"/>
              </a:ext>
            </a:extLst>
          </p:cNvPr>
          <p:cNvSpPr txBox="1">
            <a:spLocks/>
          </p:cNvSpPr>
          <p:nvPr/>
        </p:nvSpPr>
        <p:spPr>
          <a:xfrm>
            <a:off x="103176" y="496070"/>
            <a:ext cx="8596668" cy="1320800"/>
          </a:xfrm>
          <a:prstGeom prst="rect">
            <a:avLst/>
          </a:prstGeom>
          <a:noFill/>
          <a:ln>
            <a:noFill/>
          </a:ln>
        </p:spPr>
        <p:txBody>
          <a:bodyPr spcFirstLastPara="1" wrap="square" lIns="91425" tIns="91425" rIns="91425" bIns="91425" anchor="b"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3600" b="1" dirty="0">
                <a:solidFill>
                  <a:srgbClr val="FF0000"/>
                </a:solidFill>
                <a:latin typeface="+mn-lt"/>
                <a:ea typeface="+mn-ea"/>
                <a:cs typeface="+mn-cs"/>
              </a:rPr>
              <a:t>Work</a:t>
            </a:r>
            <a:r>
              <a:rPr lang="en-IN" sz="6600" b="1" dirty="0">
                <a:solidFill>
                  <a:srgbClr val="FF0000"/>
                </a:solidFill>
              </a:rPr>
              <a:t> </a:t>
            </a:r>
            <a:r>
              <a:rPr lang="en-IN" sz="3600" b="1" dirty="0">
                <a:solidFill>
                  <a:srgbClr val="FF0000"/>
                </a:solidFill>
                <a:latin typeface="+mn-lt"/>
                <a:ea typeface="+mn-ea"/>
                <a:cs typeface="+mn-cs"/>
              </a:rPr>
              <a:t>Flow:</a:t>
            </a:r>
            <a:br>
              <a:rPr lang="en-IN" sz="2000" b="1" dirty="0">
                <a:solidFill>
                  <a:srgbClr val="FFC000"/>
                </a:solidFill>
                <a:latin typeface="+mn-lt"/>
                <a:ea typeface="+mn-ea"/>
                <a:cs typeface="+mn-cs"/>
              </a:rPr>
            </a:br>
            <a:r>
              <a:rPr lang="en-IN" sz="2000" b="1" dirty="0">
                <a:solidFill>
                  <a:schemeClr val="accent1">
                    <a:lumMod val="75000"/>
                  </a:schemeClr>
                </a:solidFill>
                <a:latin typeface="+mn-lt"/>
                <a:ea typeface="+mn-ea"/>
                <a:cs typeface="+mn-cs"/>
              </a:rPr>
              <a:t>Work</a:t>
            </a:r>
            <a:r>
              <a:rPr lang="en-IN" sz="2800" dirty="0">
                <a:solidFill>
                  <a:schemeClr val="accent1">
                    <a:lumMod val="75000"/>
                  </a:schemeClr>
                </a:solidFill>
              </a:rPr>
              <a:t> </a:t>
            </a:r>
            <a:r>
              <a:rPr lang="en-IN" sz="2000" b="1" dirty="0">
                <a:solidFill>
                  <a:schemeClr val="accent1">
                    <a:lumMod val="75000"/>
                  </a:schemeClr>
                </a:solidFill>
                <a:latin typeface="+mn-lt"/>
                <a:ea typeface="+mn-ea"/>
                <a:cs typeface="+mn-cs"/>
              </a:rPr>
              <a:t>flow is divided into 3 steps as shown below:</a:t>
            </a:r>
          </a:p>
        </p:txBody>
      </p:sp>
      <p:sp>
        <p:nvSpPr>
          <p:cNvPr id="6" name="Arrow: Pentagon 5">
            <a:extLst>
              <a:ext uri="{FF2B5EF4-FFF2-40B4-BE49-F238E27FC236}">
                <a16:creationId xmlns:a16="http://schemas.microsoft.com/office/drawing/2014/main" id="{8A62430F-C1E9-B38C-3283-3F521517DF6B}"/>
              </a:ext>
            </a:extLst>
          </p:cNvPr>
          <p:cNvSpPr/>
          <p:nvPr/>
        </p:nvSpPr>
        <p:spPr>
          <a:xfrm>
            <a:off x="349759" y="2879035"/>
            <a:ext cx="2510400" cy="874258"/>
          </a:xfrm>
          <a:prstGeom prst="homePlat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5693E766-CF7A-0598-AA80-7A71890818F9}"/>
              </a:ext>
            </a:extLst>
          </p:cNvPr>
          <p:cNvSpPr txBox="1"/>
          <p:nvPr/>
        </p:nvSpPr>
        <p:spPr>
          <a:xfrm>
            <a:off x="677334" y="2879035"/>
            <a:ext cx="2277362" cy="1138773"/>
          </a:xfrm>
          <a:prstGeom prst="rect">
            <a:avLst/>
          </a:prstGeom>
          <a:noFill/>
        </p:spPr>
        <p:txBody>
          <a:bodyPr wrap="square" rtlCol="0">
            <a:spAutoFit/>
          </a:bodyPr>
          <a:lstStyle/>
          <a:p>
            <a:r>
              <a:rPr lang="en-IN" sz="1800" b="1" dirty="0">
                <a:solidFill>
                  <a:srgbClr val="FFC000"/>
                </a:solidFill>
              </a:rPr>
              <a:t>Data Collection and </a:t>
            </a:r>
          </a:p>
          <a:p>
            <a:r>
              <a:rPr lang="en-IN" sz="1800" b="1" dirty="0">
                <a:solidFill>
                  <a:srgbClr val="FFC000"/>
                </a:solidFill>
              </a:rPr>
              <a:t>understanding</a:t>
            </a:r>
          </a:p>
          <a:p>
            <a:endParaRPr lang="en-IN" dirty="0"/>
          </a:p>
        </p:txBody>
      </p:sp>
      <p:sp>
        <p:nvSpPr>
          <p:cNvPr id="8" name="Arrow: Pentagon 7">
            <a:extLst>
              <a:ext uri="{FF2B5EF4-FFF2-40B4-BE49-F238E27FC236}">
                <a16:creationId xmlns:a16="http://schemas.microsoft.com/office/drawing/2014/main" id="{8E139C07-9B89-493F-F515-4738AFCCC27F}"/>
              </a:ext>
            </a:extLst>
          </p:cNvPr>
          <p:cNvSpPr/>
          <p:nvPr/>
        </p:nvSpPr>
        <p:spPr>
          <a:xfrm>
            <a:off x="3468641" y="2879035"/>
            <a:ext cx="2720665" cy="874258"/>
          </a:xfrm>
          <a:prstGeom prst="homePlat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66D1C9C-ADCE-DDB3-8D24-696D32C5B5B1}"/>
              </a:ext>
            </a:extLst>
          </p:cNvPr>
          <p:cNvSpPr txBox="1"/>
          <p:nvPr/>
        </p:nvSpPr>
        <p:spPr>
          <a:xfrm>
            <a:off x="3861355" y="2848257"/>
            <a:ext cx="1935236" cy="1138773"/>
          </a:xfrm>
          <a:prstGeom prst="rect">
            <a:avLst/>
          </a:prstGeom>
          <a:noFill/>
        </p:spPr>
        <p:txBody>
          <a:bodyPr wrap="square" rtlCol="0">
            <a:spAutoFit/>
          </a:bodyPr>
          <a:lstStyle/>
          <a:p>
            <a:r>
              <a:rPr lang="en-IN" sz="1800" b="1" dirty="0">
                <a:solidFill>
                  <a:srgbClr val="FFC000"/>
                </a:solidFill>
              </a:rPr>
              <a:t>Data Cleaning and </a:t>
            </a:r>
          </a:p>
          <a:p>
            <a:r>
              <a:rPr lang="en-IN" sz="1800" b="1" dirty="0">
                <a:solidFill>
                  <a:srgbClr val="FFC000"/>
                </a:solidFill>
              </a:rPr>
              <a:t>Manipulation</a:t>
            </a:r>
          </a:p>
          <a:p>
            <a:endParaRPr lang="en-IN" dirty="0"/>
          </a:p>
        </p:txBody>
      </p:sp>
      <p:sp>
        <p:nvSpPr>
          <p:cNvPr id="11" name="Arrow: Pentagon 10">
            <a:extLst>
              <a:ext uri="{FF2B5EF4-FFF2-40B4-BE49-F238E27FC236}">
                <a16:creationId xmlns:a16="http://schemas.microsoft.com/office/drawing/2014/main" id="{E3F8913C-C4F0-848B-D865-E18010861D70}"/>
              </a:ext>
            </a:extLst>
          </p:cNvPr>
          <p:cNvSpPr/>
          <p:nvPr/>
        </p:nvSpPr>
        <p:spPr>
          <a:xfrm>
            <a:off x="6703251" y="2848257"/>
            <a:ext cx="2440749" cy="905036"/>
          </a:xfrm>
          <a:prstGeom prst="homePlat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F760C03-93B4-37DB-9A97-8ACC816ABF10}"/>
              </a:ext>
            </a:extLst>
          </p:cNvPr>
          <p:cNvSpPr txBox="1"/>
          <p:nvPr/>
        </p:nvSpPr>
        <p:spPr>
          <a:xfrm>
            <a:off x="6887829" y="2774800"/>
            <a:ext cx="1906412" cy="1138773"/>
          </a:xfrm>
          <a:prstGeom prst="rect">
            <a:avLst/>
          </a:prstGeom>
          <a:noFill/>
        </p:spPr>
        <p:txBody>
          <a:bodyPr wrap="square" rtlCol="0">
            <a:spAutoFit/>
          </a:bodyPr>
          <a:lstStyle/>
          <a:p>
            <a:r>
              <a:rPr lang="en-IN" sz="1800" b="1" dirty="0">
                <a:solidFill>
                  <a:srgbClr val="FFC000"/>
                </a:solidFill>
              </a:rPr>
              <a:t>Exploratory Data Analysis (EDA)</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0B38-A394-4201-63F5-1B22D48EC10B}"/>
              </a:ext>
            </a:extLst>
          </p:cNvPr>
          <p:cNvSpPr>
            <a:spLocks noGrp="1"/>
          </p:cNvSpPr>
          <p:nvPr>
            <p:ph type="ctrTitle"/>
          </p:nvPr>
        </p:nvSpPr>
        <p:spPr/>
        <p:txBody>
          <a:bodyPr/>
          <a:lstStyle/>
          <a:p>
            <a:r>
              <a:rPr lang="en-IN" b="1" dirty="0">
                <a:solidFill>
                  <a:schemeClr val="accent1">
                    <a:lumMod val="75000"/>
                  </a:schemeClr>
                </a:solidFill>
              </a:rPr>
              <a:t>THANK YOU</a:t>
            </a:r>
          </a:p>
        </p:txBody>
      </p:sp>
    </p:spTree>
    <p:extLst>
      <p:ext uri="{BB962C8B-B14F-4D97-AF65-F5344CB8AC3E}">
        <p14:creationId xmlns:p14="http://schemas.microsoft.com/office/powerpoint/2010/main" val="115447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EC3D-C184-A7F6-D56D-8671A9D4C195}"/>
              </a:ext>
            </a:extLst>
          </p:cNvPr>
          <p:cNvSpPr>
            <a:spLocks noGrp="1"/>
          </p:cNvSpPr>
          <p:nvPr>
            <p:ph type="title"/>
          </p:nvPr>
        </p:nvSpPr>
        <p:spPr>
          <a:xfrm>
            <a:off x="311700" y="379710"/>
            <a:ext cx="8520600" cy="572700"/>
          </a:xfrm>
        </p:spPr>
        <p:txBody>
          <a:bodyPr/>
          <a:lstStyle/>
          <a:p>
            <a:pPr algn="ctr"/>
            <a:r>
              <a:rPr lang="en-IN" b="1" u="sng" dirty="0">
                <a:solidFill>
                  <a:srgbClr val="FF0000"/>
                </a:solidFill>
                <a:effectLst>
                  <a:outerShdw blurRad="38100" dist="38100" dir="2700000" algn="tl">
                    <a:srgbClr val="000000">
                      <a:alpha val="43137"/>
                    </a:srgbClr>
                  </a:outerShdw>
                </a:effectLst>
              </a:rPr>
              <a:t>Data Collection and Understanding </a:t>
            </a:r>
          </a:p>
        </p:txBody>
      </p:sp>
      <p:sp>
        <p:nvSpPr>
          <p:cNvPr id="3" name="TextBox 2">
            <a:extLst>
              <a:ext uri="{FF2B5EF4-FFF2-40B4-BE49-F238E27FC236}">
                <a16:creationId xmlns:a16="http://schemas.microsoft.com/office/drawing/2014/main" id="{95446930-4595-4EE9-F6D1-28623F03D586}"/>
              </a:ext>
            </a:extLst>
          </p:cNvPr>
          <p:cNvSpPr txBox="1"/>
          <p:nvPr/>
        </p:nvSpPr>
        <p:spPr>
          <a:xfrm>
            <a:off x="538843" y="1461407"/>
            <a:ext cx="8293457" cy="738664"/>
          </a:xfrm>
          <a:prstGeom prst="rect">
            <a:avLst/>
          </a:prstGeom>
          <a:noFill/>
        </p:spPr>
        <p:txBody>
          <a:bodyPr wrap="square" rtlCol="0">
            <a:spAutoFit/>
          </a:bodyPr>
          <a:lstStyle/>
          <a:p>
            <a:pPr marL="285750" indent="-285750">
              <a:buFont typeface="Arial" panose="020B0604020202020204" pitchFamily="34" charset="0"/>
              <a:buChar char="•"/>
            </a:pPr>
            <a:r>
              <a:rPr lang="en-IN" dirty="0">
                <a:effectLst/>
                <a:latin typeface="+mn-lt"/>
                <a:ea typeface="Calibri" panose="020F0502020204030204" pitchFamily="34" charset="0"/>
                <a:cs typeface="Times New Roman" panose="02020603050405020304" pitchFamily="18" charset="0"/>
              </a:rPr>
              <a:t>First</a:t>
            </a:r>
            <a:r>
              <a:rPr lang="en-IN" b="1" dirty="0">
                <a:effectLst/>
                <a:latin typeface="+mn-lt"/>
                <a:ea typeface="Calibri" panose="020F0502020204030204" pitchFamily="34" charset="0"/>
                <a:cs typeface="Times New Roman" panose="02020603050405020304" pitchFamily="18" charset="0"/>
              </a:rPr>
              <a:t> </a:t>
            </a:r>
            <a:r>
              <a:rPr lang="en-IN" dirty="0">
                <a:effectLst/>
                <a:latin typeface="+mn-lt"/>
                <a:ea typeface="Calibri" panose="020F0502020204030204" pitchFamily="34" charset="0"/>
                <a:cs typeface="Times New Roman" panose="02020603050405020304" pitchFamily="18" charset="0"/>
              </a:rPr>
              <a:t>we  read the data using pandas library. After collecting the data it’s very important to understand our data. So we had hotel booking analysis data which had 119390 Observations and 32 Attributes. Also we observed there are different types of datatype like integer, float and object.</a:t>
            </a:r>
            <a:endParaRPr lang="en-IN" dirty="0"/>
          </a:p>
        </p:txBody>
      </p:sp>
    </p:spTree>
    <p:extLst>
      <p:ext uri="{BB962C8B-B14F-4D97-AF65-F5344CB8AC3E}">
        <p14:creationId xmlns:p14="http://schemas.microsoft.com/office/powerpoint/2010/main" val="423250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62D2-0C63-F8BE-54D0-202CD9E8FA62}"/>
              </a:ext>
            </a:extLst>
          </p:cNvPr>
          <p:cNvSpPr>
            <a:spLocks noGrp="1"/>
          </p:cNvSpPr>
          <p:nvPr>
            <p:ph type="title"/>
          </p:nvPr>
        </p:nvSpPr>
        <p:spPr>
          <a:xfrm>
            <a:off x="311700" y="412368"/>
            <a:ext cx="8520600" cy="572700"/>
          </a:xfrm>
        </p:spPr>
        <p:txBody>
          <a:bodyPr/>
          <a:lstStyle/>
          <a:p>
            <a:pPr algn="ctr"/>
            <a:r>
              <a:rPr lang="en-IN" b="1" dirty="0">
                <a:solidFill>
                  <a:srgbClr val="FF0000"/>
                </a:solidFill>
                <a:effectLst>
                  <a:outerShdw blurRad="38100" dist="38100" dir="2700000" algn="tl">
                    <a:srgbClr val="000000">
                      <a:alpha val="43137"/>
                    </a:srgbClr>
                  </a:outerShdw>
                </a:effectLst>
              </a:rPr>
              <a:t>Data Summary</a:t>
            </a:r>
          </a:p>
        </p:txBody>
      </p:sp>
      <p:sp>
        <p:nvSpPr>
          <p:cNvPr id="4" name="TextBox 3">
            <a:extLst>
              <a:ext uri="{FF2B5EF4-FFF2-40B4-BE49-F238E27FC236}">
                <a16:creationId xmlns:a16="http://schemas.microsoft.com/office/drawing/2014/main" id="{AF4A1DD8-AEBB-1323-2852-98639939C0BA}"/>
              </a:ext>
            </a:extLst>
          </p:cNvPr>
          <p:cNvSpPr txBox="1"/>
          <p:nvPr/>
        </p:nvSpPr>
        <p:spPr>
          <a:xfrm>
            <a:off x="311700" y="985068"/>
            <a:ext cx="7013121" cy="523220"/>
          </a:xfrm>
          <a:prstGeom prst="rect">
            <a:avLst/>
          </a:prstGeom>
          <a:noFill/>
        </p:spPr>
        <p:txBody>
          <a:bodyPr wrap="square" rtlCol="0">
            <a:spAutoFit/>
          </a:bodyPr>
          <a:lstStyle/>
          <a:p>
            <a:r>
              <a:rPr lang="en-IN" dirty="0"/>
              <a:t>Given data set has different columns of variables crucial for hotel bookings. Some of them are:</a:t>
            </a:r>
          </a:p>
        </p:txBody>
      </p:sp>
      <p:pic>
        <p:nvPicPr>
          <p:cNvPr id="6" name="Picture 5">
            <a:extLst>
              <a:ext uri="{FF2B5EF4-FFF2-40B4-BE49-F238E27FC236}">
                <a16:creationId xmlns:a16="http://schemas.microsoft.com/office/drawing/2014/main" id="{CC7D8E76-F6BD-9048-09A2-F0AB41A7C36A}"/>
              </a:ext>
            </a:extLst>
          </p:cNvPr>
          <p:cNvPicPr>
            <a:picLocks noChangeAspect="1"/>
          </p:cNvPicPr>
          <p:nvPr/>
        </p:nvPicPr>
        <p:blipFill>
          <a:blip r:embed="rId2"/>
          <a:stretch>
            <a:fillRect/>
          </a:stretch>
        </p:blipFill>
        <p:spPr>
          <a:xfrm>
            <a:off x="311700" y="1814870"/>
            <a:ext cx="8743950" cy="2948919"/>
          </a:xfrm>
          <a:prstGeom prst="rect">
            <a:avLst/>
          </a:prstGeom>
        </p:spPr>
      </p:pic>
    </p:spTree>
    <p:extLst>
      <p:ext uri="{BB962C8B-B14F-4D97-AF65-F5344CB8AC3E}">
        <p14:creationId xmlns:p14="http://schemas.microsoft.com/office/powerpoint/2010/main" val="239203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77C4A6-1CAA-F045-5C3D-60BF3FAF6875}"/>
              </a:ext>
            </a:extLst>
          </p:cNvPr>
          <p:cNvPicPr>
            <a:picLocks noChangeAspect="1"/>
          </p:cNvPicPr>
          <p:nvPr/>
        </p:nvPicPr>
        <p:blipFill>
          <a:blip r:embed="rId2"/>
          <a:stretch>
            <a:fillRect/>
          </a:stretch>
        </p:blipFill>
        <p:spPr>
          <a:xfrm>
            <a:off x="187778" y="1289698"/>
            <a:ext cx="8768443" cy="3249906"/>
          </a:xfrm>
          <a:prstGeom prst="rect">
            <a:avLst/>
          </a:prstGeom>
        </p:spPr>
      </p:pic>
      <p:sp>
        <p:nvSpPr>
          <p:cNvPr id="7" name="TextBox 6">
            <a:extLst>
              <a:ext uri="{FF2B5EF4-FFF2-40B4-BE49-F238E27FC236}">
                <a16:creationId xmlns:a16="http://schemas.microsoft.com/office/drawing/2014/main" id="{61572994-7B3D-EAE6-8443-9A8D2852ED17}"/>
              </a:ext>
            </a:extLst>
          </p:cNvPr>
          <p:cNvSpPr txBox="1"/>
          <p:nvPr/>
        </p:nvSpPr>
        <p:spPr>
          <a:xfrm>
            <a:off x="318407" y="285750"/>
            <a:ext cx="4253593" cy="523220"/>
          </a:xfrm>
          <a:prstGeom prst="rect">
            <a:avLst/>
          </a:prstGeom>
          <a:noFill/>
        </p:spPr>
        <p:txBody>
          <a:bodyPr wrap="square" rtlCol="0">
            <a:spAutoFit/>
          </a:bodyPr>
          <a:lstStyle/>
          <a:p>
            <a:r>
              <a:rPr lang="en-IN" sz="2800" b="1" dirty="0">
                <a:solidFill>
                  <a:srgbClr val="FF0000"/>
                </a:solidFill>
                <a:effectLst>
                  <a:outerShdw blurRad="38100" dist="38100" dir="2700000" algn="tl">
                    <a:srgbClr val="000000">
                      <a:alpha val="43137"/>
                    </a:srgbClr>
                  </a:outerShdw>
                </a:effectLst>
              </a:rPr>
              <a:t>Data Summary(contd..)</a:t>
            </a:r>
            <a:endParaRPr lang="en-IN" sz="2800" dirty="0"/>
          </a:p>
        </p:txBody>
      </p:sp>
    </p:spTree>
    <p:extLst>
      <p:ext uri="{BB962C8B-B14F-4D97-AF65-F5344CB8AC3E}">
        <p14:creationId xmlns:p14="http://schemas.microsoft.com/office/powerpoint/2010/main" val="12064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9873B-3AFD-39C7-F720-C7D767455380}"/>
              </a:ext>
            </a:extLst>
          </p:cNvPr>
          <p:cNvSpPr txBox="1"/>
          <p:nvPr/>
        </p:nvSpPr>
        <p:spPr>
          <a:xfrm>
            <a:off x="2506436" y="2779849"/>
            <a:ext cx="5372100" cy="523220"/>
          </a:xfrm>
          <a:prstGeom prst="rect">
            <a:avLst/>
          </a:prstGeom>
          <a:noFill/>
        </p:spPr>
        <p:txBody>
          <a:bodyPr wrap="square" rtlCol="0">
            <a:spAutoFit/>
          </a:bodyPr>
          <a:lstStyle/>
          <a:p>
            <a:r>
              <a:rPr lang="en-IN" sz="2800" b="1" u="sng" dirty="0">
                <a:solidFill>
                  <a:srgbClr val="FF0000"/>
                </a:solidFill>
                <a:effectLst>
                  <a:outerShdw blurRad="38100" dist="38100" dir="2700000" algn="tl">
                    <a:srgbClr val="000000">
                      <a:alpha val="43137"/>
                    </a:srgbClr>
                  </a:outerShdw>
                </a:effectLst>
              </a:rPr>
              <a:t>Handling the Duplicate Data</a:t>
            </a:r>
          </a:p>
        </p:txBody>
      </p:sp>
      <p:sp>
        <p:nvSpPr>
          <p:cNvPr id="4" name="TextBox 3">
            <a:extLst>
              <a:ext uri="{FF2B5EF4-FFF2-40B4-BE49-F238E27FC236}">
                <a16:creationId xmlns:a16="http://schemas.microsoft.com/office/drawing/2014/main" id="{5441CC2E-7877-2D7B-B026-53ECB946581D}"/>
              </a:ext>
            </a:extLst>
          </p:cNvPr>
          <p:cNvSpPr txBox="1"/>
          <p:nvPr/>
        </p:nvSpPr>
        <p:spPr>
          <a:xfrm>
            <a:off x="1098096" y="3592812"/>
            <a:ext cx="6686550"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t>Data Set had 31994 duplicate values. So we dropped it from the data</a:t>
            </a:r>
          </a:p>
        </p:txBody>
      </p:sp>
      <p:sp>
        <p:nvSpPr>
          <p:cNvPr id="8" name="TextBox 7">
            <a:extLst>
              <a:ext uri="{FF2B5EF4-FFF2-40B4-BE49-F238E27FC236}">
                <a16:creationId xmlns:a16="http://schemas.microsoft.com/office/drawing/2014/main" id="{F42EC12C-52CA-6DCC-A410-121BE6513F40}"/>
              </a:ext>
            </a:extLst>
          </p:cNvPr>
          <p:cNvSpPr txBox="1"/>
          <p:nvPr/>
        </p:nvSpPr>
        <p:spPr>
          <a:xfrm rot="10800000" flipV="1">
            <a:off x="1359353" y="122178"/>
            <a:ext cx="6425293" cy="523220"/>
          </a:xfrm>
          <a:prstGeom prst="rect">
            <a:avLst/>
          </a:prstGeom>
          <a:noFill/>
        </p:spPr>
        <p:txBody>
          <a:bodyPr wrap="square" rtlCol="0">
            <a:spAutoFit/>
          </a:bodyPr>
          <a:lstStyle/>
          <a:p>
            <a:pPr algn="ctr"/>
            <a:r>
              <a:rPr lang="en-IN" sz="2800" b="1" u="sng" dirty="0">
                <a:solidFill>
                  <a:srgbClr val="FF0000"/>
                </a:solidFill>
                <a:effectLst>
                  <a:outerShdw blurRad="38100" dist="38100" dir="2700000" algn="tl">
                    <a:srgbClr val="000000">
                      <a:alpha val="43137"/>
                    </a:srgbClr>
                  </a:outerShdw>
                </a:effectLst>
              </a:rPr>
              <a:t>Data Cleaning and Manipulation</a:t>
            </a:r>
            <a:endParaRPr lang="en-IN" sz="2800" dirty="0"/>
          </a:p>
        </p:txBody>
      </p:sp>
      <p:sp>
        <p:nvSpPr>
          <p:cNvPr id="9" name="TextBox 8">
            <a:extLst>
              <a:ext uri="{FF2B5EF4-FFF2-40B4-BE49-F238E27FC236}">
                <a16:creationId xmlns:a16="http://schemas.microsoft.com/office/drawing/2014/main" id="{8437F04D-6168-CEF0-DBDB-33F25F18AB67}"/>
              </a:ext>
            </a:extLst>
          </p:cNvPr>
          <p:cNvSpPr txBox="1"/>
          <p:nvPr/>
        </p:nvSpPr>
        <p:spPr>
          <a:xfrm>
            <a:off x="840921" y="1085850"/>
            <a:ext cx="7935685" cy="1404257"/>
          </a:xfrm>
          <a:prstGeom prst="rect">
            <a:avLst/>
          </a:prstGeom>
          <a:noFill/>
        </p:spPr>
        <p:txBody>
          <a:bodyPr wrap="square" rtlCol="0">
            <a:spAutoFit/>
          </a:bodyPr>
          <a:lstStyle/>
          <a:p>
            <a:pPr marL="285750" indent="-285750">
              <a:buFont typeface="Wingdings" panose="05000000000000000000" pitchFamily="2" charset="2"/>
              <a:buChar char="Ø"/>
            </a:pPr>
            <a:r>
              <a:rPr lang="en-IN" dirty="0"/>
              <a:t>There were 4 Columns company, agent, country and children with missing values</a:t>
            </a:r>
          </a:p>
          <a:p>
            <a:pPr marL="285750" indent="-285750">
              <a:buFont typeface="Wingdings" panose="05000000000000000000" pitchFamily="2" charset="2"/>
              <a:buChar char="Ø"/>
            </a:pPr>
            <a:r>
              <a:rPr lang="en-IN" dirty="0">
                <a:effectLst/>
                <a:latin typeface="+mn-lt"/>
                <a:ea typeface="Calibri" panose="020F0502020204030204" pitchFamily="34" charset="0"/>
                <a:cs typeface="Times New Roman" panose="02020603050405020304" pitchFamily="18" charset="0"/>
              </a:rPr>
              <a:t>Then fill the missing value of company with 0, </a:t>
            </a:r>
          </a:p>
          <a:p>
            <a:pPr marL="285750" indent="-285750">
              <a:buFont typeface="Wingdings" panose="05000000000000000000" pitchFamily="2" charset="2"/>
              <a:buChar char="Ø"/>
            </a:pPr>
            <a:r>
              <a:rPr lang="en-IN" dirty="0">
                <a:effectLst/>
                <a:latin typeface="+mn-lt"/>
                <a:ea typeface="Calibri" panose="020F0502020204030204" pitchFamily="34" charset="0"/>
                <a:cs typeface="Times New Roman" panose="02020603050405020304" pitchFamily="18" charset="0"/>
              </a:rPr>
              <a:t>fill the missing value of country with others, </a:t>
            </a:r>
          </a:p>
          <a:p>
            <a:pPr marL="285750" indent="-285750">
              <a:buFont typeface="Wingdings" panose="05000000000000000000" pitchFamily="2" charset="2"/>
              <a:buChar char="Ø"/>
            </a:pPr>
            <a:r>
              <a:rPr lang="en-IN" dirty="0">
                <a:effectLst/>
                <a:latin typeface="+mn-lt"/>
                <a:ea typeface="Calibri" panose="020F0502020204030204" pitchFamily="34" charset="0"/>
                <a:cs typeface="Times New Roman" panose="02020603050405020304" pitchFamily="18" charset="0"/>
              </a:rPr>
              <a:t>fill the missing value of children with mean and</a:t>
            </a:r>
          </a:p>
          <a:p>
            <a:pPr marL="285750" indent="-285750">
              <a:buFont typeface="Wingdings" panose="05000000000000000000" pitchFamily="2" charset="2"/>
              <a:buChar char="Ø"/>
            </a:pPr>
            <a:r>
              <a:rPr lang="en-IN" dirty="0">
                <a:effectLst/>
                <a:latin typeface="+mn-lt"/>
                <a:ea typeface="Calibri" panose="020F0502020204030204" pitchFamily="34" charset="0"/>
                <a:cs typeface="Times New Roman" panose="02020603050405020304" pitchFamily="18" charset="0"/>
              </a:rPr>
              <a:t> fill the missing value of agent with 0.</a:t>
            </a:r>
          </a:p>
          <a:p>
            <a:endParaRPr lang="en-IN" dirty="0"/>
          </a:p>
        </p:txBody>
      </p:sp>
    </p:spTree>
    <p:extLst>
      <p:ext uri="{BB962C8B-B14F-4D97-AF65-F5344CB8AC3E}">
        <p14:creationId xmlns:p14="http://schemas.microsoft.com/office/powerpoint/2010/main" val="247295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9759BA-D801-C647-41C4-C6F55B1CE492}"/>
              </a:ext>
            </a:extLst>
          </p:cNvPr>
          <p:cNvSpPr txBox="1">
            <a:spLocks/>
          </p:cNvSpPr>
          <p:nvPr/>
        </p:nvSpPr>
        <p:spPr>
          <a:xfrm>
            <a:off x="1306097" y="-105990"/>
            <a:ext cx="6596270" cy="7878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4" name="Picture 3">
            <a:extLst>
              <a:ext uri="{FF2B5EF4-FFF2-40B4-BE49-F238E27FC236}">
                <a16:creationId xmlns:a16="http://schemas.microsoft.com/office/drawing/2014/main" id="{8020FC69-611F-19EF-28C9-445241B04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232" y="859119"/>
            <a:ext cx="3138142" cy="2960382"/>
          </a:xfrm>
          <a:prstGeom prst="rect">
            <a:avLst/>
          </a:prstGeom>
        </p:spPr>
      </p:pic>
      <p:sp>
        <p:nvSpPr>
          <p:cNvPr id="5" name="TextBox 4">
            <a:extLst>
              <a:ext uri="{FF2B5EF4-FFF2-40B4-BE49-F238E27FC236}">
                <a16:creationId xmlns:a16="http://schemas.microsoft.com/office/drawing/2014/main" id="{DE511CC6-ACD8-96DF-7818-509DBC9BB7D9}"/>
              </a:ext>
            </a:extLst>
          </p:cNvPr>
          <p:cNvSpPr txBox="1"/>
          <p:nvPr/>
        </p:nvSpPr>
        <p:spPr>
          <a:xfrm>
            <a:off x="488674" y="705230"/>
            <a:ext cx="4104048" cy="307777"/>
          </a:xfrm>
          <a:prstGeom prst="rect">
            <a:avLst/>
          </a:prstGeom>
          <a:noFill/>
        </p:spPr>
        <p:txBody>
          <a:bodyPr wrap="square">
            <a:spAutoFit/>
          </a:bodyPr>
          <a:lstStyle/>
          <a:p>
            <a:r>
              <a:rPr lang="en-IN" sz="1400" dirty="0"/>
              <a:t>Pie Chart showing most preferred hotel   </a:t>
            </a:r>
          </a:p>
        </p:txBody>
      </p:sp>
      <p:pic>
        <p:nvPicPr>
          <p:cNvPr id="6" name="Picture 5">
            <a:extLst>
              <a:ext uri="{FF2B5EF4-FFF2-40B4-BE49-F238E27FC236}">
                <a16:creationId xmlns:a16="http://schemas.microsoft.com/office/drawing/2014/main" id="{E6CE0E6A-9D8C-5DAB-BD8E-1B46DF85F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14" y="1151364"/>
            <a:ext cx="3211033" cy="2668137"/>
          </a:xfrm>
          <a:prstGeom prst="rect">
            <a:avLst/>
          </a:prstGeom>
        </p:spPr>
      </p:pic>
      <p:sp>
        <p:nvSpPr>
          <p:cNvPr id="7" name="Title 1">
            <a:extLst>
              <a:ext uri="{FF2B5EF4-FFF2-40B4-BE49-F238E27FC236}">
                <a16:creationId xmlns:a16="http://schemas.microsoft.com/office/drawing/2014/main" id="{978BBFE3-ECAA-1C04-CB86-4FEE21F345D3}"/>
              </a:ext>
            </a:extLst>
          </p:cNvPr>
          <p:cNvSpPr txBox="1">
            <a:spLocks/>
          </p:cNvSpPr>
          <p:nvPr/>
        </p:nvSpPr>
        <p:spPr>
          <a:xfrm>
            <a:off x="167429" y="3683792"/>
            <a:ext cx="8873606" cy="16936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dirty="0">
              <a:latin typeface="Arial Black" panose="020B0A04020102020204" pitchFamily="34" charset="0"/>
            </a:endParaRPr>
          </a:p>
          <a:p>
            <a:endParaRPr lang="en-IN" sz="1600" dirty="0">
              <a:latin typeface="Arial Black" panose="020B0A04020102020204" pitchFamily="34" charset="0"/>
            </a:endParaRPr>
          </a:p>
          <a:p>
            <a:endParaRPr lang="en-IN" sz="1600" dirty="0">
              <a:latin typeface="Arial Black" panose="020B0A04020102020204" pitchFamily="34" charset="0"/>
            </a:endParaRPr>
          </a:p>
          <a:p>
            <a:r>
              <a:rPr lang="en-IN" sz="1400" dirty="0">
                <a:solidFill>
                  <a:schemeClr val="accent2"/>
                </a:solidFill>
                <a:latin typeface="Arial Black" panose="020B0A04020102020204" pitchFamily="34" charset="0"/>
              </a:rPr>
              <a:t>Conclusions:</a:t>
            </a:r>
          </a:p>
          <a:p>
            <a:pPr marL="285750" lvl="0" indent="-285750">
              <a:lnSpc>
                <a:spcPct val="107000"/>
              </a:lnSpc>
              <a:buFont typeface="Wingdings" panose="05000000000000000000" pitchFamily="2" charset="2"/>
              <a:buChar char="Ø"/>
            </a:pPr>
            <a:r>
              <a:rPr lang="en-IN" sz="1400" dirty="0">
                <a:solidFill>
                  <a:srgbClr val="000000"/>
                </a:solidFill>
                <a:latin typeface="Arial"/>
                <a:cs typeface="Arial"/>
              </a:rPr>
              <a:t>61% Customers preferred City hotel whereas Resort Hotel was preferred only 39% of customers</a:t>
            </a:r>
          </a:p>
          <a:p>
            <a:pPr marL="285750" lvl="0" indent="-285750">
              <a:lnSpc>
                <a:spcPct val="107000"/>
              </a:lnSpc>
              <a:spcAft>
                <a:spcPts val="800"/>
              </a:spcAft>
              <a:buFont typeface="Wingdings" panose="05000000000000000000" pitchFamily="2" charset="2"/>
              <a:buChar char="Ø"/>
            </a:pPr>
            <a:r>
              <a:rPr lang="en-IN" sz="1400" dirty="0">
                <a:solidFill>
                  <a:srgbClr val="000000"/>
                </a:solidFill>
                <a:latin typeface="Arial"/>
                <a:cs typeface="Arial"/>
              </a:rPr>
              <a:t>Out of the total Cancellations city hotel received 67 % of cancellations and only 33% cancellations was received by Resort Hotel. </a:t>
            </a:r>
          </a:p>
          <a:p>
            <a:endParaRPr lang="en-IN" sz="1600" dirty="0">
              <a:latin typeface="Arial Black" panose="020B0A04020102020204" pitchFamily="34" charset="0"/>
            </a:endParaRPr>
          </a:p>
          <a:p>
            <a:endParaRPr lang="en-IN" sz="1600" dirty="0">
              <a:latin typeface="Arial Black" panose="020B0A04020102020204" pitchFamily="34" charset="0"/>
            </a:endParaRPr>
          </a:p>
          <a:p>
            <a:endParaRPr lang="en-IN" sz="1600" dirty="0">
              <a:latin typeface="Arial Black" panose="020B0A04020102020204" pitchFamily="34" charset="0"/>
            </a:endParaRPr>
          </a:p>
          <a:p>
            <a:endParaRPr lang="en-IN" sz="1600" b="1" u="sng"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428275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26F79C4-CD87-8A1D-D01C-98499B47393E}"/>
              </a:ext>
            </a:extLst>
          </p:cNvPr>
          <p:cNvSpPr>
            <a:spLocks noGrp="1"/>
          </p:cNvSpPr>
          <p:nvPr>
            <p:ph type="title"/>
          </p:nvPr>
        </p:nvSpPr>
        <p:spPr>
          <a:xfrm>
            <a:off x="5199961" y="1332256"/>
            <a:ext cx="3699490" cy="1366877"/>
          </a:xfrm>
        </p:spPr>
        <p:txBody>
          <a:bodyPr>
            <a:normAutofit fontScale="90000"/>
          </a:bodyPr>
          <a:lstStyle/>
          <a:p>
            <a:pPr algn="l"/>
            <a:r>
              <a:rPr lang="en-IN" sz="1600" b="1" kern="1200" dirty="0">
                <a:solidFill>
                  <a:srgbClr val="000000"/>
                </a:solidFill>
                <a:ea typeface="+mj-ea"/>
              </a:rPr>
              <a:t>Conclusion:</a:t>
            </a:r>
            <a:br>
              <a:rPr lang="en-IN" sz="1800" dirty="0">
                <a:solidFill>
                  <a:schemeClr val="tx1"/>
                </a:solidFill>
                <a:latin typeface="+mn-lt"/>
                <a:ea typeface="+mn-ea"/>
                <a:cs typeface="+mn-cs"/>
              </a:rPr>
            </a:br>
            <a:r>
              <a:rPr lang="en-IN" sz="1600" kern="1200" dirty="0">
                <a:solidFill>
                  <a:srgbClr val="000000"/>
                </a:solidFill>
                <a:ea typeface="+mj-ea"/>
              </a:rPr>
              <a:t>Room type ‘A’ is most preferred, after that room type ‘D’ is most preferred by customers.</a:t>
            </a:r>
            <a:br>
              <a:rPr lang="en-IN" sz="1600" kern="1200" dirty="0">
                <a:solidFill>
                  <a:srgbClr val="000000"/>
                </a:solidFill>
                <a:ea typeface="+mj-ea"/>
              </a:rPr>
            </a:br>
            <a:endParaRPr lang="en-IN" sz="1600" kern="1200" dirty="0">
              <a:solidFill>
                <a:srgbClr val="000000"/>
              </a:solidFill>
              <a:ea typeface="+mj-ea"/>
            </a:endParaRPr>
          </a:p>
        </p:txBody>
      </p:sp>
      <p:pic>
        <p:nvPicPr>
          <p:cNvPr id="4" name="Content Placeholder 3">
            <a:extLst>
              <a:ext uri="{FF2B5EF4-FFF2-40B4-BE49-F238E27FC236}">
                <a16:creationId xmlns:a16="http://schemas.microsoft.com/office/drawing/2014/main" id="{2FA3E3F5-86A2-47B9-A477-F6A91062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12" y="970728"/>
            <a:ext cx="4766949" cy="3202043"/>
          </a:xfrm>
          <a:prstGeom prst="rect">
            <a:avLst/>
          </a:prstGeom>
        </p:spPr>
      </p:pic>
      <p:sp>
        <p:nvSpPr>
          <p:cNvPr id="5" name="Title 1">
            <a:extLst>
              <a:ext uri="{FF2B5EF4-FFF2-40B4-BE49-F238E27FC236}">
                <a16:creationId xmlns:a16="http://schemas.microsoft.com/office/drawing/2014/main" id="{361DFFDE-1760-B777-8570-1614FB56E60F}"/>
              </a:ext>
            </a:extLst>
          </p:cNvPr>
          <p:cNvSpPr txBox="1">
            <a:spLocks/>
          </p:cNvSpPr>
          <p:nvPr/>
        </p:nvSpPr>
        <p:spPr>
          <a:xfrm>
            <a:off x="1773715" y="82124"/>
            <a:ext cx="6099790" cy="479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spTree>
    <p:extLst>
      <p:ext uri="{BB962C8B-B14F-4D97-AF65-F5344CB8AC3E}">
        <p14:creationId xmlns:p14="http://schemas.microsoft.com/office/powerpoint/2010/main" val="51004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1F1862-24E0-DBA6-2931-BAF966F56CB4}"/>
              </a:ext>
            </a:extLst>
          </p:cNvPr>
          <p:cNvSpPr>
            <a:spLocks noGrp="1"/>
          </p:cNvSpPr>
          <p:nvPr>
            <p:ph type="title"/>
          </p:nvPr>
        </p:nvSpPr>
        <p:spPr>
          <a:xfrm>
            <a:off x="1273865" y="77780"/>
            <a:ext cx="6596270" cy="787814"/>
          </a:xfrm>
        </p:spPr>
        <p:txBody>
          <a:bodyPr>
            <a:noAutofit/>
          </a:bodyPr>
          <a:lstStyle/>
          <a:p>
            <a:r>
              <a:rPr lang="en-IN" sz="2800" b="1" u="sng" dirty="0">
                <a:solidFill>
                  <a:srgbClr val="FF0000"/>
                </a:solidFill>
                <a:effectLst>
                  <a:outerShdw blurRad="38100" dist="38100" dir="2700000" algn="tl">
                    <a:srgbClr val="000000">
                      <a:alpha val="43137"/>
                    </a:srgbClr>
                  </a:outerShdw>
                </a:effectLst>
              </a:rPr>
              <a:t>Exploratory Data Analysis (EDA):</a:t>
            </a:r>
          </a:p>
        </p:txBody>
      </p:sp>
      <p:pic>
        <p:nvPicPr>
          <p:cNvPr id="4" name="Content Placeholder 4">
            <a:extLst>
              <a:ext uri="{FF2B5EF4-FFF2-40B4-BE49-F238E27FC236}">
                <a16:creationId xmlns:a16="http://schemas.microsoft.com/office/drawing/2014/main" id="{4EDC9CED-C9F1-4FB7-6386-B55E73E09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91" y="788659"/>
            <a:ext cx="3882619" cy="2975267"/>
          </a:xfrm>
          <a:prstGeom prst="rect">
            <a:avLst/>
          </a:prstGeom>
        </p:spPr>
      </p:pic>
      <p:sp>
        <p:nvSpPr>
          <p:cNvPr id="5" name="TextBox 4">
            <a:extLst>
              <a:ext uri="{FF2B5EF4-FFF2-40B4-BE49-F238E27FC236}">
                <a16:creationId xmlns:a16="http://schemas.microsoft.com/office/drawing/2014/main" id="{F7DC3120-594D-C0E6-7FE7-3E550F8F4E63}"/>
              </a:ext>
            </a:extLst>
          </p:cNvPr>
          <p:cNvSpPr txBox="1"/>
          <p:nvPr/>
        </p:nvSpPr>
        <p:spPr>
          <a:xfrm>
            <a:off x="551564" y="3838399"/>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More than 80% customers made no changes in their booking while 10% customers made one change in their booking.</a:t>
            </a:r>
          </a:p>
          <a:p>
            <a:endParaRPr lang="en-IN" dirty="0"/>
          </a:p>
        </p:txBody>
      </p:sp>
      <p:pic>
        <p:nvPicPr>
          <p:cNvPr id="6" name="Content Placeholder 4">
            <a:extLst>
              <a:ext uri="{FF2B5EF4-FFF2-40B4-BE49-F238E27FC236}">
                <a16:creationId xmlns:a16="http://schemas.microsoft.com/office/drawing/2014/main" id="{68488775-665A-318E-6C40-C9265E7BD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939" y="788659"/>
            <a:ext cx="3688562" cy="2620820"/>
          </a:xfrm>
          <a:prstGeom prst="rect">
            <a:avLst/>
          </a:prstGeom>
        </p:spPr>
      </p:pic>
      <p:sp>
        <p:nvSpPr>
          <p:cNvPr id="7" name="TextBox 6">
            <a:extLst>
              <a:ext uri="{FF2B5EF4-FFF2-40B4-BE49-F238E27FC236}">
                <a16:creationId xmlns:a16="http://schemas.microsoft.com/office/drawing/2014/main" id="{4D385A17-CC4E-FCB8-B594-FD17D4D81EFB}"/>
              </a:ext>
            </a:extLst>
          </p:cNvPr>
          <p:cNvSpPr txBox="1"/>
          <p:nvPr/>
        </p:nvSpPr>
        <p:spPr>
          <a:xfrm>
            <a:off x="4964625" y="3838399"/>
            <a:ext cx="4179375" cy="1754326"/>
          </a:xfrm>
          <a:prstGeom prst="rect">
            <a:avLst/>
          </a:prstGeom>
          <a:noFill/>
        </p:spPr>
        <p:txBody>
          <a:bodyPr wrap="square" rtlCol="0">
            <a:spAutoFit/>
          </a:bodyPr>
          <a:lstStyle/>
          <a:p>
            <a:r>
              <a:rPr lang="en-IN" b="1" dirty="0"/>
              <a:t>Conclusion:</a:t>
            </a:r>
          </a:p>
          <a:p>
            <a:pPr marL="285750" indent="-285750">
              <a:buFont typeface="Wingdings" panose="05000000000000000000" pitchFamily="2" charset="2"/>
              <a:buChar char="Ø"/>
            </a:pPr>
            <a:r>
              <a:rPr lang="en-IN" dirty="0"/>
              <a:t>More than 40000 customers made no special request in their booking while more than 20000 customers made one special request.</a:t>
            </a:r>
          </a:p>
          <a:p>
            <a:endParaRPr lang="en-IN" dirty="0"/>
          </a:p>
        </p:txBody>
      </p:sp>
    </p:spTree>
    <p:extLst>
      <p:ext uri="{BB962C8B-B14F-4D97-AF65-F5344CB8AC3E}">
        <p14:creationId xmlns:p14="http://schemas.microsoft.com/office/powerpoint/2010/main" val="257440475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821</Words>
  <Application>Microsoft Office PowerPoint</Application>
  <PresentationFormat>On-screen Show (16:9)</PresentationFormat>
  <Paragraphs>95</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Wingdings</vt:lpstr>
      <vt:lpstr>Arial Black</vt:lpstr>
      <vt:lpstr>Calibri</vt:lpstr>
      <vt:lpstr>Simple Light</vt:lpstr>
      <vt:lpstr>Capstone Project Hotel Booking Analysis</vt:lpstr>
      <vt:lpstr>PowerPoint Presentation</vt:lpstr>
      <vt:lpstr>Data Collection and Understanding </vt:lpstr>
      <vt:lpstr>Data Summary</vt:lpstr>
      <vt:lpstr>PowerPoint Presentation</vt:lpstr>
      <vt:lpstr>PowerPoint Presentation</vt:lpstr>
      <vt:lpstr>PowerPoint Presentation</vt:lpstr>
      <vt:lpstr>Conclusion: Room type ‘A’ is most preferred, after that room type ‘D’ is most preferred by customers. </vt:lpstr>
      <vt:lpstr>Exploratory Data Analysis (EDA):</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Neha Pandey</dc:creator>
  <cp:lastModifiedBy>umair shadaan</cp:lastModifiedBy>
  <cp:revision>19</cp:revision>
  <dcterms:modified xsi:type="dcterms:W3CDTF">2022-12-05T13:32:05Z</dcterms:modified>
</cp:coreProperties>
</file>