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86" r:id="rId5"/>
    <p:sldId id="257" r:id="rId6"/>
    <p:sldId id="299" r:id="rId7"/>
    <p:sldId id="288" r:id="rId8"/>
    <p:sldId id="298" r:id="rId9"/>
    <p:sldId id="301" r:id="rId10"/>
    <p:sldId id="302" r:id="rId11"/>
    <p:sldId id="300" r:id="rId12"/>
    <p:sldId id="303" r:id="rId13"/>
    <p:sldId id="304" r:id="rId14"/>
    <p:sldId id="305" r:id="rId15"/>
    <p:sldId id="307" r:id="rId16"/>
    <p:sldId id="308" r:id="rId17"/>
    <p:sldId id="25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4DED1D-F842-42B4-8B56-2023704D1D8A}" v="259" dt="2024-12-21T14:03:12.117"/>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75292" autoAdjust="0"/>
  </p:normalViewPr>
  <p:slideViewPr>
    <p:cSldViewPr snapToGrid="0">
      <p:cViewPr varScale="1">
        <p:scale>
          <a:sx n="69" d="100"/>
          <a:sy n="69" d="100"/>
        </p:scale>
        <p:origin x="1074" y="60"/>
      </p:cViewPr>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00" d="100"/>
        <a:sy n="100" d="100"/>
      </p:scale>
      <p:origin x="0" y="0"/>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msha Sid" userId="f5d08687d10c8c9f" providerId="LiveId" clId="{3D4DED1D-F842-42B4-8B56-2023704D1D8A}"/>
    <pc:docChg chg="undo custSel addSld delSld modSld sldOrd">
      <pc:chgData name="Rimsha Sid" userId="f5d08687d10c8c9f" providerId="LiveId" clId="{3D4DED1D-F842-42B4-8B56-2023704D1D8A}" dt="2024-12-28T07:19:06.710" v="4448" actId="14100"/>
      <pc:docMkLst>
        <pc:docMk/>
      </pc:docMkLst>
      <pc:sldChg chg="addSp delSp modSp add del mod modTransition">
        <pc:chgData name="Rimsha Sid" userId="f5d08687d10c8c9f" providerId="LiveId" clId="{3D4DED1D-F842-42B4-8B56-2023704D1D8A}" dt="2024-12-21T14:03:57.130" v="4411" actId="478"/>
        <pc:sldMkLst>
          <pc:docMk/>
          <pc:sldMk cId="2259308896" sldId="256"/>
        </pc:sldMkLst>
        <pc:spChg chg="mod">
          <ac:chgData name="Rimsha Sid" userId="f5d08687d10c8c9f" providerId="LiveId" clId="{3D4DED1D-F842-42B4-8B56-2023704D1D8A}" dt="2024-12-19T11:41:54.572" v="1142" actId="20577"/>
          <ac:spMkLst>
            <pc:docMk/>
            <pc:sldMk cId="2259308896" sldId="256"/>
            <ac:spMk id="2" creationId="{51DF3D98-3C30-4CFC-8643-C81E829C8C25}"/>
          </ac:spMkLst>
        </pc:spChg>
      </pc:sldChg>
      <pc:sldChg chg="addSp delSp modSp mod modTransition modAnim">
        <pc:chgData name="Rimsha Sid" userId="f5d08687d10c8c9f" providerId="LiveId" clId="{3D4DED1D-F842-42B4-8B56-2023704D1D8A}" dt="2024-12-20T13:24:50.632" v="2841"/>
        <pc:sldMkLst>
          <pc:docMk/>
          <pc:sldMk cId="1325608595" sldId="257"/>
        </pc:sldMkLst>
        <pc:spChg chg="mod">
          <ac:chgData name="Rimsha Sid" userId="f5d08687d10c8c9f" providerId="LiveId" clId="{3D4DED1D-F842-42B4-8B56-2023704D1D8A}" dt="2024-12-19T11:33:13.263" v="974" actId="1076"/>
          <ac:spMkLst>
            <pc:docMk/>
            <pc:sldMk cId="1325608595" sldId="257"/>
            <ac:spMk id="3" creationId="{22788C46-D0BC-4307-AE55-7601A139E7CB}"/>
          </ac:spMkLst>
        </pc:spChg>
        <pc:spChg chg="mod">
          <ac:chgData name="Rimsha Sid" userId="f5d08687d10c8c9f" providerId="LiveId" clId="{3D4DED1D-F842-42B4-8B56-2023704D1D8A}" dt="2024-12-19T11:32:50.092" v="968" actId="1076"/>
          <ac:spMkLst>
            <pc:docMk/>
            <pc:sldMk cId="1325608595" sldId="257"/>
            <ac:spMk id="6" creationId="{19C7BF0E-4F0B-7409-1BFE-3816DB69BCB3}"/>
          </ac:spMkLst>
        </pc:spChg>
        <pc:spChg chg="mod">
          <ac:chgData name="Rimsha Sid" userId="f5d08687d10c8c9f" providerId="LiveId" clId="{3D4DED1D-F842-42B4-8B56-2023704D1D8A}" dt="2024-12-19T11:32:53.308" v="969" actId="1076"/>
          <ac:spMkLst>
            <pc:docMk/>
            <pc:sldMk cId="1325608595" sldId="257"/>
            <ac:spMk id="11" creationId="{3232F0C3-81E9-A023-F843-3F51BCC42D5D}"/>
          </ac:spMkLst>
        </pc:spChg>
        <pc:spChg chg="mod">
          <ac:chgData name="Rimsha Sid" userId="f5d08687d10c8c9f" providerId="LiveId" clId="{3D4DED1D-F842-42B4-8B56-2023704D1D8A}" dt="2024-12-19T11:32:59.667" v="971" actId="1076"/>
          <ac:spMkLst>
            <pc:docMk/>
            <pc:sldMk cId="1325608595" sldId="257"/>
            <ac:spMk id="18" creationId="{73C29E1F-FA73-4D6B-2CE9-2111DC38D7B2}"/>
          </ac:spMkLst>
        </pc:spChg>
        <pc:spChg chg="mod">
          <ac:chgData name="Rimsha Sid" userId="f5d08687d10c8c9f" providerId="LiveId" clId="{3D4DED1D-F842-42B4-8B56-2023704D1D8A}" dt="2024-12-19T11:33:08.725" v="973" actId="1076"/>
          <ac:spMkLst>
            <pc:docMk/>
            <pc:sldMk cId="1325608595" sldId="257"/>
            <ac:spMk id="19" creationId="{CAAC373C-2F29-8D08-C33B-A95E36A145FB}"/>
          </ac:spMkLst>
        </pc:spChg>
        <pc:spChg chg="mod">
          <ac:chgData name="Rimsha Sid" userId="f5d08687d10c8c9f" providerId="LiveId" clId="{3D4DED1D-F842-42B4-8B56-2023704D1D8A}" dt="2024-12-19T11:33:47.586" v="979" actId="1076"/>
          <ac:spMkLst>
            <pc:docMk/>
            <pc:sldMk cId="1325608595" sldId="257"/>
            <ac:spMk id="20" creationId="{B120652C-51CF-6811-151F-DF715F324BBA}"/>
          </ac:spMkLst>
        </pc:spChg>
        <pc:spChg chg="mod">
          <ac:chgData name="Rimsha Sid" userId="f5d08687d10c8c9f" providerId="LiveId" clId="{3D4DED1D-F842-42B4-8B56-2023704D1D8A}" dt="2024-12-19T11:32:56.793" v="970" actId="1076"/>
          <ac:spMkLst>
            <pc:docMk/>
            <pc:sldMk cId="1325608595" sldId="257"/>
            <ac:spMk id="21" creationId="{6CAC946B-DBAE-5F45-B691-1A4885647E60}"/>
          </ac:spMkLst>
        </pc:spChg>
        <pc:spChg chg="mod">
          <ac:chgData name="Rimsha Sid" userId="f5d08687d10c8c9f" providerId="LiveId" clId="{3D4DED1D-F842-42B4-8B56-2023704D1D8A}" dt="2024-12-19T11:33:06.052" v="972" actId="1076"/>
          <ac:spMkLst>
            <pc:docMk/>
            <pc:sldMk cId="1325608595" sldId="257"/>
            <ac:spMk id="22" creationId="{2C4802E1-1CA4-C538-79BF-6416C83842CF}"/>
          </ac:spMkLst>
        </pc:spChg>
        <pc:spChg chg="mod">
          <ac:chgData name="Rimsha Sid" userId="f5d08687d10c8c9f" providerId="LiveId" clId="{3D4DED1D-F842-42B4-8B56-2023704D1D8A}" dt="2024-12-19T11:33:32.286" v="977" actId="1076"/>
          <ac:spMkLst>
            <pc:docMk/>
            <pc:sldMk cId="1325608595" sldId="257"/>
            <ac:spMk id="23" creationId="{73909496-11CD-0563-5411-E9BBFB20EFAD}"/>
          </ac:spMkLst>
        </pc:spChg>
        <pc:spChg chg="mod">
          <ac:chgData name="Rimsha Sid" userId="f5d08687d10c8c9f" providerId="LiveId" clId="{3D4DED1D-F842-42B4-8B56-2023704D1D8A}" dt="2024-12-19T11:33:52.551" v="980" actId="1076"/>
          <ac:spMkLst>
            <pc:docMk/>
            <pc:sldMk cId="1325608595" sldId="257"/>
            <ac:spMk id="24" creationId="{CE23C57B-7C76-3DEE-A62C-7D3A6F67593B}"/>
          </ac:spMkLst>
        </pc:spChg>
        <pc:spChg chg="mod">
          <ac:chgData name="Rimsha Sid" userId="f5d08687d10c8c9f" providerId="LiveId" clId="{3D4DED1D-F842-42B4-8B56-2023704D1D8A}" dt="2024-12-19T11:33:55.965" v="981" actId="1076"/>
          <ac:spMkLst>
            <pc:docMk/>
            <pc:sldMk cId="1325608595" sldId="257"/>
            <ac:spMk id="25" creationId="{CFA380E9-CDDE-7079-6C3A-5423F4F67EE8}"/>
          </ac:spMkLst>
        </pc:spChg>
        <pc:spChg chg="mod">
          <ac:chgData name="Rimsha Sid" userId="f5d08687d10c8c9f" providerId="LiveId" clId="{3D4DED1D-F842-42B4-8B56-2023704D1D8A}" dt="2024-12-19T11:34:14.922" v="985" actId="1076"/>
          <ac:spMkLst>
            <pc:docMk/>
            <pc:sldMk cId="1325608595" sldId="257"/>
            <ac:spMk id="26" creationId="{B9860AA6-DB9B-0CC2-0C8F-0FF59B22103C}"/>
          </ac:spMkLst>
        </pc:spChg>
        <pc:spChg chg="mod">
          <ac:chgData name="Rimsha Sid" userId="f5d08687d10c8c9f" providerId="LiveId" clId="{3D4DED1D-F842-42B4-8B56-2023704D1D8A}" dt="2024-12-19T11:33:19.393" v="975" actId="1076"/>
          <ac:spMkLst>
            <pc:docMk/>
            <pc:sldMk cId="1325608595" sldId="257"/>
            <ac:spMk id="29" creationId="{4A63544E-D80B-7944-EBB2-C0654C67B548}"/>
          </ac:spMkLst>
        </pc:spChg>
        <pc:spChg chg="mod">
          <ac:chgData name="Rimsha Sid" userId="f5d08687d10c8c9f" providerId="LiveId" clId="{3D4DED1D-F842-42B4-8B56-2023704D1D8A}" dt="2024-12-19T11:34:18.822" v="986" actId="1076"/>
          <ac:spMkLst>
            <pc:docMk/>
            <pc:sldMk cId="1325608595" sldId="257"/>
            <ac:spMk id="30" creationId="{9B600BFB-F413-E95D-1D3D-C6C3EE71E3B6}"/>
          </ac:spMkLst>
        </pc:spChg>
        <pc:spChg chg="mod">
          <ac:chgData name="Rimsha Sid" userId="f5d08687d10c8c9f" providerId="LiveId" clId="{3D4DED1D-F842-42B4-8B56-2023704D1D8A}" dt="2024-12-19T11:33:23.794" v="976" actId="1076"/>
          <ac:spMkLst>
            <pc:docMk/>
            <pc:sldMk cId="1325608595" sldId="257"/>
            <ac:spMk id="31" creationId="{2C00F91F-B5B9-5C1C-20F5-E993861545C1}"/>
          </ac:spMkLst>
        </pc:spChg>
        <pc:spChg chg="mod">
          <ac:chgData name="Rimsha Sid" userId="f5d08687d10c8c9f" providerId="LiveId" clId="{3D4DED1D-F842-42B4-8B56-2023704D1D8A}" dt="2024-12-19T11:34:00.239" v="982" actId="1076"/>
          <ac:spMkLst>
            <pc:docMk/>
            <pc:sldMk cId="1325608595" sldId="257"/>
            <ac:spMk id="32" creationId="{2B369B9D-2543-7146-DA06-634508E62F54}"/>
          </ac:spMkLst>
        </pc:spChg>
        <pc:spChg chg="mod">
          <ac:chgData name="Rimsha Sid" userId="f5d08687d10c8c9f" providerId="LiveId" clId="{3D4DED1D-F842-42B4-8B56-2023704D1D8A}" dt="2024-12-19T11:34:08.777" v="984" actId="1076"/>
          <ac:spMkLst>
            <pc:docMk/>
            <pc:sldMk cId="1325608595" sldId="257"/>
            <ac:spMk id="33" creationId="{2D0232E7-AB5B-9BA1-AE3D-544B189ED0B4}"/>
          </ac:spMkLst>
        </pc:spChg>
        <pc:spChg chg="mod">
          <ac:chgData name="Rimsha Sid" userId="f5d08687d10c8c9f" providerId="LiveId" clId="{3D4DED1D-F842-42B4-8B56-2023704D1D8A}" dt="2024-12-19T11:34:49.761" v="1008" actId="20577"/>
          <ac:spMkLst>
            <pc:docMk/>
            <pc:sldMk cId="1325608595" sldId="257"/>
            <ac:spMk id="34" creationId="{4FF90EE4-B431-9B66-8A93-5C7A256F0331}"/>
          </ac:spMkLst>
        </pc:spChg>
        <pc:spChg chg="add mod">
          <ac:chgData name="Rimsha Sid" userId="f5d08687d10c8c9f" providerId="LiveId" clId="{3D4DED1D-F842-42B4-8B56-2023704D1D8A}" dt="2024-12-19T11:36:07.710" v="1053" actId="1076"/>
          <ac:spMkLst>
            <pc:docMk/>
            <pc:sldMk cId="1325608595" sldId="257"/>
            <ac:spMk id="36" creationId="{8849338F-EA98-01D7-D053-D228E8F00E08}"/>
          </ac:spMkLst>
        </pc:spChg>
        <pc:spChg chg="add mod">
          <ac:chgData name="Rimsha Sid" userId="f5d08687d10c8c9f" providerId="LiveId" clId="{3D4DED1D-F842-42B4-8B56-2023704D1D8A}" dt="2024-12-19T11:36:31.867" v="1056" actId="1076"/>
          <ac:spMkLst>
            <pc:docMk/>
            <pc:sldMk cId="1325608595" sldId="257"/>
            <ac:spMk id="37" creationId="{764EFCB9-E038-68A8-3218-B47D5406F97D}"/>
          </ac:spMkLst>
        </pc:spChg>
        <pc:spChg chg="add mod">
          <ac:chgData name="Rimsha Sid" userId="f5d08687d10c8c9f" providerId="LiveId" clId="{3D4DED1D-F842-42B4-8B56-2023704D1D8A}" dt="2024-12-19T11:36:14.379" v="1054" actId="1076"/>
          <ac:spMkLst>
            <pc:docMk/>
            <pc:sldMk cId="1325608595" sldId="257"/>
            <ac:spMk id="38" creationId="{141B6D99-FB09-F0A0-7267-FB2F43DD4B61}"/>
          </ac:spMkLst>
        </pc:spChg>
        <pc:spChg chg="add mod">
          <ac:chgData name="Rimsha Sid" userId="f5d08687d10c8c9f" providerId="LiveId" clId="{3D4DED1D-F842-42B4-8B56-2023704D1D8A}" dt="2024-12-19T11:36:44.425" v="1058" actId="1076"/>
          <ac:spMkLst>
            <pc:docMk/>
            <pc:sldMk cId="1325608595" sldId="257"/>
            <ac:spMk id="39" creationId="{CF8C17D5-3653-D5BC-8520-1A738394456F}"/>
          </ac:spMkLst>
        </pc:spChg>
        <pc:spChg chg="add mod">
          <ac:chgData name="Rimsha Sid" userId="f5d08687d10c8c9f" providerId="LiveId" clId="{3D4DED1D-F842-42B4-8B56-2023704D1D8A}" dt="2024-12-19T11:36:22.035" v="1055" actId="1076"/>
          <ac:spMkLst>
            <pc:docMk/>
            <pc:sldMk cId="1325608595" sldId="257"/>
            <ac:spMk id="40" creationId="{332BA5AA-C510-E254-80CD-91115AC1D8EC}"/>
          </ac:spMkLst>
        </pc:spChg>
        <pc:spChg chg="add mod">
          <ac:chgData name="Rimsha Sid" userId="f5d08687d10c8c9f" providerId="LiveId" clId="{3D4DED1D-F842-42B4-8B56-2023704D1D8A}" dt="2024-12-19T11:37:12.801" v="1082" actId="1076"/>
          <ac:spMkLst>
            <pc:docMk/>
            <pc:sldMk cId="1325608595" sldId="257"/>
            <ac:spMk id="41" creationId="{DB52328D-39CB-CF8D-7C08-BBC55E78BAC6}"/>
          </ac:spMkLst>
        </pc:spChg>
      </pc:sldChg>
      <pc:sldChg chg="modSp mod">
        <pc:chgData name="Rimsha Sid" userId="f5d08687d10c8c9f" providerId="LiveId" clId="{3D4DED1D-F842-42B4-8B56-2023704D1D8A}" dt="2024-12-28T07:18:44.150" v="4435" actId="20577"/>
        <pc:sldMkLst>
          <pc:docMk/>
          <pc:sldMk cId="3662677160" sldId="286"/>
        </pc:sldMkLst>
        <pc:spChg chg="mod">
          <ac:chgData name="Rimsha Sid" userId="f5d08687d10c8c9f" providerId="LiveId" clId="{3D4DED1D-F842-42B4-8B56-2023704D1D8A}" dt="2024-12-28T07:18:44.150" v="4435" actId="20577"/>
          <ac:spMkLst>
            <pc:docMk/>
            <pc:sldMk cId="3662677160" sldId="286"/>
            <ac:spMk id="2" creationId="{6F148DD4-4828-CE87-0C5C-42BE175E8DA5}"/>
          </ac:spMkLst>
        </pc:spChg>
        <pc:spChg chg="mod">
          <ac:chgData name="Rimsha Sid" userId="f5d08687d10c8c9f" providerId="LiveId" clId="{3D4DED1D-F842-42B4-8B56-2023704D1D8A}" dt="2024-12-19T10:50:37.256" v="888" actId="1076"/>
          <ac:spMkLst>
            <pc:docMk/>
            <pc:sldMk cId="3662677160" sldId="286"/>
            <ac:spMk id="17" creationId="{434C63FB-0B13-CD9B-6048-7AE04FF31224}"/>
          </ac:spMkLst>
        </pc:spChg>
        <pc:cxnChg chg="mod">
          <ac:chgData name="Rimsha Sid" userId="f5d08687d10c8c9f" providerId="LiveId" clId="{3D4DED1D-F842-42B4-8B56-2023704D1D8A}" dt="2024-12-19T10:50:43.375" v="889" actId="1076"/>
          <ac:cxnSpMkLst>
            <pc:docMk/>
            <pc:sldMk cId="3662677160" sldId="286"/>
            <ac:cxnSpMk id="19" creationId="{26BFFFD5-14F0-269A-6E55-8A1FDD6D88CA}"/>
          </ac:cxnSpMkLst>
        </pc:cxnChg>
      </pc:sldChg>
      <pc:sldChg chg="addSp delSp modSp mod modTransition">
        <pc:chgData name="Rimsha Sid" userId="f5d08687d10c8c9f" providerId="LiveId" clId="{3D4DED1D-F842-42B4-8B56-2023704D1D8A}" dt="2024-12-20T13:20:43.472" v="2821"/>
        <pc:sldMkLst>
          <pc:docMk/>
          <pc:sldMk cId="779750606" sldId="288"/>
        </pc:sldMkLst>
        <pc:spChg chg="mod">
          <ac:chgData name="Rimsha Sid" userId="f5d08687d10c8c9f" providerId="LiveId" clId="{3D4DED1D-F842-42B4-8B56-2023704D1D8A}" dt="2024-12-19T10:46:54.705" v="861" actId="1076"/>
          <ac:spMkLst>
            <pc:docMk/>
            <pc:sldMk cId="779750606" sldId="288"/>
            <ac:spMk id="2" creationId="{E3CEE190-899A-46D2-989D-C4BC6A46F946}"/>
          </ac:spMkLst>
        </pc:spChg>
        <pc:spChg chg="add mod">
          <ac:chgData name="Rimsha Sid" userId="f5d08687d10c8c9f" providerId="LiveId" clId="{3D4DED1D-F842-42B4-8B56-2023704D1D8A}" dt="2024-12-19T10:45:30.454" v="853" actId="20577"/>
          <ac:spMkLst>
            <pc:docMk/>
            <pc:sldMk cId="779750606" sldId="288"/>
            <ac:spMk id="6" creationId="{DBDB2202-6156-FE5D-01E4-B9D30090DF11}"/>
          </ac:spMkLst>
        </pc:spChg>
        <pc:spChg chg="add mod">
          <ac:chgData name="Rimsha Sid" userId="f5d08687d10c8c9f" providerId="LiveId" clId="{3D4DED1D-F842-42B4-8B56-2023704D1D8A}" dt="2024-12-19T10:46:50.564" v="860" actId="1076"/>
          <ac:spMkLst>
            <pc:docMk/>
            <pc:sldMk cId="779750606" sldId="288"/>
            <ac:spMk id="10" creationId="{869B720A-0C35-7A9F-C778-2CF90B1155DB}"/>
          </ac:spMkLst>
        </pc:spChg>
      </pc:sldChg>
      <pc:sldChg chg="modSp add del mod">
        <pc:chgData name="Rimsha Sid" userId="f5d08687d10c8c9f" providerId="LiveId" clId="{3D4DED1D-F842-42B4-8B56-2023704D1D8A}" dt="2024-12-19T10:49:33.733" v="868" actId="47"/>
        <pc:sldMkLst>
          <pc:docMk/>
          <pc:sldMk cId="2529338794" sldId="289"/>
        </pc:sldMkLst>
      </pc:sldChg>
      <pc:sldChg chg="add del">
        <pc:chgData name="Rimsha Sid" userId="f5d08687d10c8c9f" providerId="LiveId" clId="{3D4DED1D-F842-42B4-8B56-2023704D1D8A}" dt="2024-12-19T10:49:33.733" v="868" actId="47"/>
        <pc:sldMkLst>
          <pc:docMk/>
          <pc:sldMk cId="1265939620" sldId="290"/>
        </pc:sldMkLst>
      </pc:sldChg>
      <pc:sldChg chg="add del">
        <pc:chgData name="Rimsha Sid" userId="f5d08687d10c8c9f" providerId="LiveId" clId="{3D4DED1D-F842-42B4-8B56-2023704D1D8A}" dt="2024-12-19T10:49:33.733" v="868" actId="47"/>
        <pc:sldMkLst>
          <pc:docMk/>
          <pc:sldMk cId="2652102883" sldId="291"/>
        </pc:sldMkLst>
      </pc:sldChg>
      <pc:sldChg chg="add del">
        <pc:chgData name="Rimsha Sid" userId="f5d08687d10c8c9f" providerId="LiveId" clId="{3D4DED1D-F842-42B4-8B56-2023704D1D8A}" dt="2024-12-19T10:49:33.733" v="868" actId="47"/>
        <pc:sldMkLst>
          <pc:docMk/>
          <pc:sldMk cId="362649583" sldId="292"/>
        </pc:sldMkLst>
      </pc:sldChg>
      <pc:sldChg chg="add del">
        <pc:chgData name="Rimsha Sid" userId="f5d08687d10c8c9f" providerId="LiveId" clId="{3D4DED1D-F842-42B4-8B56-2023704D1D8A}" dt="2024-12-19T10:49:33.733" v="868" actId="47"/>
        <pc:sldMkLst>
          <pc:docMk/>
          <pc:sldMk cId="853261029" sldId="294"/>
        </pc:sldMkLst>
      </pc:sldChg>
      <pc:sldChg chg="add del">
        <pc:chgData name="Rimsha Sid" userId="f5d08687d10c8c9f" providerId="LiveId" clId="{3D4DED1D-F842-42B4-8B56-2023704D1D8A}" dt="2024-12-19T10:49:33.733" v="868" actId="47"/>
        <pc:sldMkLst>
          <pc:docMk/>
          <pc:sldMk cId="907915534" sldId="295"/>
        </pc:sldMkLst>
      </pc:sldChg>
      <pc:sldChg chg="del">
        <pc:chgData name="Rimsha Sid" userId="f5d08687d10c8c9f" providerId="LiveId" clId="{3D4DED1D-F842-42B4-8B56-2023704D1D8A}" dt="2024-12-19T10:48:50.576" v="865" actId="47"/>
        <pc:sldMkLst>
          <pc:docMk/>
          <pc:sldMk cId="1609673525" sldId="296"/>
        </pc:sldMkLst>
      </pc:sldChg>
      <pc:sldChg chg="add del">
        <pc:chgData name="Rimsha Sid" userId="f5d08687d10c8c9f" providerId="LiveId" clId="{3D4DED1D-F842-42B4-8B56-2023704D1D8A}" dt="2024-12-19T10:49:33.733" v="868" actId="47"/>
        <pc:sldMkLst>
          <pc:docMk/>
          <pc:sldMk cId="4117153350" sldId="297"/>
        </pc:sldMkLst>
      </pc:sldChg>
      <pc:sldChg chg="addSp delSp modSp mod modTransition setBg modAnim">
        <pc:chgData name="Rimsha Sid" userId="f5d08687d10c8c9f" providerId="LiveId" clId="{3D4DED1D-F842-42B4-8B56-2023704D1D8A}" dt="2024-12-20T13:25:55.693" v="2843"/>
        <pc:sldMkLst>
          <pc:docMk/>
          <pc:sldMk cId="1678163377" sldId="298"/>
        </pc:sldMkLst>
        <pc:spChg chg="mod">
          <ac:chgData name="Rimsha Sid" userId="f5d08687d10c8c9f" providerId="LiveId" clId="{3D4DED1D-F842-42B4-8B56-2023704D1D8A}" dt="2024-12-19T17:42:29.939" v="2162" actId="20577"/>
          <ac:spMkLst>
            <pc:docMk/>
            <pc:sldMk cId="1678163377" sldId="298"/>
            <ac:spMk id="2" creationId="{CB00786E-306F-FA21-4F87-81A032C68696}"/>
          </ac:spMkLst>
        </pc:spChg>
        <pc:graphicFrameChg chg="add mod modGraphic">
          <ac:chgData name="Rimsha Sid" userId="f5d08687d10c8c9f" providerId="LiveId" clId="{3D4DED1D-F842-42B4-8B56-2023704D1D8A}" dt="2024-12-20T12:26:47.634" v="2433" actId="20577"/>
          <ac:graphicFrameMkLst>
            <pc:docMk/>
            <pc:sldMk cId="1678163377" sldId="298"/>
            <ac:graphicFrameMk id="19" creationId="{89F878CA-859C-6D55-F90F-468C9DB4C2A7}"/>
          </ac:graphicFrameMkLst>
        </pc:graphicFrameChg>
        <pc:graphicFrameChg chg="add mod modGraphic">
          <ac:chgData name="Rimsha Sid" userId="f5d08687d10c8c9f" providerId="LiveId" clId="{3D4DED1D-F842-42B4-8B56-2023704D1D8A}" dt="2024-12-19T17:41:31.049" v="2152" actId="20577"/>
          <ac:graphicFrameMkLst>
            <pc:docMk/>
            <pc:sldMk cId="1678163377" sldId="298"/>
            <ac:graphicFrameMk id="26" creationId="{06B2AC49-187C-3CA2-C4BC-C88CF635E522}"/>
          </ac:graphicFrameMkLst>
        </pc:graphicFrameChg>
        <pc:picChg chg="add mod">
          <ac:chgData name="Rimsha Sid" userId="f5d08687d10c8c9f" providerId="LiveId" clId="{3D4DED1D-F842-42B4-8B56-2023704D1D8A}" dt="2024-12-19T16:58:11.081" v="1494" actId="1076"/>
          <ac:picMkLst>
            <pc:docMk/>
            <pc:sldMk cId="1678163377" sldId="298"/>
            <ac:picMk id="21" creationId="{6F652170-AF14-641A-84A1-080E247F8491}"/>
          </ac:picMkLst>
        </pc:picChg>
        <pc:picChg chg="add mod">
          <ac:chgData name="Rimsha Sid" userId="f5d08687d10c8c9f" providerId="LiveId" clId="{3D4DED1D-F842-42B4-8B56-2023704D1D8A}" dt="2024-12-19T17:42:43.015" v="2163" actId="14100"/>
          <ac:picMkLst>
            <pc:docMk/>
            <pc:sldMk cId="1678163377" sldId="298"/>
            <ac:picMk id="25" creationId="{DE301B91-3A10-AD73-593B-062E7DD44E66}"/>
          </ac:picMkLst>
        </pc:picChg>
      </pc:sldChg>
      <pc:sldChg chg="addSp modSp mod modTransition">
        <pc:chgData name="Rimsha Sid" userId="f5d08687d10c8c9f" providerId="LiveId" clId="{3D4DED1D-F842-42B4-8B56-2023704D1D8A}" dt="2024-12-21T14:01:50.534" v="4403" actId="113"/>
        <pc:sldMkLst>
          <pc:docMk/>
          <pc:sldMk cId="3929640071" sldId="299"/>
        </pc:sldMkLst>
        <pc:spChg chg="add mod">
          <ac:chgData name="Rimsha Sid" userId="f5d08687d10c8c9f" providerId="LiveId" clId="{3D4DED1D-F842-42B4-8B56-2023704D1D8A}" dt="2024-12-21T14:01:50.534" v="4403" actId="113"/>
          <ac:spMkLst>
            <pc:docMk/>
            <pc:sldMk cId="3929640071" sldId="299"/>
            <ac:spMk id="5" creationId="{E468FE56-EF0A-94E1-6A73-AF0525C03785}"/>
          </ac:spMkLst>
        </pc:spChg>
      </pc:sldChg>
      <pc:sldChg chg="addSp delSp modSp add mod ord modTransition chgLayout">
        <pc:chgData name="Rimsha Sid" userId="f5d08687d10c8c9f" providerId="LiveId" clId="{3D4DED1D-F842-42B4-8B56-2023704D1D8A}" dt="2024-12-28T07:19:06.710" v="4448" actId="14100"/>
        <pc:sldMkLst>
          <pc:docMk/>
          <pc:sldMk cId="3398534112" sldId="300"/>
        </pc:sldMkLst>
        <pc:spChg chg="add mod">
          <ac:chgData name="Rimsha Sid" userId="f5d08687d10c8c9f" providerId="LiveId" clId="{3D4DED1D-F842-42B4-8B56-2023704D1D8A}" dt="2024-12-28T07:19:06.710" v="4448" actId="14100"/>
          <ac:spMkLst>
            <pc:docMk/>
            <pc:sldMk cId="3398534112" sldId="300"/>
            <ac:spMk id="3" creationId="{BC206D4C-4F3B-8807-2FDF-B8DCEC25D9FF}"/>
          </ac:spMkLst>
        </pc:spChg>
        <pc:picChg chg="add mod">
          <ac:chgData name="Rimsha Sid" userId="f5d08687d10c8c9f" providerId="LiveId" clId="{3D4DED1D-F842-42B4-8B56-2023704D1D8A}" dt="2024-12-20T16:28:42.310" v="3776" actId="1076"/>
          <ac:picMkLst>
            <pc:docMk/>
            <pc:sldMk cId="3398534112" sldId="300"/>
            <ac:picMk id="21" creationId="{58F190B3-E8FA-4F71-E81B-A2A489D7395B}"/>
          </ac:picMkLst>
        </pc:picChg>
      </pc:sldChg>
      <pc:sldChg chg="addSp delSp modSp add mod modTransition modAnim">
        <pc:chgData name="Rimsha Sid" userId="f5d08687d10c8c9f" providerId="LiveId" clId="{3D4DED1D-F842-42B4-8B56-2023704D1D8A}" dt="2024-12-21T13:34:11.207" v="4006" actId="20577"/>
        <pc:sldMkLst>
          <pc:docMk/>
          <pc:sldMk cId="1771780039" sldId="301"/>
        </pc:sldMkLst>
        <pc:spChg chg="add mod">
          <ac:chgData name="Rimsha Sid" userId="f5d08687d10c8c9f" providerId="LiveId" clId="{3D4DED1D-F842-42B4-8B56-2023704D1D8A}" dt="2024-12-20T13:19:11.381" v="2810" actId="20577"/>
          <ac:spMkLst>
            <pc:docMk/>
            <pc:sldMk cId="1771780039" sldId="301"/>
            <ac:spMk id="6" creationId="{14EC476A-CF8D-F62C-5072-94B448094F7E}"/>
          </ac:spMkLst>
        </pc:spChg>
        <pc:spChg chg="add mod">
          <ac:chgData name="Rimsha Sid" userId="f5d08687d10c8c9f" providerId="LiveId" clId="{3D4DED1D-F842-42B4-8B56-2023704D1D8A}" dt="2024-12-20T13:19:22.626" v="2813" actId="1076"/>
          <ac:spMkLst>
            <pc:docMk/>
            <pc:sldMk cId="1771780039" sldId="301"/>
            <ac:spMk id="20" creationId="{4ECFD774-5700-BBD8-AAE7-CB8CEE53834C}"/>
          </ac:spMkLst>
        </pc:spChg>
        <pc:graphicFrameChg chg="add mod modGraphic">
          <ac:chgData name="Rimsha Sid" userId="f5d08687d10c8c9f" providerId="LiveId" clId="{3D4DED1D-F842-42B4-8B56-2023704D1D8A}" dt="2024-12-20T13:12:46.522" v="2755" actId="1076"/>
          <ac:graphicFrameMkLst>
            <pc:docMk/>
            <pc:sldMk cId="1771780039" sldId="301"/>
            <ac:graphicFrameMk id="13" creationId="{AC941A8C-A900-D729-2DA6-E9FD6C41284F}"/>
          </ac:graphicFrameMkLst>
        </pc:graphicFrameChg>
        <pc:graphicFrameChg chg="add mod modGraphic">
          <ac:chgData name="Rimsha Sid" userId="f5d08687d10c8c9f" providerId="LiveId" clId="{3D4DED1D-F842-42B4-8B56-2023704D1D8A}" dt="2024-12-20T13:19:18.204" v="2811" actId="1076"/>
          <ac:graphicFrameMkLst>
            <pc:docMk/>
            <pc:sldMk cId="1771780039" sldId="301"/>
            <ac:graphicFrameMk id="18" creationId="{226E5B12-86C3-086C-E6BE-4D5B16115158}"/>
          </ac:graphicFrameMkLst>
        </pc:graphicFrameChg>
        <pc:graphicFrameChg chg="add mod modGraphic">
          <ac:chgData name="Rimsha Sid" userId="f5d08687d10c8c9f" providerId="LiveId" clId="{3D4DED1D-F842-42B4-8B56-2023704D1D8A}" dt="2024-12-21T13:34:11.207" v="4006" actId="20577"/>
          <ac:graphicFrameMkLst>
            <pc:docMk/>
            <pc:sldMk cId="1771780039" sldId="301"/>
            <ac:graphicFrameMk id="26" creationId="{2FB53583-9871-6F59-33AE-5BE26A20F380}"/>
          </ac:graphicFrameMkLst>
        </pc:graphicFrameChg>
        <pc:picChg chg="add mod">
          <ac:chgData name="Rimsha Sid" userId="f5d08687d10c8c9f" providerId="LiveId" clId="{3D4DED1D-F842-42B4-8B56-2023704D1D8A}" dt="2024-12-20T13:12:50.359" v="2756" actId="1076"/>
          <ac:picMkLst>
            <pc:docMk/>
            <pc:sldMk cId="1771780039" sldId="301"/>
            <ac:picMk id="10" creationId="{03B66A4B-9254-44F2-BA90-6D12C6E9A972}"/>
          </ac:picMkLst>
        </pc:picChg>
        <pc:picChg chg="add mod">
          <ac:chgData name="Rimsha Sid" userId="f5d08687d10c8c9f" providerId="LiveId" clId="{3D4DED1D-F842-42B4-8B56-2023704D1D8A}" dt="2024-12-20T12:57:19.219" v="2637" actId="14100"/>
          <ac:picMkLst>
            <pc:docMk/>
            <pc:sldMk cId="1771780039" sldId="301"/>
            <ac:picMk id="15" creationId="{829B100D-3F31-C1DD-C0E9-CF9CB1E3868A}"/>
          </ac:picMkLst>
        </pc:picChg>
        <pc:picChg chg="add mod">
          <ac:chgData name="Rimsha Sid" userId="f5d08687d10c8c9f" providerId="LiveId" clId="{3D4DED1D-F842-42B4-8B56-2023704D1D8A}" dt="2024-12-20T13:20:01.957" v="2818" actId="1076"/>
          <ac:picMkLst>
            <pc:docMk/>
            <pc:sldMk cId="1771780039" sldId="301"/>
            <ac:picMk id="22" creationId="{F7AD3F6B-FC51-C0E5-2F4C-3F9DBE6D734E}"/>
          </ac:picMkLst>
        </pc:picChg>
      </pc:sldChg>
      <pc:sldChg chg="addSp delSp modSp add mod modTransition modAnim">
        <pc:chgData name="Rimsha Sid" userId="f5d08687d10c8c9f" providerId="LiveId" clId="{3D4DED1D-F842-42B4-8B56-2023704D1D8A}" dt="2024-12-20T16:03:54.036" v="3584"/>
        <pc:sldMkLst>
          <pc:docMk/>
          <pc:sldMk cId="2688139382" sldId="302"/>
        </pc:sldMkLst>
        <pc:spChg chg="add mod">
          <ac:chgData name="Rimsha Sid" userId="f5d08687d10c8c9f" providerId="LiveId" clId="{3D4DED1D-F842-42B4-8B56-2023704D1D8A}" dt="2024-12-20T15:18:06.322" v="2924" actId="20577"/>
          <ac:spMkLst>
            <pc:docMk/>
            <pc:sldMk cId="2688139382" sldId="302"/>
            <ac:spMk id="3" creationId="{CB6274D8-0969-6CDF-41AE-16F63D1157B2}"/>
          </ac:spMkLst>
        </pc:spChg>
        <pc:graphicFrameChg chg="add mod modGraphic">
          <ac:chgData name="Rimsha Sid" userId="f5d08687d10c8c9f" providerId="LiveId" clId="{3D4DED1D-F842-42B4-8B56-2023704D1D8A}" dt="2024-12-20T16:03:20.309" v="3580" actId="1076"/>
          <ac:graphicFrameMkLst>
            <pc:docMk/>
            <pc:sldMk cId="2688139382" sldId="302"/>
            <ac:graphicFrameMk id="9" creationId="{A83823B5-186E-18AF-CF4C-D1B419D16AD9}"/>
          </ac:graphicFrameMkLst>
        </pc:graphicFrameChg>
        <pc:graphicFrameChg chg="add mod modGraphic">
          <ac:chgData name="Rimsha Sid" userId="f5d08687d10c8c9f" providerId="LiveId" clId="{3D4DED1D-F842-42B4-8B56-2023704D1D8A}" dt="2024-12-20T16:03:30.149" v="3583" actId="1076"/>
          <ac:graphicFrameMkLst>
            <pc:docMk/>
            <pc:sldMk cId="2688139382" sldId="302"/>
            <ac:graphicFrameMk id="12" creationId="{F8BFCD73-9331-6111-3BCF-71CFDAFEDF1F}"/>
          </ac:graphicFrameMkLst>
        </pc:graphicFrameChg>
        <pc:picChg chg="add mod">
          <ac:chgData name="Rimsha Sid" userId="f5d08687d10c8c9f" providerId="LiveId" clId="{3D4DED1D-F842-42B4-8B56-2023704D1D8A}" dt="2024-12-20T15:40:34.624" v="3125" actId="1076"/>
          <ac:picMkLst>
            <pc:docMk/>
            <pc:sldMk cId="2688139382" sldId="302"/>
            <ac:picMk id="6" creationId="{6E911C6C-E9B0-28DA-D526-7AAA63E1306D}"/>
          </ac:picMkLst>
        </pc:picChg>
        <pc:picChg chg="add mod">
          <ac:chgData name="Rimsha Sid" userId="f5d08687d10c8c9f" providerId="LiveId" clId="{3D4DED1D-F842-42B4-8B56-2023704D1D8A}" dt="2024-12-20T16:03:04.869" v="3576" actId="1076"/>
          <ac:picMkLst>
            <pc:docMk/>
            <pc:sldMk cId="2688139382" sldId="302"/>
            <ac:picMk id="11" creationId="{C1F1C431-5367-C938-1234-AA9BAF4E7F67}"/>
          </ac:picMkLst>
        </pc:picChg>
      </pc:sldChg>
      <pc:sldChg chg="addSp delSp modSp add mod ord modTransition">
        <pc:chgData name="Rimsha Sid" userId="f5d08687d10c8c9f" providerId="LiveId" clId="{3D4DED1D-F842-42B4-8B56-2023704D1D8A}" dt="2024-12-20T16:30:21.468" v="3781" actId="20578"/>
        <pc:sldMkLst>
          <pc:docMk/>
          <pc:sldMk cId="211884330" sldId="303"/>
        </pc:sldMkLst>
        <pc:spChg chg="add mod">
          <ac:chgData name="Rimsha Sid" userId="f5d08687d10c8c9f" providerId="LiveId" clId="{3D4DED1D-F842-42B4-8B56-2023704D1D8A}" dt="2024-12-20T16:18:33.519" v="3720" actId="1076"/>
          <ac:spMkLst>
            <pc:docMk/>
            <pc:sldMk cId="211884330" sldId="303"/>
            <ac:spMk id="10" creationId="{72C49361-FF2B-3598-F32F-8563EF3AE7A0}"/>
          </ac:spMkLst>
        </pc:spChg>
        <pc:picChg chg="add mod">
          <ac:chgData name="Rimsha Sid" userId="f5d08687d10c8c9f" providerId="LiveId" clId="{3D4DED1D-F842-42B4-8B56-2023704D1D8A}" dt="2024-12-20T16:20:09.401" v="3730" actId="1076"/>
          <ac:picMkLst>
            <pc:docMk/>
            <pc:sldMk cId="211884330" sldId="303"/>
            <ac:picMk id="14" creationId="{D5391756-FCC5-6F03-CB15-723D36E03555}"/>
          </ac:picMkLst>
        </pc:picChg>
      </pc:sldChg>
      <pc:sldChg chg="addSp delSp modSp add mod ord modTransition">
        <pc:chgData name="Rimsha Sid" userId="f5d08687d10c8c9f" providerId="LiveId" clId="{3D4DED1D-F842-42B4-8B56-2023704D1D8A}" dt="2024-12-21T13:28:49.730" v="3954" actId="20578"/>
        <pc:sldMkLst>
          <pc:docMk/>
          <pc:sldMk cId="3189273262" sldId="304"/>
        </pc:sldMkLst>
        <pc:spChg chg="add mod">
          <ac:chgData name="Rimsha Sid" userId="f5d08687d10c8c9f" providerId="LiveId" clId="{3D4DED1D-F842-42B4-8B56-2023704D1D8A}" dt="2024-12-20T16:24:23.710" v="3751" actId="20577"/>
          <ac:spMkLst>
            <pc:docMk/>
            <pc:sldMk cId="3189273262" sldId="304"/>
            <ac:spMk id="3" creationId="{E6D68DED-51DB-E97A-F8E1-83FD534FBBCD}"/>
          </ac:spMkLst>
        </pc:spChg>
        <pc:picChg chg="add mod">
          <ac:chgData name="Rimsha Sid" userId="f5d08687d10c8c9f" providerId="LiveId" clId="{3D4DED1D-F842-42B4-8B56-2023704D1D8A}" dt="2024-12-20T16:25:01.528" v="3758" actId="1076"/>
          <ac:picMkLst>
            <pc:docMk/>
            <pc:sldMk cId="3189273262" sldId="304"/>
            <ac:picMk id="8" creationId="{E5061F24-E52F-DD02-09F2-09C94CDC01C4}"/>
          </ac:picMkLst>
        </pc:picChg>
      </pc:sldChg>
      <pc:sldChg chg="addSp delSp modSp add mod modTransition">
        <pc:chgData name="Rimsha Sid" userId="f5d08687d10c8c9f" providerId="LiveId" clId="{3D4DED1D-F842-42B4-8B56-2023704D1D8A}" dt="2024-12-21T13:53:05.393" v="4348"/>
        <pc:sldMkLst>
          <pc:docMk/>
          <pc:sldMk cId="2460180811" sldId="305"/>
        </pc:sldMkLst>
        <pc:spChg chg="add mod">
          <ac:chgData name="Rimsha Sid" userId="f5d08687d10c8c9f" providerId="LiveId" clId="{3D4DED1D-F842-42B4-8B56-2023704D1D8A}" dt="2024-12-20T16:26:52.470" v="3765" actId="20577"/>
          <ac:spMkLst>
            <pc:docMk/>
            <pc:sldMk cId="2460180811" sldId="305"/>
            <ac:spMk id="6" creationId="{F12E09AB-F0DC-71DC-94AF-01B3D5437E05}"/>
          </ac:spMkLst>
        </pc:spChg>
        <pc:picChg chg="add mod">
          <ac:chgData name="Rimsha Sid" userId="f5d08687d10c8c9f" providerId="LiveId" clId="{3D4DED1D-F842-42B4-8B56-2023704D1D8A}" dt="2024-12-20T16:27:31.086" v="3773" actId="1076"/>
          <ac:picMkLst>
            <pc:docMk/>
            <pc:sldMk cId="2460180811" sldId="305"/>
            <ac:picMk id="8" creationId="{5D1C468C-D007-C62C-C278-9BDD21FB3D5B}"/>
          </ac:picMkLst>
        </pc:picChg>
      </pc:sldChg>
      <pc:sldChg chg="add del modTransition">
        <pc:chgData name="Rimsha Sid" userId="f5d08687d10c8c9f" providerId="LiveId" clId="{3D4DED1D-F842-42B4-8B56-2023704D1D8A}" dt="2024-12-20T16:28:24.241" v="3774" actId="2696"/>
        <pc:sldMkLst>
          <pc:docMk/>
          <pc:sldMk cId="3151324548" sldId="306"/>
        </pc:sldMkLst>
      </pc:sldChg>
      <pc:sldChg chg="addSp delSp modSp add mod modTransition modAnim">
        <pc:chgData name="Rimsha Sid" userId="f5d08687d10c8c9f" providerId="LiveId" clId="{3D4DED1D-F842-42B4-8B56-2023704D1D8A}" dt="2024-12-21T13:54:58.879" v="4355"/>
        <pc:sldMkLst>
          <pc:docMk/>
          <pc:sldMk cId="1169392797" sldId="307"/>
        </pc:sldMkLst>
        <pc:spChg chg="add mod">
          <ac:chgData name="Rimsha Sid" userId="f5d08687d10c8c9f" providerId="LiveId" clId="{3D4DED1D-F842-42B4-8B56-2023704D1D8A}" dt="2024-12-21T13:25:21.774" v="3896" actId="255"/>
          <ac:spMkLst>
            <pc:docMk/>
            <pc:sldMk cId="1169392797" sldId="307"/>
            <ac:spMk id="3" creationId="{0FA35818-389E-CB70-0D7C-24E85B94AD56}"/>
          </ac:spMkLst>
        </pc:spChg>
        <pc:spChg chg="mod">
          <ac:chgData name="Rimsha Sid" userId="f5d08687d10c8c9f" providerId="LiveId" clId="{3D4DED1D-F842-42B4-8B56-2023704D1D8A}" dt="2024-12-21T13:50:46.452" v="4340" actId="255"/>
          <ac:spMkLst>
            <pc:docMk/>
            <pc:sldMk cId="1169392797" sldId="307"/>
            <ac:spMk id="5" creationId="{F6841800-DD87-4457-E5FB-19E9F627B522}"/>
          </ac:spMkLst>
        </pc:spChg>
      </pc:sldChg>
      <pc:sldChg chg="modSp add mod modTransition">
        <pc:chgData name="Rimsha Sid" userId="f5d08687d10c8c9f" providerId="LiveId" clId="{3D4DED1D-F842-42B4-8B56-2023704D1D8A}" dt="2024-12-21T14:02:15.252" v="4404" actId="1076"/>
        <pc:sldMkLst>
          <pc:docMk/>
          <pc:sldMk cId="3862944854" sldId="308"/>
        </pc:sldMkLst>
        <pc:spChg chg="mod">
          <ac:chgData name="Rimsha Sid" userId="f5d08687d10c8c9f" providerId="LiveId" clId="{3D4DED1D-F842-42B4-8B56-2023704D1D8A}" dt="2024-12-21T13:52:23.807" v="4346" actId="255"/>
          <ac:spMkLst>
            <pc:docMk/>
            <pc:sldMk cId="3862944854" sldId="308"/>
            <ac:spMk id="2" creationId="{791665EF-3F28-528A-AADF-094E39D69FE7}"/>
          </ac:spMkLst>
        </pc:spChg>
        <pc:spChg chg="mod">
          <ac:chgData name="Rimsha Sid" userId="f5d08687d10c8c9f" providerId="LiveId" clId="{3D4DED1D-F842-42B4-8B56-2023704D1D8A}" dt="2024-12-21T14:02:15.252" v="4404" actId="1076"/>
          <ac:spMkLst>
            <pc:docMk/>
            <pc:sldMk cId="3862944854" sldId="308"/>
            <ac:spMk id="5" creationId="{251C7450-1D56-46DE-531B-2C9DC2D34ECD}"/>
          </ac:spMkLst>
        </pc:spChg>
      </pc:sldChg>
      <pc:sldChg chg="addSp delSp modSp new del mod ord setBg">
        <pc:chgData name="Rimsha Sid" userId="f5d08687d10c8c9f" providerId="LiveId" clId="{3D4DED1D-F842-42B4-8B56-2023704D1D8A}" dt="2024-12-20T16:28:28.297" v="3775" actId="2696"/>
        <pc:sldMkLst>
          <pc:docMk/>
          <pc:sldMk cId="935326645" sldId="309"/>
        </pc:sldMkLst>
      </pc:sldChg>
      <pc:sldMasterChg chg="addSldLayout delSldLayout">
        <pc:chgData name="Rimsha Sid" userId="f5d08687d10c8c9f" providerId="LiveId" clId="{3D4DED1D-F842-42B4-8B56-2023704D1D8A}" dt="2024-12-19T10:49:33.733" v="868" actId="47"/>
        <pc:sldMasterMkLst>
          <pc:docMk/>
          <pc:sldMasterMk cId="1788353970" sldId="2147483648"/>
        </pc:sldMasterMkLst>
        <pc:sldLayoutChg chg="add del">
          <pc:chgData name="Rimsha Sid" userId="f5d08687d10c8c9f" providerId="LiveId" clId="{3D4DED1D-F842-42B4-8B56-2023704D1D8A}" dt="2024-12-19T10:49:33.733" v="868" actId="47"/>
          <pc:sldLayoutMkLst>
            <pc:docMk/>
            <pc:sldMasterMk cId="1788353970" sldId="2147483648"/>
            <pc:sldLayoutMk cId="4193030505" sldId="2147483675"/>
          </pc:sldLayoutMkLst>
        </pc:sldLayoutChg>
        <pc:sldLayoutChg chg="add del">
          <pc:chgData name="Rimsha Sid" userId="f5d08687d10c8c9f" providerId="LiveId" clId="{3D4DED1D-F842-42B4-8B56-2023704D1D8A}" dt="2024-12-19T10:49:33.733" v="868" actId="47"/>
          <pc:sldLayoutMkLst>
            <pc:docMk/>
            <pc:sldMasterMk cId="1788353970" sldId="2147483648"/>
            <pc:sldLayoutMk cId="525656170" sldId="2147483676"/>
          </pc:sldLayoutMkLst>
        </pc:sldLayoutChg>
        <pc:sldLayoutChg chg="add del">
          <pc:chgData name="Rimsha Sid" userId="f5d08687d10c8c9f" providerId="LiveId" clId="{3D4DED1D-F842-42B4-8B56-2023704D1D8A}" dt="2024-12-19T10:49:33.733" v="868" actId="47"/>
          <pc:sldLayoutMkLst>
            <pc:docMk/>
            <pc:sldMasterMk cId="1788353970" sldId="2147483648"/>
            <pc:sldLayoutMk cId="1827098551" sldId="214748367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12/28/2024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4ECF-B361-04CD-93E9-E5CA2FEFE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D7448-7F20-D822-5EAD-9DD48FADB5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692472-5D7A-286C-C0C5-9AD2349DF1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A73EB2-E157-6F5F-A378-FF4331EB3680}"/>
              </a:ext>
            </a:extLst>
          </p:cNvPr>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99235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69D13-EDF0-DD14-406F-F5E058C076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8BAB0-38FE-5E55-6879-3B50116A2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8B8C4D-981E-AB54-24DB-0DED0459CD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84F95E-840B-AE34-3952-B2646E3A2F0A}"/>
              </a:ext>
            </a:extLst>
          </p:cNvPr>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742981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E5BA8-FAF0-3995-E140-9E537DE7D9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4A1D8D-06C7-9996-9CB2-2664A3D8E8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9C050-E4BF-2805-D887-AFD8288EBE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3CC25D-5ED6-3AFC-C72C-FED6ACB5AFDF}"/>
              </a:ext>
            </a:extLst>
          </p:cNvPr>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1846598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64E77-34B6-CFCC-B719-AF1F6CC30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E6D8EE-712B-4999-542A-077A8339F1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7FC160-54A0-47B3-F984-72B2587EA9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DDF3D9-4CE2-6561-D88D-52FDE0A7F49D}"/>
              </a:ext>
            </a:extLst>
          </p:cNvPr>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290128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3869C-638E-D0E4-B6DB-8A273F6E85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CEEB3B-3161-01DF-79B1-419317ACA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09AAFD-C993-F128-18FF-E7279BA5E9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C2EC38-C62F-21C8-69F2-77D2859045C8}"/>
              </a:ext>
            </a:extLst>
          </p:cNvPr>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4716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F504D-B434-FF38-4C30-FE24881B4E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EC6B55-9CB2-AA90-56A3-4D5A70449C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0B3BD-EF46-9A54-9DF3-F43321F9AB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21F6A3-6A91-6CFB-9E00-E25C6A44BD9E}"/>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535034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411C5-AE05-AAA0-0933-6AE77FD11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60C624-CA2B-498E-F74A-CE624EE0E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86C312-1B05-29FC-4F53-281F112C2F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2421F1-3802-B0EF-5F0E-0BED63FBA454}"/>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53102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B951F-BEFD-B99B-DBFE-1EC99E2C65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DCA1E-5D8A-FD02-6FB0-2B2943E57A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EBB058-FA26-95DE-C508-30B194E993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9A2466-68C1-F2E3-6AE0-72E2B91D76AD}"/>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4068467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A6A37-FA17-3738-99BB-883B2516A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F6EE56-BD05-0BD5-26BD-86FFBD472E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F9650-27D9-DB8E-5B17-5BC1F2943D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D8EC85-92B0-D81E-C980-1EA99BDCF4A0}"/>
              </a:ext>
            </a:extLst>
          </p:cNvPr>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232926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svgsilh.com/3f51b5/image/311414.html"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569043" y="2797250"/>
            <a:ext cx="6192678" cy="1793637"/>
          </a:xfrm>
        </p:spPr>
        <p:txBody>
          <a:bodyPr/>
          <a:lstStyle/>
          <a:p>
            <a:r>
              <a:rPr lang="en-US" dirty="0"/>
              <a:t>Adventure Work Sales Analysis </a:t>
            </a:r>
            <a:br>
              <a:rPr lang="en-US" dirty="0"/>
            </a:br>
            <a:endParaRPr lang="en-US" dirty="0"/>
          </a:p>
        </p:txBody>
      </p:sp>
      <p:pic>
        <p:nvPicPr>
          <p:cNvPr id="15" name="Graphic 14">
            <a:extLst>
              <a:ext uri="{FF2B5EF4-FFF2-40B4-BE49-F238E27FC236}">
                <a16:creationId xmlns:a16="http://schemas.microsoft.com/office/drawing/2014/main" id="{7C728E08-CCA4-9713-1667-3103DEC8E368}"/>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6250898" y="749508"/>
            <a:ext cx="5606322" cy="5889122"/>
          </a:xfrm>
          <a:prstGeom prst="rect">
            <a:avLst/>
          </a:prstGeom>
        </p:spPr>
      </p:pic>
      <p:sp>
        <p:nvSpPr>
          <p:cNvPr id="17" name="TextBox 16">
            <a:extLst>
              <a:ext uri="{FF2B5EF4-FFF2-40B4-BE49-F238E27FC236}">
                <a16:creationId xmlns:a16="http://schemas.microsoft.com/office/drawing/2014/main" id="{434C63FB-0B13-CD9B-6048-7AE04FF31224}"/>
              </a:ext>
            </a:extLst>
          </p:cNvPr>
          <p:cNvSpPr txBox="1"/>
          <p:nvPr/>
        </p:nvSpPr>
        <p:spPr>
          <a:xfrm>
            <a:off x="1721160" y="4649263"/>
            <a:ext cx="1558107" cy="400110"/>
          </a:xfrm>
          <a:prstGeom prst="rect">
            <a:avLst/>
          </a:prstGeom>
          <a:noFill/>
        </p:spPr>
        <p:txBody>
          <a:bodyPr wrap="square">
            <a:spAutoFit/>
          </a:bodyPr>
          <a:lstStyle/>
          <a:p>
            <a:r>
              <a:rPr lang="en-US" sz="2000" dirty="0"/>
              <a:t>Group – 2</a:t>
            </a:r>
          </a:p>
        </p:txBody>
      </p:sp>
      <p:cxnSp>
        <p:nvCxnSpPr>
          <p:cNvPr id="19" name="Straight Connector 18">
            <a:extLst>
              <a:ext uri="{FF2B5EF4-FFF2-40B4-BE49-F238E27FC236}">
                <a16:creationId xmlns:a16="http://schemas.microsoft.com/office/drawing/2014/main" id="{26BFFFD5-14F0-269A-6E55-8A1FDD6D88CA}"/>
              </a:ext>
            </a:extLst>
          </p:cNvPr>
          <p:cNvCxnSpPr>
            <a:cxnSpLocks/>
          </p:cNvCxnSpPr>
          <p:nvPr/>
        </p:nvCxnSpPr>
        <p:spPr>
          <a:xfrm>
            <a:off x="1587182" y="4649263"/>
            <a:ext cx="0" cy="400110"/>
          </a:xfrm>
          <a:prstGeom prst="line">
            <a:avLst/>
          </a:prstGeom>
          <a:ln w="28575">
            <a:solidFill>
              <a:schemeClr val="accent1">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6267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59A487-1BF1-7296-9FA9-43020CA7BA4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6D68DED-51DB-E97A-F8E1-83FD534FBBCD}"/>
              </a:ext>
            </a:extLst>
          </p:cNvPr>
          <p:cNvSpPr txBox="1">
            <a:spLocks/>
          </p:cNvSpPr>
          <p:nvPr/>
        </p:nvSpPr>
        <p:spPr>
          <a:xfrm>
            <a:off x="1279057" y="0"/>
            <a:ext cx="9416652" cy="647785"/>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pPr algn="ctr"/>
            <a:r>
              <a:rPr lang="en-US" sz="2400" dirty="0"/>
              <a:t>Adventure Work Sales – Power Bi Dashboard (Customer Analysis) </a:t>
            </a:r>
          </a:p>
        </p:txBody>
      </p:sp>
      <p:pic>
        <p:nvPicPr>
          <p:cNvPr id="8" name="Picture 7">
            <a:extLst>
              <a:ext uri="{FF2B5EF4-FFF2-40B4-BE49-F238E27FC236}">
                <a16:creationId xmlns:a16="http://schemas.microsoft.com/office/drawing/2014/main" id="{E5061F24-E52F-DD02-09F2-09C94CDC01C4}"/>
              </a:ext>
            </a:extLst>
          </p:cNvPr>
          <p:cNvPicPr>
            <a:picLocks noChangeAspect="1"/>
          </p:cNvPicPr>
          <p:nvPr/>
        </p:nvPicPr>
        <p:blipFill>
          <a:blip r:embed="rId3"/>
          <a:stretch>
            <a:fillRect/>
          </a:stretch>
        </p:blipFill>
        <p:spPr>
          <a:xfrm>
            <a:off x="872755" y="817087"/>
            <a:ext cx="10446489" cy="5802305"/>
          </a:xfrm>
          <a:prstGeom prst="rect">
            <a:avLst/>
          </a:prstGeom>
        </p:spPr>
      </p:pic>
    </p:spTree>
    <p:extLst>
      <p:ext uri="{BB962C8B-B14F-4D97-AF65-F5344CB8AC3E}">
        <p14:creationId xmlns:p14="http://schemas.microsoft.com/office/powerpoint/2010/main" val="318927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C394EB-D820-51F7-5EC0-03B4C41CB72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12E09AB-F0DC-71DC-94AF-01B3D5437E05}"/>
              </a:ext>
            </a:extLst>
          </p:cNvPr>
          <p:cNvSpPr txBox="1">
            <a:spLocks/>
          </p:cNvSpPr>
          <p:nvPr/>
        </p:nvSpPr>
        <p:spPr>
          <a:xfrm>
            <a:off x="1279057" y="0"/>
            <a:ext cx="9416652" cy="647785"/>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pPr algn="ctr"/>
            <a:r>
              <a:rPr lang="en-US" sz="2400" dirty="0"/>
              <a:t>Adventure Work Sales – Power Bi Dashboard (Map) </a:t>
            </a:r>
          </a:p>
        </p:txBody>
      </p:sp>
      <p:pic>
        <p:nvPicPr>
          <p:cNvPr id="8" name="Picture 7">
            <a:extLst>
              <a:ext uri="{FF2B5EF4-FFF2-40B4-BE49-F238E27FC236}">
                <a16:creationId xmlns:a16="http://schemas.microsoft.com/office/drawing/2014/main" id="{5D1C468C-D007-C62C-C278-9BDD21FB3D5B}"/>
              </a:ext>
            </a:extLst>
          </p:cNvPr>
          <p:cNvPicPr>
            <a:picLocks noChangeAspect="1"/>
          </p:cNvPicPr>
          <p:nvPr/>
        </p:nvPicPr>
        <p:blipFill>
          <a:blip r:embed="rId3"/>
          <a:stretch>
            <a:fillRect/>
          </a:stretch>
        </p:blipFill>
        <p:spPr>
          <a:xfrm>
            <a:off x="937184" y="800185"/>
            <a:ext cx="10548235" cy="5864064"/>
          </a:xfrm>
          <a:prstGeom prst="rect">
            <a:avLst/>
          </a:prstGeom>
        </p:spPr>
      </p:pic>
    </p:spTree>
    <p:extLst>
      <p:ext uri="{BB962C8B-B14F-4D97-AF65-F5344CB8AC3E}">
        <p14:creationId xmlns:p14="http://schemas.microsoft.com/office/powerpoint/2010/main" val="2460180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E2B84D-63EB-474E-8C04-1950ED9F70B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6841800-DD87-4457-E5FB-19E9F627B522}"/>
              </a:ext>
            </a:extLst>
          </p:cNvPr>
          <p:cNvSpPr>
            <a:spLocks noGrp="1"/>
          </p:cNvSpPr>
          <p:nvPr>
            <p:ph idx="1"/>
          </p:nvPr>
        </p:nvSpPr>
        <p:spPr>
          <a:xfrm>
            <a:off x="681000" y="909040"/>
            <a:ext cx="9779182" cy="5838124"/>
          </a:xfrm>
        </p:spPr>
        <p:txBody>
          <a:bodyPr/>
          <a:lstStyle/>
          <a:p>
            <a:pPr marL="457200" indent="-457200">
              <a:buFont typeface="Arial" panose="020B0604020202020204" pitchFamily="34" charset="0"/>
              <a:buChar char="•"/>
            </a:pPr>
            <a:r>
              <a:rPr lang="en-IN" sz="1800" b="1" dirty="0">
                <a:solidFill>
                  <a:schemeClr val="accent1">
                    <a:lumMod val="75000"/>
                  </a:schemeClr>
                </a:solidFill>
              </a:rPr>
              <a:t>Overall Business Performance</a:t>
            </a:r>
          </a:p>
          <a:p>
            <a:r>
              <a:rPr lang="en-US" sz="1600" b="1" dirty="0"/>
              <a:t> Revenue and Profit:</a:t>
            </a:r>
            <a:r>
              <a:rPr lang="en-US" sz="1600" dirty="0"/>
              <a:t> The company achieved a total revenue of $28.M and a profit of $11.80M, showcasing strong profitability.</a:t>
            </a:r>
          </a:p>
          <a:p>
            <a:r>
              <a:rPr lang="en-US" sz="1600" b="1" dirty="0"/>
              <a:t>Order Volume:</a:t>
            </a:r>
            <a:r>
              <a:rPr lang="en-US" sz="1600" dirty="0"/>
              <a:t> A total of 26,025 orders were processed, reflecting steady customer engagement</a:t>
            </a:r>
            <a:r>
              <a:rPr lang="en-US" dirty="0"/>
              <a:t>.</a:t>
            </a:r>
          </a:p>
          <a:p>
            <a:pPr marL="285750" indent="-285750">
              <a:buFont typeface="Arial" panose="020B0604020202020204" pitchFamily="34" charset="0"/>
              <a:buChar char="•"/>
            </a:pPr>
            <a:r>
              <a:rPr lang="en-IN" sz="1800" b="1" dirty="0">
                <a:solidFill>
                  <a:schemeClr val="accent1">
                    <a:lumMod val="75000"/>
                  </a:schemeClr>
                </a:solidFill>
              </a:rPr>
              <a:t> Top Products and Categories</a:t>
            </a:r>
          </a:p>
          <a:p>
            <a:r>
              <a:rPr lang="en-US" sz="1600" b="1" dirty="0"/>
              <a:t> High-Performing Categories:</a:t>
            </a:r>
            <a:r>
              <a:rPr lang="en-US" sz="1600" dirty="0"/>
              <a:t> Accessories and Bikes are the top contributors to sales and revenue, with Accessories yielding the highest profit margins (62.60%).</a:t>
            </a:r>
          </a:p>
          <a:p>
            <a:r>
              <a:rPr lang="en-US" sz="1600" b="1" dirty="0"/>
              <a:t> Top Individual Products:</a:t>
            </a:r>
            <a:r>
              <a:rPr lang="en-US" sz="1600" dirty="0"/>
              <a:t> Items like the </a:t>
            </a:r>
            <a:r>
              <a:rPr lang="en-US" sz="1600" i="1" dirty="0"/>
              <a:t>Mountain Bikes</a:t>
            </a:r>
            <a:r>
              <a:rPr lang="en-US" sz="1600" dirty="0"/>
              <a:t> dominate sales and profit figures, making them essential for inventory and promotional strategies.</a:t>
            </a:r>
          </a:p>
          <a:p>
            <a:pPr marL="285750" indent="-285750">
              <a:buFont typeface="Arial" panose="020B0604020202020204" pitchFamily="34" charset="0"/>
              <a:buChar char="•"/>
            </a:pPr>
            <a:r>
              <a:rPr lang="en-US" sz="1800" b="1" dirty="0">
                <a:solidFill>
                  <a:schemeClr val="accent1">
                    <a:lumMod val="75000"/>
                  </a:schemeClr>
                </a:solidFill>
              </a:rPr>
              <a:t> Customer Insights</a:t>
            </a:r>
            <a:endParaRPr lang="en-US" sz="1800" dirty="0">
              <a:solidFill>
                <a:schemeClr val="accent1">
                  <a:lumMod val="75000"/>
                </a:schemeClr>
              </a:solidFill>
            </a:endParaRPr>
          </a:p>
          <a:p>
            <a:r>
              <a:rPr lang="en-US" sz="1600" b="1" dirty="0"/>
              <a:t> High-income</a:t>
            </a:r>
            <a:r>
              <a:rPr lang="en-US" sz="1600" dirty="0"/>
              <a:t> professionals and Management-level individuals are the key drivers of revenue.</a:t>
            </a:r>
          </a:p>
          <a:p>
            <a:pPr marL="285750" indent="-285750">
              <a:buFont typeface="Arial" panose="020B0604020202020204" pitchFamily="34" charset="0"/>
              <a:buChar char="•"/>
            </a:pPr>
            <a:r>
              <a:rPr lang="en-IN" sz="1800" b="1" dirty="0">
                <a:solidFill>
                  <a:schemeClr val="accent1">
                    <a:lumMod val="75000"/>
                  </a:schemeClr>
                </a:solidFill>
              </a:rPr>
              <a:t>Regional Insights</a:t>
            </a:r>
            <a:endParaRPr lang="en-US" sz="1800" b="1" dirty="0">
              <a:solidFill>
                <a:schemeClr val="accent1">
                  <a:lumMod val="75000"/>
                </a:schemeClr>
              </a:solidFill>
            </a:endParaRPr>
          </a:p>
          <a:p>
            <a:r>
              <a:rPr lang="en-US" sz="1600" b="1" dirty="0"/>
              <a:t> United States </a:t>
            </a:r>
            <a:r>
              <a:rPr lang="en-US" sz="1600" dirty="0"/>
              <a:t>and Australia lead in sales, while Canada shows growth potential.</a:t>
            </a:r>
          </a:p>
          <a:p>
            <a:pPr marL="285750" indent="-285750">
              <a:buFont typeface="Arial" panose="020B0604020202020204" pitchFamily="34" charset="0"/>
              <a:buChar char="•"/>
            </a:pPr>
            <a:r>
              <a:rPr lang="en-US" sz="1800" b="1" dirty="0">
                <a:solidFill>
                  <a:schemeClr val="accent1">
                    <a:lumMod val="75000"/>
                  </a:schemeClr>
                </a:solidFill>
              </a:rPr>
              <a:t>Sales Trend</a:t>
            </a:r>
          </a:p>
          <a:p>
            <a:r>
              <a:rPr lang="en-US" sz="1600" b="1" dirty="0">
                <a:solidFill>
                  <a:schemeClr val="tx1">
                    <a:lumMod val="95000"/>
                    <a:lumOff val="5000"/>
                  </a:schemeClr>
                </a:solidFill>
              </a:rPr>
              <a:t>Yearly Sales </a:t>
            </a:r>
            <a:r>
              <a:rPr lang="en-US" sz="1600" dirty="0">
                <a:solidFill>
                  <a:schemeClr val="tx1">
                    <a:lumMod val="95000"/>
                    <a:lumOff val="5000"/>
                  </a:schemeClr>
                </a:solidFill>
              </a:rPr>
              <a:t>experienced significant growth in year 2013 whereas, </a:t>
            </a:r>
            <a:r>
              <a:rPr lang="en-US" sz="1600" b="1" dirty="0">
                <a:solidFill>
                  <a:schemeClr val="tx1">
                    <a:lumMod val="95000"/>
                    <a:lumOff val="5000"/>
                  </a:schemeClr>
                </a:solidFill>
              </a:rPr>
              <a:t>Monthly Sales </a:t>
            </a:r>
            <a:r>
              <a:rPr lang="en-US" sz="1600" dirty="0">
                <a:solidFill>
                  <a:schemeClr val="tx1">
                    <a:lumMod val="95000"/>
                    <a:lumOff val="5000"/>
                  </a:schemeClr>
                </a:solidFill>
              </a:rPr>
              <a:t>peak in Q4, reflecting strong seasonal demand.</a:t>
            </a:r>
          </a:p>
          <a:p>
            <a:endParaRPr lang="en-US" sz="1600" b="1" dirty="0">
              <a:solidFill>
                <a:schemeClr val="accent1">
                  <a:lumMod val="75000"/>
                </a:schemeClr>
              </a:solidFill>
            </a:endParaRPr>
          </a:p>
          <a:p>
            <a:endParaRPr lang="en-US" sz="1600" dirty="0"/>
          </a:p>
          <a:p>
            <a:endParaRPr lang="en-US" sz="1600" dirty="0"/>
          </a:p>
          <a:p>
            <a:endParaRPr lang="en-IN" sz="1600" b="1" dirty="0"/>
          </a:p>
          <a:p>
            <a:endParaRPr lang="en-IN" sz="1800" b="1" dirty="0"/>
          </a:p>
          <a:p>
            <a:endParaRPr lang="en-IN" dirty="0"/>
          </a:p>
        </p:txBody>
      </p:sp>
      <p:sp>
        <p:nvSpPr>
          <p:cNvPr id="3" name="Title 1">
            <a:extLst>
              <a:ext uri="{FF2B5EF4-FFF2-40B4-BE49-F238E27FC236}">
                <a16:creationId xmlns:a16="http://schemas.microsoft.com/office/drawing/2014/main" id="{0FA35818-389E-CB70-0D7C-24E85B94AD56}"/>
              </a:ext>
            </a:extLst>
          </p:cNvPr>
          <p:cNvSpPr txBox="1">
            <a:spLocks/>
          </p:cNvSpPr>
          <p:nvPr/>
        </p:nvSpPr>
        <p:spPr>
          <a:xfrm>
            <a:off x="1279057" y="0"/>
            <a:ext cx="9416652" cy="647785"/>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pPr algn="ctr"/>
            <a:r>
              <a:rPr lang="en-US" sz="2400" dirty="0"/>
              <a:t>Key Learnings  </a:t>
            </a:r>
          </a:p>
        </p:txBody>
      </p:sp>
    </p:spTree>
    <p:extLst>
      <p:ext uri="{BB962C8B-B14F-4D97-AF65-F5344CB8AC3E}">
        <p14:creationId xmlns:p14="http://schemas.microsoft.com/office/powerpoint/2010/main" val="11693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7D56F-9BD0-3E6D-7535-37E31E107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1665EF-3F28-528A-AADF-094E39D69FE7}"/>
              </a:ext>
            </a:extLst>
          </p:cNvPr>
          <p:cNvSpPr>
            <a:spLocks noGrp="1"/>
          </p:cNvSpPr>
          <p:nvPr>
            <p:ph type="title"/>
          </p:nvPr>
        </p:nvSpPr>
        <p:spPr>
          <a:xfrm>
            <a:off x="926860" y="0"/>
            <a:ext cx="9779183" cy="1096964"/>
          </a:xfrm>
        </p:spPr>
        <p:txBody>
          <a:bodyPr/>
          <a:lstStyle/>
          <a:p>
            <a:pPr algn="ctr"/>
            <a:r>
              <a:rPr lang="en-US" sz="3200" dirty="0"/>
              <a:t>Conclusion</a:t>
            </a:r>
          </a:p>
        </p:txBody>
      </p:sp>
      <p:sp>
        <p:nvSpPr>
          <p:cNvPr id="5" name="Content Placeholder 4">
            <a:extLst>
              <a:ext uri="{FF2B5EF4-FFF2-40B4-BE49-F238E27FC236}">
                <a16:creationId xmlns:a16="http://schemas.microsoft.com/office/drawing/2014/main" id="{251C7450-1D56-46DE-531B-2C9DC2D34ECD}"/>
              </a:ext>
            </a:extLst>
          </p:cNvPr>
          <p:cNvSpPr>
            <a:spLocks noGrp="1"/>
          </p:cNvSpPr>
          <p:nvPr>
            <p:ph idx="1"/>
          </p:nvPr>
        </p:nvSpPr>
        <p:spPr>
          <a:xfrm>
            <a:off x="1206409" y="1544505"/>
            <a:ext cx="9779182" cy="4731605"/>
          </a:xfrm>
        </p:spPr>
        <p:txBody>
          <a:bodyPr/>
          <a:lstStyle/>
          <a:p>
            <a:pPr algn="ctr"/>
            <a:r>
              <a:rPr lang="en-US" sz="2400" b="1" dirty="0">
                <a:solidFill>
                  <a:schemeClr val="accent1">
                    <a:lumMod val="75000"/>
                  </a:schemeClr>
                </a:solidFill>
              </a:rPr>
              <a:t>To drive future growth, prioritize high-performing categories like Accessories (62.60% profit margin) and Bikes while optimizing underperforming products in Clothing. Launch targeted regional campaigns in untapped markets like Canada and strengthen high-performing regions such as United States &amp; Australia with exclusive offers. Focus on high-value customers, offering personalized discounts to professionals while expanding the customer base with budget-friendly options. Leverage seasonal trends by boosting inventory and promotions during peak months (Q4) and introducing creative campaigns during slow periods. Regularly monitor performance using dashboards, update data insights, and align teams for seamless execution and progress tracking.</a:t>
            </a:r>
            <a:endParaRPr lang="en-IN" sz="2400" b="1" dirty="0">
              <a:solidFill>
                <a:schemeClr val="accent1">
                  <a:lumMod val="75000"/>
                </a:schemeClr>
              </a:solidFill>
            </a:endParaRPr>
          </a:p>
        </p:txBody>
      </p:sp>
    </p:spTree>
    <p:extLst>
      <p:ext uri="{BB962C8B-B14F-4D97-AF65-F5344CB8AC3E}">
        <p14:creationId xmlns:p14="http://schemas.microsoft.com/office/powerpoint/2010/main" val="386294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582877" y="1359649"/>
            <a:ext cx="7096933" cy="2069351"/>
          </a:xfrm>
        </p:spPr>
        <p:txBody>
          <a:bodyPr/>
          <a:lstStyle/>
          <a:p>
            <a:r>
              <a:rPr lang="en-US" dirty="0"/>
              <a:t>Thank You!</a:t>
            </a: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19C7BF0E-4F0B-7409-1BFE-3816DB69BCB3}"/>
              </a:ext>
            </a:extLst>
          </p:cNvPr>
          <p:cNvSpPr/>
          <p:nvPr/>
        </p:nvSpPr>
        <p:spPr>
          <a:xfrm>
            <a:off x="381913" y="1568592"/>
            <a:ext cx="893962" cy="935595"/>
          </a:xfrm>
          <a:prstGeom prst="flowChartConnector">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302457" y="0"/>
            <a:ext cx="5196965" cy="1744415"/>
          </a:xfrm>
        </p:spPr>
        <p:txBody>
          <a:bodyPr/>
          <a:lstStyle/>
          <a:p>
            <a:r>
              <a:rPr lang="en-US" dirty="0"/>
              <a:t>Table of Contents</a:t>
            </a:r>
            <a:br>
              <a:rPr lang="en-US" dirty="0"/>
            </a:b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480666" y="1721441"/>
            <a:ext cx="2948440" cy="662543"/>
          </a:xfrm>
        </p:spPr>
        <p:txBody>
          <a:bodyPr vert="horz" lIns="91440" tIns="45720" rIns="91440" bIns="45720" rtlCol="0" anchor="t">
            <a:normAutofit/>
          </a:bodyPr>
          <a:lstStyle/>
          <a:p>
            <a:r>
              <a:rPr lang="en-US" dirty="0"/>
              <a:t>Introduction</a:t>
            </a:r>
          </a:p>
        </p:txBody>
      </p:sp>
      <p:sp>
        <p:nvSpPr>
          <p:cNvPr id="11" name="Flowchart: Connector 10">
            <a:extLst>
              <a:ext uri="{FF2B5EF4-FFF2-40B4-BE49-F238E27FC236}">
                <a16:creationId xmlns:a16="http://schemas.microsoft.com/office/drawing/2014/main" id="{3232F0C3-81E9-A023-F843-3F51BCC42D5D}"/>
              </a:ext>
            </a:extLst>
          </p:cNvPr>
          <p:cNvSpPr/>
          <p:nvPr/>
        </p:nvSpPr>
        <p:spPr>
          <a:xfrm>
            <a:off x="495549" y="1692249"/>
            <a:ext cx="666690" cy="64667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t>1</a:t>
            </a:r>
            <a:endParaRPr lang="en-IN" sz="2800" dirty="0"/>
          </a:p>
        </p:txBody>
      </p:sp>
      <p:sp>
        <p:nvSpPr>
          <p:cNvPr id="21" name="Flowchart: Connector 20">
            <a:extLst>
              <a:ext uri="{FF2B5EF4-FFF2-40B4-BE49-F238E27FC236}">
                <a16:creationId xmlns:a16="http://schemas.microsoft.com/office/drawing/2014/main" id="{6CAC946B-DBAE-5F45-B691-1A4885647E60}"/>
              </a:ext>
            </a:extLst>
          </p:cNvPr>
          <p:cNvSpPr/>
          <p:nvPr/>
        </p:nvSpPr>
        <p:spPr>
          <a:xfrm>
            <a:off x="428816" y="2671619"/>
            <a:ext cx="893962" cy="935595"/>
          </a:xfrm>
          <a:prstGeom prst="flowChartConnector">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73C29E1F-FA73-4D6B-2CE9-2111DC38D7B2}"/>
              </a:ext>
            </a:extLst>
          </p:cNvPr>
          <p:cNvSpPr/>
          <p:nvPr/>
        </p:nvSpPr>
        <p:spPr>
          <a:xfrm>
            <a:off x="542452" y="2808144"/>
            <a:ext cx="666690" cy="66254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3</a:t>
            </a:r>
          </a:p>
        </p:txBody>
      </p:sp>
      <p:sp>
        <p:nvSpPr>
          <p:cNvPr id="22" name="Flowchart: Connector 21">
            <a:extLst>
              <a:ext uri="{FF2B5EF4-FFF2-40B4-BE49-F238E27FC236}">
                <a16:creationId xmlns:a16="http://schemas.microsoft.com/office/drawing/2014/main" id="{2C4802E1-1CA4-C538-79BF-6416C83842CF}"/>
              </a:ext>
            </a:extLst>
          </p:cNvPr>
          <p:cNvSpPr/>
          <p:nvPr/>
        </p:nvSpPr>
        <p:spPr>
          <a:xfrm>
            <a:off x="456641" y="3777733"/>
            <a:ext cx="893962" cy="935595"/>
          </a:xfrm>
          <a:prstGeom prst="flowChartConnector">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73909496-11CD-0563-5411-E9BBFB20EFAD}"/>
              </a:ext>
            </a:extLst>
          </p:cNvPr>
          <p:cNvSpPr/>
          <p:nvPr/>
        </p:nvSpPr>
        <p:spPr>
          <a:xfrm>
            <a:off x="5397954" y="1493946"/>
            <a:ext cx="893962" cy="935595"/>
          </a:xfrm>
          <a:prstGeom prst="flowChartConnector">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CAAC373C-2F29-8D08-C33B-A95E36A145FB}"/>
              </a:ext>
            </a:extLst>
          </p:cNvPr>
          <p:cNvSpPr/>
          <p:nvPr/>
        </p:nvSpPr>
        <p:spPr>
          <a:xfrm flipH="1">
            <a:off x="569577" y="3929435"/>
            <a:ext cx="645484" cy="63218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5</a:t>
            </a:r>
          </a:p>
        </p:txBody>
      </p:sp>
      <p:sp>
        <p:nvSpPr>
          <p:cNvPr id="20" name="Flowchart: Connector 19">
            <a:extLst>
              <a:ext uri="{FF2B5EF4-FFF2-40B4-BE49-F238E27FC236}">
                <a16:creationId xmlns:a16="http://schemas.microsoft.com/office/drawing/2014/main" id="{B120652C-51CF-6811-151F-DF715F324BBA}"/>
              </a:ext>
            </a:extLst>
          </p:cNvPr>
          <p:cNvSpPr/>
          <p:nvPr/>
        </p:nvSpPr>
        <p:spPr>
          <a:xfrm>
            <a:off x="5511590" y="1638408"/>
            <a:ext cx="666690" cy="64667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2</a:t>
            </a:r>
          </a:p>
        </p:txBody>
      </p:sp>
      <p:sp>
        <p:nvSpPr>
          <p:cNvPr id="24" name="Flowchart: Connector 23">
            <a:extLst>
              <a:ext uri="{FF2B5EF4-FFF2-40B4-BE49-F238E27FC236}">
                <a16:creationId xmlns:a16="http://schemas.microsoft.com/office/drawing/2014/main" id="{CE23C57B-7C76-3DEE-A62C-7D3A6F67593B}"/>
              </a:ext>
            </a:extLst>
          </p:cNvPr>
          <p:cNvSpPr/>
          <p:nvPr/>
        </p:nvSpPr>
        <p:spPr>
          <a:xfrm>
            <a:off x="5423126" y="2614971"/>
            <a:ext cx="893962" cy="935595"/>
          </a:xfrm>
          <a:prstGeom prst="flowChartConnector">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CFA380E9-CDDE-7079-6C3A-5423F4F67EE8}"/>
              </a:ext>
            </a:extLst>
          </p:cNvPr>
          <p:cNvSpPr/>
          <p:nvPr/>
        </p:nvSpPr>
        <p:spPr>
          <a:xfrm>
            <a:off x="5551027" y="2729943"/>
            <a:ext cx="666690" cy="66254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4</a:t>
            </a:r>
          </a:p>
        </p:txBody>
      </p:sp>
      <p:sp>
        <p:nvSpPr>
          <p:cNvPr id="26" name="Content Placeholder 2">
            <a:extLst>
              <a:ext uri="{FF2B5EF4-FFF2-40B4-BE49-F238E27FC236}">
                <a16:creationId xmlns:a16="http://schemas.microsoft.com/office/drawing/2014/main" id="{B9860AA6-DB9B-0CC2-0C8F-0FF59B22103C}"/>
              </a:ext>
            </a:extLst>
          </p:cNvPr>
          <p:cNvSpPr txBox="1">
            <a:spLocks/>
          </p:cNvSpPr>
          <p:nvPr/>
        </p:nvSpPr>
        <p:spPr>
          <a:xfrm>
            <a:off x="6524603" y="1676376"/>
            <a:ext cx="2948440" cy="6625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Overview</a:t>
            </a:r>
          </a:p>
        </p:txBody>
      </p:sp>
      <p:sp>
        <p:nvSpPr>
          <p:cNvPr id="29" name="Content Placeholder 2">
            <a:extLst>
              <a:ext uri="{FF2B5EF4-FFF2-40B4-BE49-F238E27FC236}">
                <a16:creationId xmlns:a16="http://schemas.microsoft.com/office/drawing/2014/main" id="{4A63544E-D80B-7944-EBB2-C0654C67B548}"/>
              </a:ext>
            </a:extLst>
          </p:cNvPr>
          <p:cNvSpPr txBox="1">
            <a:spLocks/>
          </p:cNvSpPr>
          <p:nvPr/>
        </p:nvSpPr>
        <p:spPr>
          <a:xfrm>
            <a:off x="1436414" y="2823648"/>
            <a:ext cx="2948440" cy="6625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Components</a:t>
            </a:r>
          </a:p>
        </p:txBody>
      </p:sp>
      <p:sp>
        <p:nvSpPr>
          <p:cNvPr id="30" name="Content Placeholder 2">
            <a:extLst>
              <a:ext uri="{FF2B5EF4-FFF2-40B4-BE49-F238E27FC236}">
                <a16:creationId xmlns:a16="http://schemas.microsoft.com/office/drawing/2014/main" id="{9B600BFB-F413-E95D-1D3D-C6C3EE71E3B6}"/>
              </a:ext>
            </a:extLst>
          </p:cNvPr>
          <p:cNvSpPr txBox="1">
            <a:spLocks/>
          </p:cNvSpPr>
          <p:nvPr/>
        </p:nvSpPr>
        <p:spPr>
          <a:xfrm>
            <a:off x="6524603" y="2785871"/>
            <a:ext cx="2948440" cy="6625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Product Analysis</a:t>
            </a:r>
          </a:p>
        </p:txBody>
      </p:sp>
      <p:sp>
        <p:nvSpPr>
          <p:cNvPr id="31" name="Content Placeholder 2">
            <a:extLst>
              <a:ext uri="{FF2B5EF4-FFF2-40B4-BE49-F238E27FC236}">
                <a16:creationId xmlns:a16="http://schemas.microsoft.com/office/drawing/2014/main" id="{2C00F91F-B5B9-5C1C-20F5-E993861545C1}"/>
              </a:ext>
            </a:extLst>
          </p:cNvPr>
          <p:cNvSpPr txBox="1">
            <a:spLocks/>
          </p:cNvSpPr>
          <p:nvPr/>
        </p:nvSpPr>
        <p:spPr>
          <a:xfrm>
            <a:off x="1436414" y="3925855"/>
            <a:ext cx="3163488" cy="6625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Customer Analysis</a:t>
            </a:r>
          </a:p>
        </p:txBody>
      </p:sp>
      <p:sp>
        <p:nvSpPr>
          <p:cNvPr id="32" name="Flowchart: Connector 31">
            <a:extLst>
              <a:ext uri="{FF2B5EF4-FFF2-40B4-BE49-F238E27FC236}">
                <a16:creationId xmlns:a16="http://schemas.microsoft.com/office/drawing/2014/main" id="{2B369B9D-2543-7146-DA06-634508E62F54}"/>
              </a:ext>
            </a:extLst>
          </p:cNvPr>
          <p:cNvSpPr/>
          <p:nvPr/>
        </p:nvSpPr>
        <p:spPr>
          <a:xfrm>
            <a:off x="5397954" y="3735996"/>
            <a:ext cx="893962" cy="935595"/>
          </a:xfrm>
          <a:prstGeom prst="flowChartConnector">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2D0232E7-AB5B-9BA1-AE3D-544B189ED0B4}"/>
              </a:ext>
            </a:extLst>
          </p:cNvPr>
          <p:cNvSpPr/>
          <p:nvPr/>
        </p:nvSpPr>
        <p:spPr>
          <a:xfrm>
            <a:off x="5511590" y="3851444"/>
            <a:ext cx="666690" cy="66254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6</a:t>
            </a:r>
          </a:p>
        </p:txBody>
      </p:sp>
      <p:sp>
        <p:nvSpPr>
          <p:cNvPr id="34" name="Content Placeholder 2">
            <a:extLst>
              <a:ext uri="{FF2B5EF4-FFF2-40B4-BE49-F238E27FC236}">
                <a16:creationId xmlns:a16="http://schemas.microsoft.com/office/drawing/2014/main" id="{4FF90EE4-B431-9B66-8A93-5C7A256F0331}"/>
              </a:ext>
            </a:extLst>
          </p:cNvPr>
          <p:cNvSpPr txBox="1">
            <a:spLocks/>
          </p:cNvSpPr>
          <p:nvPr/>
        </p:nvSpPr>
        <p:spPr>
          <a:xfrm>
            <a:off x="6524603" y="3925855"/>
            <a:ext cx="3163488" cy="6625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Dashboard</a:t>
            </a:r>
          </a:p>
        </p:txBody>
      </p:sp>
      <p:sp>
        <p:nvSpPr>
          <p:cNvPr id="36" name="Flowchart: Connector 35">
            <a:extLst>
              <a:ext uri="{FF2B5EF4-FFF2-40B4-BE49-F238E27FC236}">
                <a16:creationId xmlns:a16="http://schemas.microsoft.com/office/drawing/2014/main" id="{8849338F-EA98-01D7-D053-D228E8F00E08}"/>
              </a:ext>
            </a:extLst>
          </p:cNvPr>
          <p:cNvSpPr/>
          <p:nvPr/>
        </p:nvSpPr>
        <p:spPr>
          <a:xfrm>
            <a:off x="479180" y="4888817"/>
            <a:ext cx="893962" cy="935595"/>
          </a:xfrm>
          <a:prstGeom prst="flowChartConnector">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Flowchart: Connector 36">
            <a:extLst>
              <a:ext uri="{FF2B5EF4-FFF2-40B4-BE49-F238E27FC236}">
                <a16:creationId xmlns:a16="http://schemas.microsoft.com/office/drawing/2014/main" id="{764EFCB9-E038-68A8-3218-B47D5406F97D}"/>
              </a:ext>
            </a:extLst>
          </p:cNvPr>
          <p:cNvSpPr/>
          <p:nvPr/>
        </p:nvSpPr>
        <p:spPr>
          <a:xfrm>
            <a:off x="5423126" y="4883446"/>
            <a:ext cx="893962" cy="935595"/>
          </a:xfrm>
          <a:prstGeom prst="flowChartConnector">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Flowchart: Connector 37">
            <a:extLst>
              <a:ext uri="{FF2B5EF4-FFF2-40B4-BE49-F238E27FC236}">
                <a16:creationId xmlns:a16="http://schemas.microsoft.com/office/drawing/2014/main" id="{141B6D99-FB09-F0A0-7267-FB2F43DD4B61}"/>
              </a:ext>
            </a:extLst>
          </p:cNvPr>
          <p:cNvSpPr/>
          <p:nvPr/>
        </p:nvSpPr>
        <p:spPr>
          <a:xfrm flipH="1">
            <a:off x="603419" y="5040519"/>
            <a:ext cx="645484" cy="63218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7</a:t>
            </a:r>
          </a:p>
        </p:txBody>
      </p:sp>
      <p:sp>
        <p:nvSpPr>
          <p:cNvPr id="39" name="Flowchart: Connector 38">
            <a:extLst>
              <a:ext uri="{FF2B5EF4-FFF2-40B4-BE49-F238E27FC236}">
                <a16:creationId xmlns:a16="http://schemas.microsoft.com/office/drawing/2014/main" id="{CF8C17D5-3653-D5BC-8520-1A738394456F}"/>
              </a:ext>
            </a:extLst>
          </p:cNvPr>
          <p:cNvSpPr/>
          <p:nvPr/>
        </p:nvSpPr>
        <p:spPr>
          <a:xfrm flipH="1">
            <a:off x="5551027" y="5035148"/>
            <a:ext cx="645484" cy="63218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t>8</a:t>
            </a:r>
          </a:p>
        </p:txBody>
      </p:sp>
      <p:sp>
        <p:nvSpPr>
          <p:cNvPr id="40" name="Content Placeholder 2">
            <a:extLst>
              <a:ext uri="{FF2B5EF4-FFF2-40B4-BE49-F238E27FC236}">
                <a16:creationId xmlns:a16="http://schemas.microsoft.com/office/drawing/2014/main" id="{332BA5AA-C510-E254-80CD-91115AC1D8EC}"/>
              </a:ext>
            </a:extLst>
          </p:cNvPr>
          <p:cNvSpPr txBox="1">
            <a:spLocks/>
          </p:cNvSpPr>
          <p:nvPr/>
        </p:nvSpPr>
        <p:spPr>
          <a:xfrm>
            <a:off x="1484565" y="5047808"/>
            <a:ext cx="3163488" cy="6625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Key Learnings</a:t>
            </a:r>
          </a:p>
        </p:txBody>
      </p:sp>
      <p:sp>
        <p:nvSpPr>
          <p:cNvPr id="41" name="Content Placeholder 2">
            <a:extLst>
              <a:ext uri="{FF2B5EF4-FFF2-40B4-BE49-F238E27FC236}">
                <a16:creationId xmlns:a16="http://schemas.microsoft.com/office/drawing/2014/main" id="{DB52328D-39CB-CF8D-7C08-BBC55E78BAC6}"/>
              </a:ext>
            </a:extLst>
          </p:cNvPr>
          <p:cNvSpPr txBox="1">
            <a:spLocks/>
          </p:cNvSpPr>
          <p:nvPr/>
        </p:nvSpPr>
        <p:spPr>
          <a:xfrm>
            <a:off x="6524603" y="5004794"/>
            <a:ext cx="3163488" cy="662543"/>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Conclusion</a:t>
            </a:r>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EA094-4BDD-5924-D5F1-38511E2B6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AF8E07-F326-766B-42BE-796D71D18B57}"/>
              </a:ext>
            </a:extLst>
          </p:cNvPr>
          <p:cNvSpPr>
            <a:spLocks noGrp="1"/>
          </p:cNvSpPr>
          <p:nvPr>
            <p:ph type="title"/>
          </p:nvPr>
        </p:nvSpPr>
        <p:spPr>
          <a:xfrm>
            <a:off x="4195506" y="134911"/>
            <a:ext cx="5787943" cy="959370"/>
          </a:xfrm>
        </p:spPr>
        <p:txBody>
          <a:bodyPr/>
          <a:lstStyle/>
          <a:p>
            <a:r>
              <a:rPr lang="en-US" dirty="0"/>
              <a:t>Introduction</a:t>
            </a:r>
          </a:p>
        </p:txBody>
      </p:sp>
      <p:sp>
        <p:nvSpPr>
          <p:cNvPr id="5" name="Content Placeholder 2">
            <a:extLst>
              <a:ext uri="{FF2B5EF4-FFF2-40B4-BE49-F238E27FC236}">
                <a16:creationId xmlns:a16="http://schemas.microsoft.com/office/drawing/2014/main" id="{E468FE56-EF0A-94E1-6A73-AF0525C03785}"/>
              </a:ext>
            </a:extLst>
          </p:cNvPr>
          <p:cNvSpPr txBox="1">
            <a:spLocks/>
          </p:cNvSpPr>
          <p:nvPr/>
        </p:nvSpPr>
        <p:spPr>
          <a:xfrm>
            <a:off x="1265667" y="1528451"/>
            <a:ext cx="10546583" cy="45725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Adventure Works Cycles </a:t>
            </a:r>
            <a:r>
              <a:rPr lang="en-US" sz="2200" dirty="0"/>
              <a:t>is a leading multinational manufacturing company specializing in metal and composite bicycles, along with components, accessories, and clothing sold worldwide.</a:t>
            </a:r>
          </a:p>
          <a:p>
            <a:r>
              <a:rPr lang="en-US" sz="2200" dirty="0"/>
              <a:t>Our project utilizes the </a:t>
            </a:r>
            <a:r>
              <a:rPr lang="en-US" sz="2200" b="1" dirty="0"/>
              <a:t>Adventure Works Sales dataset</a:t>
            </a:r>
            <a:r>
              <a:rPr lang="en-US" sz="2200" dirty="0"/>
              <a:t> to analyze key sales performance metrics and provide actionable insights.</a:t>
            </a:r>
          </a:p>
          <a:p>
            <a:pPr>
              <a:buFont typeface="Arial" panose="020B0604020202020204" pitchFamily="34" charset="0"/>
              <a:buChar char="•"/>
            </a:pPr>
            <a:r>
              <a:rPr lang="en-US" sz="2200" b="1" dirty="0"/>
              <a:t>Detailed customer and product insights</a:t>
            </a:r>
            <a:r>
              <a:rPr lang="en-US" sz="2200" dirty="0"/>
              <a:t> to understand business performance.</a:t>
            </a:r>
          </a:p>
          <a:p>
            <a:pPr>
              <a:buFont typeface="Arial" panose="020B0604020202020204" pitchFamily="34" charset="0"/>
              <a:buChar char="•"/>
            </a:pPr>
            <a:r>
              <a:rPr lang="en-US" sz="2200" b="1" dirty="0"/>
              <a:t>Key highlights</a:t>
            </a:r>
            <a:r>
              <a:rPr lang="en-US" sz="2200" dirty="0"/>
              <a:t> such as:</a:t>
            </a:r>
          </a:p>
          <a:p>
            <a:pPr marL="742950" lvl="1" indent="-285750">
              <a:buFont typeface="Arial" panose="020B0604020202020204" pitchFamily="34" charset="0"/>
              <a:buChar char="•"/>
            </a:pPr>
            <a:r>
              <a:rPr lang="en-US" sz="2200" b="1" dirty="0"/>
              <a:t>Top-performing customers and products</a:t>
            </a:r>
            <a:r>
              <a:rPr lang="en-US" sz="2200" dirty="0"/>
              <a:t> by category.</a:t>
            </a:r>
          </a:p>
          <a:p>
            <a:pPr marL="742950" lvl="1" indent="-285750">
              <a:buFont typeface="Arial" panose="020B0604020202020204" pitchFamily="34" charset="0"/>
              <a:buChar char="•"/>
            </a:pPr>
            <a:r>
              <a:rPr lang="en-US" sz="2200" b="1" dirty="0"/>
              <a:t>KPIs:</a:t>
            </a:r>
            <a:r>
              <a:rPr lang="en-US" sz="2200" dirty="0"/>
              <a:t> Total Sales, Total Profit, Revenue, and Total Orders.</a:t>
            </a:r>
          </a:p>
          <a:p>
            <a:pPr marL="742950" lvl="1" indent="-285750">
              <a:buFont typeface="Arial" panose="020B0604020202020204" pitchFamily="34" charset="0"/>
              <a:buChar char="•"/>
            </a:pPr>
            <a:r>
              <a:rPr lang="en-US" sz="2200" dirty="0"/>
              <a:t>A comprehensive view of </a:t>
            </a:r>
            <a:r>
              <a:rPr lang="en-US" sz="2200" b="1" dirty="0"/>
              <a:t>regional sales trends</a:t>
            </a:r>
            <a:r>
              <a:rPr lang="en-US" sz="2200" dirty="0"/>
              <a:t> and </a:t>
            </a:r>
            <a:r>
              <a:rPr lang="en-US" sz="2200" b="1" dirty="0"/>
              <a:t>monthly performance</a:t>
            </a:r>
            <a:r>
              <a:rPr lang="en-US" sz="2200" dirty="0"/>
              <a:t>.</a:t>
            </a:r>
          </a:p>
          <a:p>
            <a:endParaRPr lang="en-US" dirty="0"/>
          </a:p>
        </p:txBody>
      </p:sp>
    </p:spTree>
    <p:extLst>
      <p:ext uri="{BB962C8B-B14F-4D97-AF65-F5344CB8AC3E}">
        <p14:creationId xmlns:p14="http://schemas.microsoft.com/office/powerpoint/2010/main" val="392964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3097572" y="160456"/>
            <a:ext cx="5120640" cy="929390"/>
          </a:xfrm>
        </p:spPr>
        <p:txBody>
          <a:bodyPr/>
          <a:lstStyle/>
          <a:p>
            <a:r>
              <a:rPr lang="en-US" dirty="0"/>
              <a:t>Data Overview</a:t>
            </a:r>
          </a:p>
        </p:txBody>
      </p:sp>
      <p:sp>
        <p:nvSpPr>
          <p:cNvPr id="6" name="Subtitle 2">
            <a:extLst>
              <a:ext uri="{FF2B5EF4-FFF2-40B4-BE49-F238E27FC236}">
                <a16:creationId xmlns:a16="http://schemas.microsoft.com/office/drawing/2014/main" id="{DBDB2202-6156-FE5D-01E4-B9D30090DF11}"/>
              </a:ext>
            </a:extLst>
          </p:cNvPr>
          <p:cNvSpPr txBox="1">
            <a:spLocks/>
          </p:cNvSpPr>
          <p:nvPr/>
        </p:nvSpPr>
        <p:spPr>
          <a:xfrm>
            <a:off x="493425" y="2218543"/>
            <a:ext cx="11205149" cy="4014306"/>
          </a:xfrm>
          <a:prstGeom prst="rect">
            <a:avLst/>
          </a:prstGeom>
        </p:spPr>
        <p:txBody>
          <a:bodyPr vert="horz" lIns="91440" tIns="45720" rIns="91440" bIns="45720" rtlCol="0" anchor="t" anchorCtr="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Arial" panose="020B0604020202020204" pitchFamily="34" charset="0"/>
              <a:buChar char="•"/>
            </a:pPr>
            <a:r>
              <a:rPr lang="en-US" sz="2400" b="1" dirty="0"/>
              <a:t>Customer</a:t>
            </a:r>
            <a:r>
              <a:rPr lang="en-US" sz="2400" dirty="0"/>
              <a:t>: Detailed information about customers, including their profiles, Occupation and income levels.</a:t>
            </a:r>
          </a:p>
          <a:p>
            <a:pPr marL="457200" indent="-457200">
              <a:buFont typeface="Arial" panose="020B0604020202020204" pitchFamily="34" charset="0"/>
              <a:buChar char="•"/>
            </a:pPr>
            <a:r>
              <a:rPr lang="en-US" sz="2400" b="1" dirty="0"/>
              <a:t>Product</a:t>
            </a:r>
            <a:r>
              <a:rPr lang="en-US" sz="2400" dirty="0"/>
              <a:t>: Comprehensive data on products, categorized into various </a:t>
            </a:r>
            <a:r>
              <a:rPr lang="en-US" sz="2400" b="1" dirty="0"/>
              <a:t>product categories</a:t>
            </a:r>
            <a:r>
              <a:rPr lang="en-US" sz="2400" dirty="0"/>
              <a:t> and further divided into </a:t>
            </a:r>
            <a:r>
              <a:rPr lang="en-US" sz="2400" b="1" dirty="0"/>
              <a:t>sub-categories</a:t>
            </a:r>
            <a:r>
              <a:rPr lang="en-US" sz="2400" dirty="0"/>
              <a:t> for detailed analysis.</a:t>
            </a:r>
          </a:p>
          <a:p>
            <a:pPr marL="457200" indent="-457200">
              <a:buFont typeface="Arial" panose="020B0604020202020204" pitchFamily="34" charset="0"/>
              <a:buChar char="•"/>
            </a:pPr>
            <a:r>
              <a:rPr lang="en-US" sz="2400" b="1" dirty="0"/>
              <a:t>Territory</a:t>
            </a:r>
            <a:r>
              <a:rPr lang="en-US" sz="2400" dirty="0"/>
              <a:t>: Information about sales locations, highlighting regional trends and revenue distribution across countries.</a:t>
            </a:r>
          </a:p>
          <a:p>
            <a:pPr marL="457200" indent="-457200">
              <a:buFont typeface="Arial" panose="020B0604020202020204" pitchFamily="34" charset="0"/>
              <a:buChar char="•"/>
            </a:pPr>
            <a:r>
              <a:rPr lang="en-US" sz="2400" b="1" dirty="0"/>
              <a:t>Sales</a:t>
            </a:r>
            <a:r>
              <a:rPr lang="en-US" sz="2400" dirty="0"/>
              <a:t>: In-depth information on sales performance, covering KPIs such as total revenue, total profit, and the number of orders.</a:t>
            </a:r>
          </a:p>
          <a:p>
            <a:pPr marL="457200" indent="-457200">
              <a:buFont typeface="Arial" panose="020B0604020202020204" pitchFamily="34" charset="0"/>
              <a:buChar char="•"/>
            </a:pPr>
            <a:endParaRPr lang="en-US" dirty="0"/>
          </a:p>
          <a:p>
            <a:endParaRPr lang="en-US" dirty="0"/>
          </a:p>
        </p:txBody>
      </p:sp>
      <p:sp>
        <p:nvSpPr>
          <p:cNvPr id="10" name="TextBox 9">
            <a:extLst>
              <a:ext uri="{FF2B5EF4-FFF2-40B4-BE49-F238E27FC236}">
                <a16:creationId xmlns:a16="http://schemas.microsoft.com/office/drawing/2014/main" id="{869B720A-0C35-7A9F-C778-2CF90B1155DB}"/>
              </a:ext>
            </a:extLst>
          </p:cNvPr>
          <p:cNvSpPr txBox="1"/>
          <p:nvPr/>
        </p:nvSpPr>
        <p:spPr>
          <a:xfrm>
            <a:off x="978568" y="1517637"/>
            <a:ext cx="6096000" cy="400110"/>
          </a:xfrm>
          <a:prstGeom prst="rect">
            <a:avLst/>
          </a:prstGeom>
          <a:noFill/>
        </p:spPr>
        <p:txBody>
          <a:bodyPr wrap="square">
            <a:spAutoFit/>
          </a:bodyPr>
          <a:lstStyle/>
          <a:p>
            <a:r>
              <a:rPr lang="en-US" sz="2000" b="1" dirty="0"/>
              <a:t>Important Dataset Features</a:t>
            </a:r>
          </a:p>
        </p:txBody>
      </p:sp>
    </p:spTree>
    <p:extLst>
      <p:ext uri="{BB962C8B-B14F-4D97-AF65-F5344CB8AC3E}">
        <p14:creationId xmlns:p14="http://schemas.microsoft.com/office/powerpoint/2010/main" val="77975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3149421" y="0"/>
            <a:ext cx="5426543" cy="647785"/>
          </a:xfrm>
        </p:spPr>
        <p:txBody>
          <a:bodyPr/>
          <a:lstStyle/>
          <a:p>
            <a:r>
              <a:rPr lang="en-US" sz="2400" dirty="0"/>
              <a:t>How Well The company Is Performing?</a:t>
            </a:r>
          </a:p>
        </p:txBody>
      </p:sp>
      <p:graphicFrame>
        <p:nvGraphicFramePr>
          <p:cNvPr id="19" name="Table 18">
            <a:extLst>
              <a:ext uri="{FF2B5EF4-FFF2-40B4-BE49-F238E27FC236}">
                <a16:creationId xmlns:a16="http://schemas.microsoft.com/office/drawing/2014/main" id="{89F878CA-859C-6D55-F90F-468C9DB4C2A7}"/>
              </a:ext>
            </a:extLst>
          </p:cNvPr>
          <p:cNvGraphicFramePr>
            <a:graphicFrameLocks noGrp="1"/>
          </p:cNvGraphicFramePr>
          <p:nvPr>
            <p:extLst>
              <p:ext uri="{D42A27DB-BD31-4B8C-83A1-F6EECF244321}">
                <p14:modId xmlns:p14="http://schemas.microsoft.com/office/powerpoint/2010/main" val="818967058"/>
              </p:ext>
            </p:extLst>
          </p:nvPr>
        </p:nvGraphicFramePr>
        <p:xfrm>
          <a:off x="336332" y="3628571"/>
          <a:ext cx="5289443" cy="3088373"/>
        </p:xfrm>
        <a:graphic>
          <a:graphicData uri="http://schemas.openxmlformats.org/drawingml/2006/table">
            <a:tbl>
              <a:tblPr/>
              <a:tblGrid>
                <a:gridCol w="5289443">
                  <a:extLst>
                    <a:ext uri="{9D8B030D-6E8A-4147-A177-3AD203B41FA5}">
                      <a16:colId xmlns:a16="http://schemas.microsoft.com/office/drawing/2014/main" val="1066236604"/>
                    </a:ext>
                  </a:extLst>
                </a:gridCol>
              </a:tblGrid>
              <a:tr h="2722613">
                <a:tc>
                  <a:txBody>
                    <a:bodyPr/>
                    <a:lstStyle/>
                    <a:p>
                      <a:pPr algn="ctr"/>
                      <a:r>
                        <a:rPr lang="en-IN" b="1" dirty="0"/>
                        <a:t> </a:t>
                      </a:r>
                      <a:r>
                        <a:rPr lang="en-IN" b="1" dirty="0">
                          <a:solidFill>
                            <a:schemeClr val="accent1">
                              <a:lumMod val="75000"/>
                            </a:schemeClr>
                          </a:solidFill>
                        </a:rPr>
                        <a:t>Sales</a:t>
                      </a:r>
                      <a:r>
                        <a:rPr lang="en-IN" b="1" dirty="0"/>
                        <a:t> and </a:t>
                      </a:r>
                      <a:r>
                        <a:rPr lang="en-IN" b="1" dirty="0">
                          <a:solidFill>
                            <a:schemeClr val="accent1">
                              <a:lumMod val="75000"/>
                            </a:schemeClr>
                          </a:solidFill>
                        </a:rPr>
                        <a:t>Profit</a:t>
                      </a:r>
                      <a:r>
                        <a:rPr lang="en-IN" b="1" dirty="0"/>
                        <a:t> Trend</a:t>
                      </a:r>
                      <a:endParaRPr lang="en-IN" dirty="0"/>
                    </a:p>
                    <a:p>
                      <a:pPr marL="285750" indent="-285750" algn="l">
                        <a:buFont typeface="Arial" panose="020B0604020202020204" pitchFamily="34" charset="0"/>
                        <a:buChar char="•"/>
                      </a:pPr>
                      <a:r>
                        <a:rPr lang="en-US" sz="1600" b="1" dirty="0">
                          <a:solidFill>
                            <a:schemeClr val="tx1">
                              <a:lumMod val="95000"/>
                              <a:lumOff val="5000"/>
                            </a:schemeClr>
                          </a:solidFill>
                        </a:rPr>
                        <a:t>Total Sales </a:t>
                      </a:r>
                      <a:r>
                        <a:rPr lang="en-US" sz="1600" dirty="0"/>
                        <a:t>experienced significant growth, rising from </a:t>
                      </a:r>
                      <a:r>
                        <a:rPr lang="en-US" sz="1600" b="1" dirty="0">
                          <a:solidFill>
                            <a:schemeClr val="accent1">
                              <a:lumMod val="75000"/>
                            </a:schemeClr>
                          </a:solidFill>
                        </a:rPr>
                        <a:t>$7.1M in 2011</a:t>
                      </a:r>
                      <a:r>
                        <a:rPr lang="en-US" sz="1600" dirty="0">
                          <a:solidFill>
                            <a:schemeClr val="accent1">
                              <a:lumMod val="75000"/>
                            </a:schemeClr>
                          </a:solidFill>
                        </a:rPr>
                        <a:t> </a:t>
                      </a:r>
                      <a:r>
                        <a:rPr lang="en-US" sz="1600" dirty="0"/>
                        <a:t>to </a:t>
                      </a:r>
                      <a:r>
                        <a:rPr lang="en-US" sz="1600" b="1" dirty="0">
                          <a:solidFill>
                            <a:schemeClr val="accent1">
                              <a:lumMod val="75000"/>
                            </a:schemeClr>
                          </a:solidFill>
                        </a:rPr>
                        <a:t>$</a:t>
                      </a:r>
                      <a:r>
                        <a:rPr lang="en-US" sz="1600" b="1" kern="1200" dirty="0">
                          <a:solidFill>
                            <a:schemeClr val="accent1">
                              <a:lumMod val="75000"/>
                            </a:schemeClr>
                          </a:solidFill>
                          <a:latin typeface="+mn-lt"/>
                          <a:ea typeface="+mn-ea"/>
                          <a:cs typeface="+mn-cs"/>
                        </a:rPr>
                        <a:t>15.8M in 2013</a:t>
                      </a:r>
                      <a:r>
                        <a:rPr lang="en-US" sz="1600" b="1" kern="1200" dirty="0">
                          <a:solidFill>
                            <a:schemeClr val="tx1"/>
                          </a:solidFill>
                          <a:latin typeface="+mn-lt"/>
                          <a:ea typeface="+mn-ea"/>
                          <a:cs typeface="+mn-cs"/>
                        </a:rPr>
                        <a:t>, </a:t>
                      </a:r>
                      <a:r>
                        <a:rPr lang="en-US" sz="1600" dirty="0"/>
                        <a:t>showcasing a strong upward trend in revenue over the years.</a:t>
                      </a:r>
                    </a:p>
                    <a:p>
                      <a:pPr marL="285750" indent="-285750" algn="l">
                        <a:buFont typeface="Arial" panose="020B0604020202020204" pitchFamily="34" charset="0"/>
                        <a:buChar char="•"/>
                      </a:pPr>
                      <a:r>
                        <a:rPr lang="en-US" sz="1600" dirty="0"/>
                        <a:t>Among all metrics, </a:t>
                      </a:r>
                      <a:r>
                        <a:rPr lang="en-US" sz="1600" b="1" dirty="0">
                          <a:solidFill>
                            <a:schemeClr val="tx1">
                              <a:lumMod val="95000"/>
                              <a:lumOff val="5000"/>
                            </a:schemeClr>
                          </a:solidFill>
                        </a:rPr>
                        <a:t>Total Profit</a:t>
                      </a:r>
                      <a:r>
                        <a:rPr lang="en-US" sz="1600" dirty="0">
                          <a:solidFill>
                            <a:schemeClr val="tx1">
                              <a:lumMod val="95000"/>
                              <a:lumOff val="5000"/>
                            </a:schemeClr>
                          </a:solidFill>
                        </a:rPr>
                        <a:t> </a:t>
                      </a:r>
                      <a:r>
                        <a:rPr lang="en-US" sz="1600" dirty="0"/>
                        <a:t>displayed the most notable trend, increasing dramatically from </a:t>
                      </a:r>
                      <a:r>
                        <a:rPr lang="en-US" sz="1600" b="1" dirty="0">
                          <a:solidFill>
                            <a:schemeClr val="accent1">
                              <a:lumMod val="75000"/>
                            </a:schemeClr>
                          </a:solidFill>
                        </a:rPr>
                        <a:t>$2.8M in 2011</a:t>
                      </a:r>
                      <a:r>
                        <a:rPr lang="en-US" sz="1600" dirty="0">
                          <a:solidFill>
                            <a:schemeClr val="accent1">
                              <a:lumMod val="75000"/>
                            </a:schemeClr>
                          </a:solidFill>
                        </a:rPr>
                        <a:t> </a:t>
                      </a:r>
                      <a:r>
                        <a:rPr lang="en-US" sz="1600" dirty="0"/>
                        <a:t>to </a:t>
                      </a:r>
                      <a:r>
                        <a:rPr lang="en-US" sz="1600" b="1" dirty="0">
                          <a:solidFill>
                            <a:schemeClr val="accent1">
                              <a:lumMod val="75000"/>
                            </a:schemeClr>
                          </a:solidFill>
                        </a:rPr>
                        <a:t>$6.5M in 2013</a:t>
                      </a:r>
                      <a:r>
                        <a:rPr lang="en-US" sz="1600" dirty="0"/>
                        <a:t>, highlighting a significant improvement in profitability.</a:t>
                      </a:r>
                      <a:endParaRPr lang="en-IN" sz="1600" dirty="0"/>
                    </a:p>
                  </a:txBody>
                  <a:tcPr anchor="ctr">
                    <a:lnL>
                      <a:noFill/>
                    </a:lnL>
                    <a:lnR>
                      <a:noFill/>
                    </a:lnR>
                    <a:lnT>
                      <a:noFill/>
                    </a:lnT>
                    <a:lnB>
                      <a:noFill/>
                    </a:lnB>
                    <a:noFill/>
                  </a:tcPr>
                </a:tc>
                <a:extLst>
                  <a:ext uri="{0D108BD9-81ED-4DB2-BD59-A6C34878D82A}">
                    <a16:rowId xmlns:a16="http://schemas.microsoft.com/office/drawing/2014/main" val="730505672"/>
                  </a:ext>
                </a:extLst>
              </a:tr>
              <a:tr h="320307">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69225033"/>
                  </a:ext>
                </a:extLst>
              </a:tr>
            </a:tbl>
          </a:graphicData>
        </a:graphic>
      </p:graphicFrame>
      <p:pic>
        <p:nvPicPr>
          <p:cNvPr id="21" name="Picture 20">
            <a:extLst>
              <a:ext uri="{FF2B5EF4-FFF2-40B4-BE49-F238E27FC236}">
                <a16:creationId xmlns:a16="http://schemas.microsoft.com/office/drawing/2014/main" id="{6F652170-AF14-641A-84A1-080E247F8491}"/>
              </a:ext>
            </a:extLst>
          </p:cNvPr>
          <p:cNvPicPr>
            <a:picLocks noChangeAspect="1"/>
          </p:cNvPicPr>
          <p:nvPr/>
        </p:nvPicPr>
        <p:blipFill>
          <a:blip r:embed="rId3"/>
          <a:stretch>
            <a:fillRect/>
          </a:stretch>
        </p:blipFill>
        <p:spPr>
          <a:xfrm>
            <a:off x="831126" y="1355252"/>
            <a:ext cx="4636589" cy="2273319"/>
          </a:xfrm>
          <a:prstGeom prst="rect">
            <a:avLst/>
          </a:prstGeom>
        </p:spPr>
      </p:pic>
      <p:pic>
        <p:nvPicPr>
          <p:cNvPr id="25" name="Picture 24">
            <a:extLst>
              <a:ext uri="{FF2B5EF4-FFF2-40B4-BE49-F238E27FC236}">
                <a16:creationId xmlns:a16="http://schemas.microsoft.com/office/drawing/2014/main" id="{DE301B91-3A10-AD73-593B-062E7DD44E66}"/>
              </a:ext>
            </a:extLst>
          </p:cNvPr>
          <p:cNvPicPr>
            <a:picLocks noChangeAspect="1"/>
          </p:cNvPicPr>
          <p:nvPr/>
        </p:nvPicPr>
        <p:blipFill>
          <a:blip r:embed="rId4"/>
          <a:stretch>
            <a:fillRect/>
          </a:stretch>
        </p:blipFill>
        <p:spPr>
          <a:xfrm>
            <a:off x="6727479" y="1161033"/>
            <a:ext cx="3696970" cy="2273320"/>
          </a:xfrm>
          <a:prstGeom prst="rect">
            <a:avLst/>
          </a:prstGeom>
        </p:spPr>
      </p:pic>
      <p:graphicFrame>
        <p:nvGraphicFramePr>
          <p:cNvPr id="26" name="Table 25">
            <a:extLst>
              <a:ext uri="{FF2B5EF4-FFF2-40B4-BE49-F238E27FC236}">
                <a16:creationId xmlns:a16="http://schemas.microsoft.com/office/drawing/2014/main" id="{06B2AC49-187C-3CA2-C4BC-C88CF635E522}"/>
              </a:ext>
            </a:extLst>
          </p:cNvPr>
          <p:cNvGraphicFramePr>
            <a:graphicFrameLocks noGrp="1"/>
          </p:cNvGraphicFramePr>
          <p:nvPr>
            <p:extLst>
              <p:ext uri="{D42A27DB-BD31-4B8C-83A1-F6EECF244321}">
                <p14:modId xmlns:p14="http://schemas.microsoft.com/office/powerpoint/2010/main" val="1462030375"/>
              </p:ext>
            </p:extLst>
          </p:nvPr>
        </p:nvGraphicFramePr>
        <p:xfrm>
          <a:off x="6255657" y="3628571"/>
          <a:ext cx="5289443" cy="3169920"/>
        </p:xfrm>
        <a:graphic>
          <a:graphicData uri="http://schemas.openxmlformats.org/drawingml/2006/table">
            <a:tbl>
              <a:tblPr/>
              <a:tblGrid>
                <a:gridCol w="5289443">
                  <a:extLst>
                    <a:ext uri="{9D8B030D-6E8A-4147-A177-3AD203B41FA5}">
                      <a16:colId xmlns:a16="http://schemas.microsoft.com/office/drawing/2014/main" val="1066236604"/>
                    </a:ext>
                  </a:extLst>
                </a:gridCol>
              </a:tblGrid>
              <a:tr h="2722613">
                <a:tc>
                  <a:txBody>
                    <a:bodyPr/>
                    <a:lstStyle/>
                    <a:p>
                      <a:pPr algn="ctr"/>
                      <a:r>
                        <a:rPr lang="en-IN" b="1" dirty="0"/>
                        <a:t>Quarter-wise </a:t>
                      </a:r>
                      <a:r>
                        <a:rPr lang="en-IN" b="1" dirty="0">
                          <a:solidFill>
                            <a:schemeClr val="accent1">
                              <a:lumMod val="75000"/>
                            </a:schemeClr>
                          </a:solidFill>
                        </a:rPr>
                        <a:t>Sales</a:t>
                      </a:r>
                      <a:r>
                        <a:rPr lang="en-IN" b="1" dirty="0"/>
                        <a:t> Performance</a:t>
                      </a:r>
                    </a:p>
                    <a:p>
                      <a:pPr marL="285750" indent="-285750" algn="l">
                        <a:buFont typeface="Arial" panose="020B0604020202020204" pitchFamily="34" charset="0"/>
                        <a:buChar char="•"/>
                      </a:pPr>
                      <a:r>
                        <a:rPr lang="en-US" sz="1600" dirty="0"/>
                        <a:t>Quarter 4 leads with the highest sales, contributing </a:t>
                      </a:r>
                      <a:r>
                        <a:rPr lang="en-US" sz="1600" b="1" dirty="0">
                          <a:solidFill>
                            <a:schemeClr val="accent1">
                              <a:lumMod val="75000"/>
                            </a:schemeClr>
                          </a:solidFill>
                        </a:rPr>
                        <a:t>31% ($8.48M)</a:t>
                      </a:r>
                      <a:r>
                        <a:rPr lang="en-US" sz="1600" dirty="0">
                          <a:solidFill>
                            <a:schemeClr val="accent1">
                              <a:lumMod val="75000"/>
                            </a:schemeClr>
                          </a:solidFill>
                        </a:rPr>
                        <a:t> </a:t>
                      </a:r>
                      <a:r>
                        <a:rPr lang="en-US" sz="1600" dirty="0"/>
                        <a:t>of total sales, showcasing peak performance during the year.</a:t>
                      </a:r>
                    </a:p>
                    <a:p>
                      <a:pPr marL="285750" indent="-285750" algn="l">
                        <a:buFont typeface="Arial" panose="020B0604020202020204" pitchFamily="34" charset="0"/>
                        <a:buChar char="•"/>
                      </a:pPr>
                      <a:r>
                        <a:rPr lang="en-US" sz="1600" dirty="0"/>
                        <a:t>On the lower end, Quarter 1 recorded the least sales at </a:t>
                      </a:r>
                      <a:r>
                        <a:rPr lang="en-US" sz="1600" b="1" dirty="0">
                          <a:solidFill>
                            <a:schemeClr val="accent1">
                              <a:lumMod val="75000"/>
                            </a:schemeClr>
                          </a:solidFill>
                        </a:rPr>
                        <a:t>19.09% ($5.48M)</a:t>
                      </a:r>
                      <a:r>
                        <a:rPr lang="en-US" sz="1600" dirty="0">
                          <a:solidFill>
                            <a:schemeClr val="accent1">
                              <a:lumMod val="75000"/>
                            </a:schemeClr>
                          </a:solidFill>
                        </a:rPr>
                        <a:t>, </a:t>
                      </a:r>
                      <a:r>
                        <a:rPr lang="en-US" sz="1600" dirty="0"/>
                        <a:t>while Quarter 2 contributed </a:t>
                      </a:r>
                      <a:r>
                        <a:rPr lang="en-US" sz="1600" b="1" dirty="0">
                          <a:solidFill>
                            <a:schemeClr val="accent1">
                              <a:lumMod val="75000"/>
                            </a:schemeClr>
                          </a:solidFill>
                        </a:rPr>
                        <a:t>24.71% ($7.09M)</a:t>
                      </a:r>
                      <a:r>
                        <a:rPr lang="en-US" sz="1600" dirty="0">
                          <a:solidFill>
                            <a:schemeClr val="accent1">
                              <a:lumMod val="75000"/>
                            </a:schemeClr>
                          </a:solidFill>
                        </a:rPr>
                        <a:t> </a:t>
                      </a:r>
                      <a:r>
                        <a:rPr lang="en-US" sz="1600" dirty="0"/>
                        <a:t>to the overall sales.</a:t>
                      </a:r>
                    </a:p>
                    <a:p>
                      <a:r>
                        <a:rPr lang="en-US" sz="1600" dirty="0"/>
                        <a:t>This analysis highlights Quarter 4 as the most profitable period, indicating potential opportunities for maximizing revenue during this time.</a:t>
                      </a:r>
                    </a:p>
                    <a:p>
                      <a:pPr marL="285750" indent="-285750" algn="l">
                        <a:buFont typeface="Arial" panose="020B0604020202020204" pitchFamily="34" charset="0"/>
                        <a:buChar char="•"/>
                      </a:pPr>
                      <a:endParaRPr lang="en-IN" sz="1600" dirty="0"/>
                    </a:p>
                  </a:txBody>
                  <a:tcPr anchor="ctr">
                    <a:lnL>
                      <a:noFill/>
                    </a:lnL>
                    <a:lnR>
                      <a:noFill/>
                    </a:lnR>
                    <a:lnT>
                      <a:noFill/>
                    </a:lnT>
                    <a:lnB>
                      <a:noFill/>
                    </a:lnB>
                    <a:noFill/>
                  </a:tcPr>
                </a:tc>
                <a:extLst>
                  <a:ext uri="{0D108BD9-81ED-4DB2-BD59-A6C34878D82A}">
                    <a16:rowId xmlns:a16="http://schemas.microsoft.com/office/drawing/2014/main" val="730505672"/>
                  </a:ext>
                </a:extLst>
              </a:tr>
              <a:tr h="320307">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69225033"/>
                  </a:ext>
                </a:extLst>
              </a:tr>
            </a:tbl>
          </a:graphicData>
        </a:graphic>
      </p:graphicFrame>
    </p:spTree>
    <p:extLst>
      <p:ext uri="{BB962C8B-B14F-4D97-AF65-F5344CB8AC3E}">
        <p14:creationId xmlns:p14="http://schemas.microsoft.com/office/powerpoint/2010/main" val="1678163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BCBC2A-C420-01A4-B3CF-08E5FCC1D70E}"/>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4EC476A-CF8D-F62C-5072-94B448094F7E}"/>
              </a:ext>
            </a:extLst>
          </p:cNvPr>
          <p:cNvSpPr>
            <a:spLocks noGrp="1"/>
          </p:cNvSpPr>
          <p:nvPr>
            <p:ph type="title"/>
          </p:nvPr>
        </p:nvSpPr>
        <p:spPr>
          <a:xfrm>
            <a:off x="3343812" y="0"/>
            <a:ext cx="5426543" cy="647785"/>
          </a:xfrm>
        </p:spPr>
        <p:txBody>
          <a:bodyPr/>
          <a:lstStyle/>
          <a:p>
            <a:r>
              <a:rPr lang="en-US" sz="2400" dirty="0"/>
              <a:t>Product Performance Analysis</a:t>
            </a:r>
          </a:p>
        </p:txBody>
      </p:sp>
      <p:pic>
        <p:nvPicPr>
          <p:cNvPr id="10" name="Picture 9">
            <a:extLst>
              <a:ext uri="{FF2B5EF4-FFF2-40B4-BE49-F238E27FC236}">
                <a16:creationId xmlns:a16="http://schemas.microsoft.com/office/drawing/2014/main" id="{03B66A4B-9254-44F2-BA90-6D12C6E9A972}"/>
              </a:ext>
            </a:extLst>
          </p:cNvPr>
          <p:cNvPicPr>
            <a:picLocks noChangeAspect="1"/>
          </p:cNvPicPr>
          <p:nvPr/>
        </p:nvPicPr>
        <p:blipFill>
          <a:blip r:embed="rId3"/>
          <a:stretch>
            <a:fillRect/>
          </a:stretch>
        </p:blipFill>
        <p:spPr>
          <a:xfrm>
            <a:off x="3343812" y="3823410"/>
            <a:ext cx="2962385" cy="2545585"/>
          </a:xfrm>
          <a:prstGeom prst="rect">
            <a:avLst/>
          </a:prstGeom>
        </p:spPr>
      </p:pic>
      <p:graphicFrame>
        <p:nvGraphicFramePr>
          <p:cNvPr id="13" name="Table 12">
            <a:extLst>
              <a:ext uri="{FF2B5EF4-FFF2-40B4-BE49-F238E27FC236}">
                <a16:creationId xmlns:a16="http://schemas.microsoft.com/office/drawing/2014/main" id="{AC941A8C-A900-D729-2DA6-E9FD6C41284F}"/>
              </a:ext>
            </a:extLst>
          </p:cNvPr>
          <p:cNvGraphicFramePr>
            <a:graphicFrameLocks noGrp="1"/>
          </p:cNvGraphicFramePr>
          <p:nvPr>
            <p:extLst>
              <p:ext uri="{D42A27DB-BD31-4B8C-83A1-F6EECF244321}">
                <p14:modId xmlns:p14="http://schemas.microsoft.com/office/powerpoint/2010/main" val="4171425389"/>
              </p:ext>
            </p:extLst>
          </p:nvPr>
        </p:nvGraphicFramePr>
        <p:xfrm>
          <a:off x="232387" y="3422072"/>
          <a:ext cx="3230373" cy="3948546"/>
        </p:xfrm>
        <a:graphic>
          <a:graphicData uri="http://schemas.openxmlformats.org/drawingml/2006/table">
            <a:tbl>
              <a:tblPr/>
              <a:tblGrid>
                <a:gridCol w="3230373">
                  <a:extLst>
                    <a:ext uri="{9D8B030D-6E8A-4147-A177-3AD203B41FA5}">
                      <a16:colId xmlns:a16="http://schemas.microsoft.com/office/drawing/2014/main" val="1066236604"/>
                    </a:ext>
                  </a:extLst>
                </a:gridCol>
              </a:tblGrid>
              <a:tr h="3402067">
                <a:tc>
                  <a:txBody>
                    <a:bodyPr/>
                    <a:lstStyle/>
                    <a:p>
                      <a:pPr algn="l"/>
                      <a:endParaRPr lang="en-US" sz="1600" dirty="0"/>
                    </a:p>
                    <a:p>
                      <a:pPr marL="0" indent="0" algn="l">
                        <a:buFont typeface="Arial" panose="020B0604020202020204" pitchFamily="34" charset="0"/>
                        <a:buNone/>
                      </a:pPr>
                      <a:r>
                        <a:rPr lang="en-US" sz="1600" b="1" dirty="0">
                          <a:solidFill>
                            <a:schemeClr val="accent1">
                              <a:lumMod val="75000"/>
                            </a:schemeClr>
                          </a:solidFill>
                        </a:rPr>
                        <a:t>Accessories</a:t>
                      </a:r>
                      <a:r>
                        <a:rPr lang="en-US" sz="1600" dirty="0"/>
                        <a:t> lead with </a:t>
                      </a:r>
                      <a:r>
                        <a:rPr lang="en-US" sz="1600" b="1" dirty="0">
                          <a:solidFill>
                            <a:schemeClr val="accent1">
                              <a:lumMod val="75000"/>
                            </a:schemeClr>
                          </a:solidFill>
                        </a:rPr>
                        <a:t>59.76%</a:t>
                      </a:r>
                      <a:r>
                        <a:rPr lang="en-US" sz="1600" dirty="0"/>
                        <a:t> of total quantity sold, showing strong demand, followed by the </a:t>
                      </a:r>
                      <a:r>
                        <a:rPr lang="en-US" sz="1600" b="1" dirty="0">
                          <a:solidFill>
                            <a:schemeClr val="accent1">
                              <a:lumMod val="75000"/>
                            </a:schemeClr>
                          </a:solidFill>
                        </a:rPr>
                        <a:t>Bikes</a:t>
                      </a:r>
                      <a:r>
                        <a:rPr lang="en-US" sz="1600" dirty="0"/>
                        <a:t> </a:t>
                      </a:r>
                      <a:r>
                        <a:rPr lang="en-IN" sz="1600" b="1" dirty="0">
                          <a:solidFill>
                            <a:schemeClr val="accent1">
                              <a:lumMod val="75000"/>
                            </a:schemeClr>
                          </a:solidFill>
                        </a:rPr>
                        <a:t>25.17%</a:t>
                      </a:r>
                      <a:r>
                        <a:rPr lang="en-IN" sz="1600" b="1" dirty="0">
                          <a:solidFill>
                            <a:schemeClr val="tx1">
                              <a:lumMod val="95000"/>
                              <a:lumOff val="5000"/>
                            </a:schemeClr>
                          </a:solidFill>
                        </a:rPr>
                        <a:t>.</a:t>
                      </a:r>
                    </a:p>
                    <a:p>
                      <a:pPr marL="285750" indent="-285750" algn="l">
                        <a:buFont typeface="Arial" panose="020B0604020202020204" pitchFamily="34" charset="0"/>
                        <a:buChar char="•"/>
                      </a:pPr>
                      <a:endParaRPr lang="en-IN" sz="1600" dirty="0">
                        <a:solidFill>
                          <a:schemeClr val="accent1">
                            <a:lumMod val="75000"/>
                          </a:schemeClr>
                        </a:solidFill>
                      </a:endParaRPr>
                    </a:p>
                    <a:p>
                      <a:pPr marL="0" indent="0" algn="l">
                        <a:buFont typeface="Arial" panose="020B0604020202020204" pitchFamily="34" charset="0"/>
                        <a:buNone/>
                      </a:pPr>
                      <a:r>
                        <a:rPr lang="en-US" sz="1600" b="1" dirty="0"/>
                        <a:t>This breakdown emphasizes the need to maintain strong inventory levels for Accessories and explore strategies to boost demand for Clothing.</a:t>
                      </a:r>
                      <a:endParaRPr lang="en-IN" sz="1600" b="1" dirty="0">
                        <a:solidFill>
                          <a:schemeClr val="accent1">
                            <a:lumMod val="75000"/>
                          </a:schemeClr>
                        </a:solidFill>
                      </a:endParaRPr>
                    </a:p>
                  </a:txBody>
                  <a:tcPr anchor="ctr">
                    <a:lnL>
                      <a:noFill/>
                    </a:lnL>
                    <a:lnR>
                      <a:noFill/>
                    </a:lnR>
                    <a:lnT>
                      <a:noFill/>
                    </a:lnT>
                    <a:lnB>
                      <a:noFill/>
                    </a:lnB>
                    <a:noFill/>
                  </a:tcPr>
                </a:tc>
                <a:extLst>
                  <a:ext uri="{0D108BD9-81ED-4DB2-BD59-A6C34878D82A}">
                    <a16:rowId xmlns:a16="http://schemas.microsoft.com/office/drawing/2014/main" val="730505672"/>
                  </a:ext>
                </a:extLst>
              </a:tr>
              <a:tr h="546479">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69225033"/>
                  </a:ext>
                </a:extLst>
              </a:tr>
            </a:tbl>
          </a:graphicData>
        </a:graphic>
      </p:graphicFrame>
      <p:pic>
        <p:nvPicPr>
          <p:cNvPr id="15" name="Picture 14">
            <a:extLst>
              <a:ext uri="{FF2B5EF4-FFF2-40B4-BE49-F238E27FC236}">
                <a16:creationId xmlns:a16="http://schemas.microsoft.com/office/drawing/2014/main" id="{829B100D-3F31-C1DD-C0E9-CF9CB1E3868A}"/>
              </a:ext>
            </a:extLst>
          </p:cNvPr>
          <p:cNvPicPr>
            <a:picLocks noChangeAspect="1"/>
          </p:cNvPicPr>
          <p:nvPr/>
        </p:nvPicPr>
        <p:blipFill>
          <a:blip r:embed="rId4"/>
          <a:stretch>
            <a:fillRect/>
          </a:stretch>
        </p:blipFill>
        <p:spPr>
          <a:xfrm>
            <a:off x="163990" y="647785"/>
            <a:ext cx="3576738" cy="2968251"/>
          </a:xfrm>
          <a:prstGeom prst="rect">
            <a:avLst/>
          </a:prstGeom>
        </p:spPr>
      </p:pic>
      <p:graphicFrame>
        <p:nvGraphicFramePr>
          <p:cNvPr id="18" name="Table 17">
            <a:extLst>
              <a:ext uri="{FF2B5EF4-FFF2-40B4-BE49-F238E27FC236}">
                <a16:creationId xmlns:a16="http://schemas.microsoft.com/office/drawing/2014/main" id="{226E5B12-86C3-086C-E6BE-4D5B16115158}"/>
              </a:ext>
            </a:extLst>
          </p:cNvPr>
          <p:cNvGraphicFramePr>
            <a:graphicFrameLocks noGrp="1"/>
          </p:cNvGraphicFramePr>
          <p:nvPr>
            <p:extLst>
              <p:ext uri="{D42A27DB-BD31-4B8C-83A1-F6EECF244321}">
                <p14:modId xmlns:p14="http://schemas.microsoft.com/office/powerpoint/2010/main" val="3063850298"/>
              </p:ext>
            </p:extLst>
          </p:nvPr>
        </p:nvGraphicFramePr>
        <p:xfrm>
          <a:off x="3740728" y="1032681"/>
          <a:ext cx="6761017" cy="1857863"/>
        </p:xfrm>
        <a:graphic>
          <a:graphicData uri="http://schemas.openxmlformats.org/drawingml/2006/table">
            <a:tbl>
              <a:tblPr/>
              <a:tblGrid>
                <a:gridCol w="6761017">
                  <a:extLst>
                    <a:ext uri="{9D8B030D-6E8A-4147-A177-3AD203B41FA5}">
                      <a16:colId xmlns:a16="http://schemas.microsoft.com/office/drawing/2014/main" val="1066236604"/>
                    </a:ext>
                  </a:extLst>
                </a:gridCol>
              </a:tblGrid>
              <a:tr h="1492103">
                <a:tc>
                  <a:txBody>
                    <a:bodyPr/>
                    <a:lstStyle/>
                    <a:p>
                      <a:pPr marL="0" indent="0" algn="l">
                        <a:buFont typeface="Arial" panose="020B0604020202020204" pitchFamily="34" charset="0"/>
                        <a:buNone/>
                      </a:pPr>
                      <a:r>
                        <a:rPr lang="en-US" sz="1600" b="1" dirty="0">
                          <a:solidFill>
                            <a:schemeClr val="accent1">
                              <a:lumMod val="75000"/>
                            </a:schemeClr>
                          </a:solidFill>
                        </a:rPr>
                        <a:t>Mountain-200 Black</a:t>
                      </a:r>
                      <a:r>
                        <a:rPr lang="en-US" sz="1600" b="1" dirty="0"/>
                        <a:t>,</a:t>
                      </a:r>
                      <a:r>
                        <a:rPr lang="en-US" sz="1600" b="1" dirty="0">
                          <a:solidFill>
                            <a:schemeClr val="accent1">
                              <a:lumMod val="75000"/>
                            </a:schemeClr>
                          </a:solidFill>
                        </a:rPr>
                        <a:t> 38</a:t>
                      </a:r>
                      <a:r>
                        <a:rPr lang="en-US" sz="1600" dirty="0">
                          <a:solidFill>
                            <a:schemeClr val="accent1">
                              <a:lumMod val="75000"/>
                            </a:schemeClr>
                          </a:solidFill>
                        </a:rPr>
                        <a:t> </a:t>
                      </a:r>
                      <a:r>
                        <a:rPr lang="en-US" sz="1600" dirty="0"/>
                        <a:t>leads in both </a:t>
                      </a:r>
                      <a:r>
                        <a:rPr lang="en-US" sz="1600" b="1" dirty="0">
                          <a:solidFill>
                            <a:schemeClr val="accent1">
                              <a:lumMod val="75000"/>
                            </a:schemeClr>
                          </a:solidFill>
                        </a:rPr>
                        <a:t>Total Revenue ($1,269.62K)</a:t>
                      </a:r>
                      <a:r>
                        <a:rPr lang="en-US" sz="1600" dirty="0">
                          <a:solidFill>
                            <a:schemeClr val="accent1">
                              <a:lumMod val="75000"/>
                            </a:schemeClr>
                          </a:solidFill>
                        </a:rPr>
                        <a:t> </a:t>
                      </a:r>
                      <a:r>
                        <a:rPr lang="en-US" sz="1600" dirty="0"/>
                        <a:t>and </a:t>
                      </a:r>
                      <a:r>
                        <a:rPr lang="en-US" sz="1600" b="1" dirty="0">
                          <a:solidFill>
                            <a:schemeClr val="accent1">
                              <a:lumMod val="75000"/>
                            </a:schemeClr>
                          </a:solidFill>
                        </a:rPr>
                        <a:t>Total Profit ($579.00K)</a:t>
                      </a:r>
                      <a:r>
                        <a:rPr lang="en-US" sz="1600" b="1" dirty="0"/>
                        <a:t>, </a:t>
                      </a:r>
                      <a:r>
                        <a:rPr lang="en-US" sz="1600" b="0" dirty="0"/>
                        <a:t>While</a:t>
                      </a:r>
                      <a:r>
                        <a:rPr lang="en-US" sz="1600" b="1" dirty="0"/>
                        <a:t> </a:t>
                      </a:r>
                      <a:r>
                        <a:rPr lang="en-US" sz="1600" dirty="0"/>
                        <a:t>The </a:t>
                      </a:r>
                      <a:r>
                        <a:rPr lang="en-US" sz="1600" b="1" dirty="0">
                          <a:solidFill>
                            <a:schemeClr val="accent1">
                              <a:lumMod val="75000"/>
                            </a:schemeClr>
                          </a:solidFill>
                        </a:rPr>
                        <a:t>Road-150 series</a:t>
                      </a:r>
                      <a:r>
                        <a:rPr lang="en-US" sz="1600" dirty="0">
                          <a:solidFill>
                            <a:schemeClr val="accent1">
                              <a:lumMod val="75000"/>
                            </a:schemeClr>
                          </a:solidFill>
                        </a:rPr>
                        <a:t> </a:t>
                      </a:r>
                      <a:r>
                        <a:rPr lang="en-US" sz="1600" dirty="0"/>
                        <a:t>exhibits a balanced contribution to revenue but less profitability compared to the Mountain-200 series</a:t>
                      </a:r>
                    </a:p>
                  </a:txBody>
                  <a:tcPr anchor="ctr">
                    <a:lnL>
                      <a:noFill/>
                    </a:lnL>
                    <a:lnR>
                      <a:noFill/>
                    </a:lnR>
                    <a:lnT>
                      <a:noFill/>
                    </a:lnT>
                    <a:lnB>
                      <a:noFill/>
                    </a:lnB>
                    <a:noFill/>
                  </a:tcPr>
                </a:tc>
                <a:extLst>
                  <a:ext uri="{0D108BD9-81ED-4DB2-BD59-A6C34878D82A}">
                    <a16:rowId xmlns:a16="http://schemas.microsoft.com/office/drawing/2014/main" val="730505672"/>
                  </a:ext>
                </a:extLst>
              </a:tr>
              <a:tr h="242100">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69225033"/>
                  </a:ext>
                </a:extLst>
              </a:tr>
            </a:tbl>
          </a:graphicData>
        </a:graphic>
      </p:graphicFrame>
      <p:sp>
        <p:nvSpPr>
          <p:cNvPr id="20" name="TextBox 19">
            <a:extLst>
              <a:ext uri="{FF2B5EF4-FFF2-40B4-BE49-F238E27FC236}">
                <a16:creationId xmlns:a16="http://schemas.microsoft.com/office/drawing/2014/main" id="{4ECFD774-5700-BBD8-AAE7-CB8CEE53834C}"/>
              </a:ext>
            </a:extLst>
          </p:cNvPr>
          <p:cNvSpPr txBox="1"/>
          <p:nvPr/>
        </p:nvSpPr>
        <p:spPr>
          <a:xfrm>
            <a:off x="3740729" y="2496436"/>
            <a:ext cx="6761016" cy="584775"/>
          </a:xfrm>
          <a:prstGeom prst="rect">
            <a:avLst/>
          </a:prstGeom>
          <a:noFill/>
        </p:spPr>
        <p:txBody>
          <a:bodyPr wrap="square">
            <a:spAutoFit/>
          </a:bodyPr>
          <a:lstStyle/>
          <a:p>
            <a:r>
              <a:rPr lang="en-US" sz="1600" b="1" dirty="0"/>
              <a:t>This data highlights the need to prioritize the Mountain-200 series for targeted marketing and optimized inventory management .</a:t>
            </a:r>
            <a:endParaRPr lang="en-IN" sz="1600" b="1" dirty="0"/>
          </a:p>
        </p:txBody>
      </p:sp>
      <p:pic>
        <p:nvPicPr>
          <p:cNvPr id="22" name="Picture 21">
            <a:extLst>
              <a:ext uri="{FF2B5EF4-FFF2-40B4-BE49-F238E27FC236}">
                <a16:creationId xmlns:a16="http://schemas.microsoft.com/office/drawing/2014/main" id="{F7AD3F6B-FC51-C0E5-2F4C-3F9DBE6D734E}"/>
              </a:ext>
            </a:extLst>
          </p:cNvPr>
          <p:cNvPicPr>
            <a:picLocks noChangeAspect="1"/>
          </p:cNvPicPr>
          <p:nvPr/>
        </p:nvPicPr>
        <p:blipFill>
          <a:blip r:embed="rId5"/>
          <a:stretch>
            <a:fillRect/>
          </a:stretch>
        </p:blipFill>
        <p:spPr>
          <a:xfrm>
            <a:off x="6306197" y="3776790"/>
            <a:ext cx="2400635" cy="2545585"/>
          </a:xfrm>
          <a:prstGeom prst="rect">
            <a:avLst/>
          </a:prstGeom>
        </p:spPr>
      </p:pic>
      <p:graphicFrame>
        <p:nvGraphicFramePr>
          <p:cNvPr id="26" name="Table 25">
            <a:extLst>
              <a:ext uri="{FF2B5EF4-FFF2-40B4-BE49-F238E27FC236}">
                <a16:creationId xmlns:a16="http://schemas.microsoft.com/office/drawing/2014/main" id="{2FB53583-9871-6F59-33AE-5BE26A20F380}"/>
              </a:ext>
            </a:extLst>
          </p:cNvPr>
          <p:cNvGraphicFramePr>
            <a:graphicFrameLocks noGrp="1"/>
          </p:cNvGraphicFramePr>
          <p:nvPr>
            <p:extLst>
              <p:ext uri="{D42A27DB-BD31-4B8C-83A1-F6EECF244321}">
                <p14:modId xmlns:p14="http://schemas.microsoft.com/office/powerpoint/2010/main" val="3738608715"/>
              </p:ext>
            </p:extLst>
          </p:nvPr>
        </p:nvGraphicFramePr>
        <p:xfrm>
          <a:off x="8833878" y="3823410"/>
          <a:ext cx="3194132" cy="3271886"/>
        </p:xfrm>
        <a:graphic>
          <a:graphicData uri="http://schemas.openxmlformats.org/drawingml/2006/table">
            <a:tbl>
              <a:tblPr/>
              <a:tblGrid>
                <a:gridCol w="3194132">
                  <a:extLst>
                    <a:ext uri="{9D8B030D-6E8A-4147-A177-3AD203B41FA5}">
                      <a16:colId xmlns:a16="http://schemas.microsoft.com/office/drawing/2014/main" val="1066236604"/>
                    </a:ext>
                  </a:extLst>
                </a:gridCol>
              </a:tblGrid>
              <a:tr h="2286557">
                <a:tc>
                  <a:txBody>
                    <a:bodyPr/>
                    <a:lstStyle/>
                    <a:p>
                      <a:pPr algn="l"/>
                      <a:r>
                        <a:rPr lang="en-US" sz="1600" b="1" dirty="0">
                          <a:solidFill>
                            <a:schemeClr val="accent1">
                              <a:lumMod val="75000"/>
                            </a:schemeClr>
                          </a:solidFill>
                        </a:rPr>
                        <a:t>Accessories </a:t>
                      </a:r>
                      <a:r>
                        <a:rPr lang="en-US" sz="1600" dirty="0"/>
                        <a:t>as the most profitable category, with a </a:t>
                      </a:r>
                      <a:r>
                        <a:rPr lang="en-US" sz="1600" b="1" dirty="0">
                          <a:solidFill>
                            <a:schemeClr val="accent1">
                              <a:lumMod val="75000"/>
                            </a:schemeClr>
                          </a:solidFill>
                        </a:rPr>
                        <a:t>62.60% </a:t>
                      </a:r>
                      <a:r>
                        <a:rPr lang="en-US" sz="1600" dirty="0"/>
                        <a:t>margin</a:t>
                      </a:r>
                      <a:r>
                        <a:rPr lang="en-US" sz="1600" b="1" dirty="0">
                          <a:solidFill>
                            <a:schemeClr val="accent1">
                              <a:lumMod val="75000"/>
                            </a:schemeClr>
                          </a:solidFill>
                        </a:rPr>
                        <a:t>, Bikes</a:t>
                      </a:r>
                      <a:r>
                        <a:rPr lang="en-US" sz="1600" dirty="0"/>
                        <a:t>, with a </a:t>
                      </a:r>
                      <a:r>
                        <a:rPr lang="en-US" sz="1600" b="1" dirty="0">
                          <a:solidFill>
                            <a:schemeClr val="accent1">
                              <a:lumMod val="75000"/>
                            </a:schemeClr>
                          </a:solidFill>
                        </a:rPr>
                        <a:t>40.63% </a:t>
                      </a:r>
                      <a:r>
                        <a:rPr lang="en-US" sz="1600" dirty="0"/>
                        <a:t>margin And </a:t>
                      </a:r>
                      <a:r>
                        <a:rPr lang="en-US" sz="1600" b="1" dirty="0">
                          <a:solidFill>
                            <a:schemeClr val="accent1">
                              <a:lumMod val="75000"/>
                            </a:schemeClr>
                          </a:solidFill>
                        </a:rPr>
                        <a:t>Clothing</a:t>
                      </a:r>
                      <a:r>
                        <a:rPr lang="en-US" sz="1600" dirty="0"/>
                        <a:t>, at </a:t>
                      </a:r>
                      <a:r>
                        <a:rPr lang="en-US" sz="1600" b="1" dirty="0">
                          <a:solidFill>
                            <a:schemeClr val="accent1">
                              <a:lumMod val="75000"/>
                            </a:schemeClr>
                          </a:solidFill>
                        </a:rPr>
                        <a:t>40.15%</a:t>
                      </a:r>
                      <a:r>
                        <a:rPr lang="en-US" sz="1600" b="0" dirty="0">
                          <a:solidFill>
                            <a:schemeClr val="tx1">
                              <a:lumMod val="95000"/>
                              <a:lumOff val="5000"/>
                            </a:schemeClr>
                          </a:solidFill>
                        </a:rPr>
                        <a:t>.</a:t>
                      </a:r>
                    </a:p>
                    <a:p>
                      <a:pPr algn="l"/>
                      <a:endParaRPr lang="en-US" sz="1600" b="0" dirty="0">
                        <a:solidFill>
                          <a:schemeClr val="tx1">
                            <a:lumMod val="95000"/>
                            <a:lumOff val="5000"/>
                          </a:schemeClr>
                        </a:solidFill>
                      </a:endParaRPr>
                    </a:p>
                    <a:p>
                      <a:pPr algn="l"/>
                      <a:r>
                        <a:rPr lang="en-US" sz="1600" b="1" dirty="0"/>
                        <a:t>This suggests focusing more on Accessories for higher returns, Strategies require to optimize costs or pricing for Clothing could enhance overall profitability in this segment.</a:t>
                      </a:r>
                      <a:endParaRPr lang="en-US" sz="1600" b="1" dirty="0">
                        <a:solidFill>
                          <a:schemeClr val="tx1">
                            <a:lumMod val="95000"/>
                            <a:lumOff val="5000"/>
                          </a:schemeClr>
                        </a:solidFill>
                      </a:endParaRPr>
                    </a:p>
                  </a:txBody>
                  <a:tcPr anchor="ctr">
                    <a:lnL>
                      <a:noFill/>
                    </a:lnL>
                    <a:lnR>
                      <a:noFill/>
                    </a:lnR>
                    <a:lnT>
                      <a:noFill/>
                    </a:lnT>
                    <a:lnB>
                      <a:noFill/>
                    </a:lnB>
                    <a:noFill/>
                  </a:tcPr>
                </a:tc>
                <a:extLst>
                  <a:ext uri="{0D108BD9-81ED-4DB2-BD59-A6C34878D82A}">
                    <a16:rowId xmlns:a16="http://schemas.microsoft.com/office/drawing/2014/main" val="730505672"/>
                  </a:ext>
                </a:extLst>
              </a:tr>
              <a:tr h="498206">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69225033"/>
                  </a:ext>
                </a:extLst>
              </a:tr>
            </a:tbl>
          </a:graphicData>
        </a:graphic>
      </p:graphicFrame>
    </p:spTree>
    <p:extLst>
      <p:ext uri="{BB962C8B-B14F-4D97-AF65-F5344CB8AC3E}">
        <p14:creationId xmlns:p14="http://schemas.microsoft.com/office/powerpoint/2010/main" val="177178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47D442-89FA-2EA0-1B32-D5E950FFFE2A}"/>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B6274D8-0969-6CDF-41AE-16F63D1157B2}"/>
              </a:ext>
            </a:extLst>
          </p:cNvPr>
          <p:cNvSpPr>
            <a:spLocks noGrp="1"/>
          </p:cNvSpPr>
          <p:nvPr>
            <p:ph type="title"/>
          </p:nvPr>
        </p:nvSpPr>
        <p:spPr>
          <a:xfrm>
            <a:off x="3343812" y="0"/>
            <a:ext cx="5426543" cy="647785"/>
          </a:xfrm>
        </p:spPr>
        <p:txBody>
          <a:bodyPr/>
          <a:lstStyle/>
          <a:p>
            <a:r>
              <a:rPr lang="en-US" sz="2400" dirty="0"/>
              <a:t>Customer Performance Analysis</a:t>
            </a:r>
          </a:p>
        </p:txBody>
      </p:sp>
      <p:pic>
        <p:nvPicPr>
          <p:cNvPr id="6" name="Picture 5">
            <a:extLst>
              <a:ext uri="{FF2B5EF4-FFF2-40B4-BE49-F238E27FC236}">
                <a16:creationId xmlns:a16="http://schemas.microsoft.com/office/drawing/2014/main" id="{6E911C6C-E9B0-28DA-D526-7AAA63E1306D}"/>
              </a:ext>
            </a:extLst>
          </p:cNvPr>
          <p:cNvPicPr>
            <a:picLocks noChangeAspect="1"/>
          </p:cNvPicPr>
          <p:nvPr/>
        </p:nvPicPr>
        <p:blipFill>
          <a:blip r:embed="rId3"/>
          <a:stretch>
            <a:fillRect/>
          </a:stretch>
        </p:blipFill>
        <p:spPr>
          <a:xfrm>
            <a:off x="154988" y="748144"/>
            <a:ext cx="4272178" cy="5934363"/>
          </a:xfrm>
          <a:prstGeom prst="rect">
            <a:avLst/>
          </a:prstGeom>
        </p:spPr>
      </p:pic>
      <p:graphicFrame>
        <p:nvGraphicFramePr>
          <p:cNvPr id="9" name="Table 8">
            <a:extLst>
              <a:ext uri="{FF2B5EF4-FFF2-40B4-BE49-F238E27FC236}">
                <a16:creationId xmlns:a16="http://schemas.microsoft.com/office/drawing/2014/main" id="{A83823B5-186E-18AF-CF4C-D1B419D16AD9}"/>
              </a:ext>
            </a:extLst>
          </p:cNvPr>
          <p:cNvGraphicFramePr>
            <a:graphicFrameLocks noGrp="1"/>
          </p:cNvGraphicFramePr>
          <p:nvPr>
            <p:extLst>
              <p:ext uri="{D42A27DB-BD31-4B8C-83A1-F6EECF244321}">
                <p14:modId xmlns:p14="http://schemas.microsoft.com/office/powerpoint/2010/main" val="3023979427"/>
              </p:ext>
            </p:extLst>
          </p:nvPr>
        </p:nvGraphicFramePr>
        <p:xfrm>
          <a:off x="4750462" y="1036706"/>
          <a:ext cx="6028748" cy="2678619"/>
        </p:xfrm>
        <a:graphic>
          <a:graphicData uri="http://schemas.openxmlformats.org/drawingml/2006/table">
            <a:tbl>
              <a:tblPr/>
              <a:tblGrid>
                <a:gridCol w="6028748">
                  <a:extLst>
                    <a:ext uri="{9D8B030D-6E8A-4147-A177-3AD203B41FA5}">
                      <a16:colId xmlns:a16="http://schemas.microsoft.com/office/drawing/2014/main" val="1066236604"/>
                    </a:ext>
                  </a:extLst>
                </a:gridCol>
              </a:tblGrid>
              <a:tr h="2015092">
                <a:tc>
                  <a:txBody>
                    <a:bodyPr/>
                    <a:lstStyle/>
                    <a:p>
                      <a:pPr marL="0" indent="0" algn="l">
                        <a:buFont typeface="Arial" panose="020B0604020202020204" pitchFamily="34" charset="0"/>
                        <a:buNone/>
                      </a:pPr>
                      <a:r>
                        <a:rPr lang="en-US" sz="1600" dirty="0"/>
                        <a:t>The </a:t>
                      </a:r>
                      <a:r>
                        <a:rPr lang="en-US" sz="1600" b="1" dirty="0">
                          <a:solidFill>
                            <a:schemeClr val="accent1">
                              <a:lumMod val="75000"/>
                            </a:schemeClr>
                          </a:solidFill>
                        </a:rPr>
                        <a:t>Customer Spotlight</a:t>
                      </a:r>
                      <a:r>
                        <a:rPr lang="en-US" sz="1600" dirty="0"/>
                        <a:t> highlights the top 100 customers driving revenue, categorized by income level and occupation.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a:t>Customers with </a:t>
                      </a:r>
                      <a:r>
                        <a:rPr lang="en-US" sz="1600" b="1" dirty="0">
                          <a:solidFill>
                            <a:schemeClr val="accent1">
                              <a:lumMod val="75000"/>
                            </a:schemeClr>
                          </a:solidFill>
                        </a:rPr>
                        <a:t>Higher Income </a:t>
                      </a:r>
                      <a:r>
                        <a:rPr lang="en-US" sz="1600" dirty="0"/>
                        <a:t>levels and </a:t>
                      </a:r>
                      <a:r>
                        <a:rPr lang="en-US" sz="1600" b="1" dirty="0">
                          <a:solidFill>
                            <a:schemeClr val="accent1">
                              <a:lumMod val="75000"/>
                            </a:schemeClr>
                          </a:solidFill>
                        </a:rPr>
                        <a:t>Professional/Management </a:t>
                      </a:r>
                      <a:r>
                        <a:rPr lang="en-US" sz="1600" dirty="0"/>
                        <a:t>backgrounds contribute the most to revenue.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t>Targeting High-Income and Professional Customer Segments with tailored promotions can maximize the sales</a:t>
                      </a:r>
                    </a:p>
                  </a:txBody>
                  <a:tcPr anchor="ctr">
                    <a:lnL>
                      <a:noFill/>
                    </a:lnL>
                    <a:lnR>
                      <a:noFill/>
                    </a:lnR>
                    <a:lnT>
                      <a:noFill/>
                    </a:lnT>
                    <a:lnB>
                      <a:noFill/>
                    </a:lnB>
                    <a:noFill/>
                  </a:tcPr>
                </a:tc>
                <a:extLst>
                  <a:ext uri="{0D108BD9-81ED-4DB2-BD59-A6C34878D82A}">
                    <a16:rowId xmlns:a16="http://schemas.microsoft.com/office/drawing/2014/main" val="730505672"/>
                  </a:ext>
                </a:extLst>
              </a:tr>
              <a:tr h="636459">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3769225033"/>
                  </a:ext>
                </a:extLst>
              </a:tr>
            </a:tbl>
          </a:graphicData>
        </a:graphic>
      </p:graphicFrame>
      <p:pic>
        <p:nvPicPr>
          <p:cNvPr id="11" name="Picture 10">
            <a:extLst>
              <a:ext uri="{FF2B5EF4-FFF2-40B4-BE49-F238E27FC236}">
                <a16:creationId xmlns:a16="http://schemas.microsoft.com/office/drawing/2014/main" id="{C1F1C431-5367-C938-1234-AA9BAF4E7F67}"/>
              </a:ext>
            </a:extLst>
          </p:cNvPr>
          <p:cNvPicPr>
            <a:picLocks noChangeAspect="1"/>
          </p:cNvPicPr>
          <p:nvPr/>
        </p:nvPicPr>
        <p:blipFill>
          <a:blip r:embed="rId4"/>
          <a:stretch>
            <a:fillRect/>
          </a:stretch>
        </p:blipFill>
        <p:spPr>
          <a:xfrm>
            <a:off x="9207692" y="3082634"/>
            <a:ext cx="2829320" cy="3599873"/>
          </a:xfrm>
          <a:prstGeom prst="rect">
            <a:avLst/>
          </a:prstGeom>
        </p:spPr>
      </p:pic>
      <p:graphicFrame>
        <p:nvGraphicFramePr>
          <p:cNvPr id="12" name="Table 11">
            <a:extLst>
              <a:ext uri="{FF2B5EF4-FFF2-40B4-BE49-F238E27FC236}">
                <a16:creationId xmlns:a16="http://schemas.microsoft.com/office/drawing/2014/main" id="{F8BFCD73-9331-6111-3BCF-71CFDAFEDF1F}"/>
              </a:ext>
            </a:extLst>
          </p:cNvPr>
          <p:cNvGraphicFramePr>
            <a:graphicFrameLocks noGrp="1"/>
          </p:cNvGraphicFramePr>
          <p:nvPr>
            <p:extLst>
              <p:ext uri="{D42A27DB-BD31-4B8C-83A1-F6EECF244321}">
                <p14:modId xmlns:p14="http://schemas.microsoft.com/office/powerpoint/2010/main" val="2776723058"/>
              </p:ext>
            </p:extLst>
          </p:nvPr>
        </p:nvGraphicFramePr>
        <p:xfrm>
          <a:off x="5076520" y="3293558"/>
          <a:ext cx="3889097" cy="2651550"/>
        </p:xfrm>
        <a:graphic>
          <a:graphicData uri="http://schemas.openxmlformats.org/drawingml/2006/table">
            <a:tbl>
              <a:tblPr/>
              <a:tblGrid>
                <a:gridCol w="3889097">
                  <a:extLst>
                    <a:ext uri="{9D8B030D-6E8A-4147-A177-3AD203B41FA5}">
                      <a16:colId xmlns:a16="http://schemas.microsoft.com/office/drawing/2014/main" val="1066236604"/>
                    </a:ext>
                  </a:extLst>
                </a:gridCol>
              </a:tblGrid>
              <a:tr h="378793">
                <a:tc>
                  <a:txBody>
                    <a:bodyPr/>
                    <a:lstStyle/>
                    <a:p>
                      <a:pPr marL="0" indent="0" algn="l">
                        <a:buFont typeface="Arial" panose="020B0604020202020204" pitchFamily="34" charset="0"/>
                        <a:buNone/>
                      </a:pPr>
                      <a:endParaRPr lang="en-US" sz="1600" b="1" dirty="0"/>
                    </a:p>
                  </a:txBody>
                  <a:tcPr anchor="ctr">
                    <a:lnL>
                      <a:noFill/>
                    </a:lnL>
                    <a:lnR>
                      <a:noFill/>
                    </a:lnR>
                    <a:lnT>
                      <a:noFill/>
                    </a:lnT>
                    <a:lnB>
                      <a:noFill/>
                    </a:lnB>
                    <a:noFill/>
                  </a:tcPr>
                </a:tc>
                <a:extLst>
                  <a:ext uri="{0D108BD9-81ED-4DB2-BD59-A6C34878D82A}">
                    <a16:rowId xmlns:a16="http://schemas.microsoft.com/office/drawing/2014/main" val="730505672"/>
                  </a:ext>
                </a:extLst>
              </a:tr>
              <a:tr h="2272757">
                <a:tc>
                  <a:txBody>
                    <a:bodyPr/>
                    <a:lstStyle/>
                    <a:p>
                      <a:r>
                        <a:rPr lang="en-US" sz="1600" dirty="0"/>
                        <a:t>The largest sales for Adventure Works Cycles were made in the </a:t>
                      </a:r>
                      <a:r>
                        <a:rPr lang="en-US" sz="1600" b="1" dirty="0">
                          <a:solidFill>
                            <a:schemeClr val="accent1">
                              <a:lumMod val="75000"/>
                            </a:schemeClr>
                          </a:solidFill>
                        </a:rPr>
                        <a:t>United States</a:t>
                      </a:r>
                      <a:r>
                        <a:rPr lang="en-US" sz="1600" dirty="0"/>
                        <a:t>, generating </a:t>
                      </a:r>
                      <a:r>
                        <a:rPr lang="en-US" sz="1600" b="1" dirty="0">
                          <a:solidFill>
                            <a:schemeClr val="accent1">
                              <a:lumMod val="75000"/>
                            </a:schemeClr>
                          </a:solidFill>
                        </a:rPr>
                        <a:t>$9.2 million </a:t>
                      </a:r>
                      <a:r>
                        <a:rPr lang="en-US" sz="1600" dirty="0"/>
                        <a:t>in revenue, followed closely by </a:t>
                      </a:r>
                      <a:r>
                        <a:rPr lang="en-US" sz="1600" b="1" dirty="0">
                          <a:solidFill>
                            <a:schemeClr val="accent1">
                              <a:lumMod val="75000"/>
                            </a:schemeClr>
                          </a:solidFill>
                        </a:rPr>
                        <a:t>Australia</a:t>
                      </a:r>
                      <a:r>
                        <a:rPr lang="en-US" sz="1600" dirty="0"/>
                        <a:t> with </a:t>
                      </a:r>
                      <a:r>
                        <a:rPr lang="en-US" sz="1600" b="1" dirty="0">
                          <a:solidFill>
                            <a:schemeClr val="accent1">
                              <a:lumMod val="75000"/>
                            </a:schemeClr>
                          </a:solidFill>
                        </a:rPr>
                        <a:t>$8.9 million</a:t>
                      </a:r>
                      <a:r>
                        <a:rPr lang="en-US" sz="1600" dirty="0"/>
                        <a:t>. In contrast, </a:t>
                      </a:r>
                      <a:r>
                        <a:rPr lang="en-US" sz="1600" b="1" dirty="0">
                          <a:solidFill>
                            <a:schemeClr val="accent1">
                              <a:lumMod val="75000"/>
                            </a:schemeClr>
                          </a:solidFill>
                        </a:rPr>
                        <a:t>Canada</a:t>
                      </a:r>
                      <a:r>
                        <a:rPr lang="en-US" sz="1600" dirty="0"/>
                        <a:t> recorded the lowest revenue at </a:t>
                      </a:r>
                      <a:r>
                        <a:rPr lang="en-US" sz="1600" b="1" dirty="0">
                          <a:solidFill>
                            <a:schemeClr val="accent1">
                              <a:lumMod val="75000"/>
                            </a:schemeClr>
                          </a:solidFill>
                        </a:rPr>
                        <a:t>$1.9 million</a:t>
                      </a:r>
                      <a:r>
                        <a:rPr lang="en-US" sz="1600" dirty="0"/>
                        <a:t>, which is </a:t>
                      </a:r>
                      <a:r>
                        <a:rPr lang="en-US" sz="1600" b="1" dirty="0">
                          <a:solidFill>
                            <a:schemeClr val="accent1">
                              <a:lumMod val="75000"/>
                            </a:schemeClr>
                          </a:solidFill>
                        </a:rPr>
                        <a:t>374.75% lower </a:t>
                      </a:r>
                      <a:r>
                        <a:rPr lang="en-US" sz="1600" dirty="0"/>
                        <a:t>than the revenue generated in the United States.</a:t>
                      </a:r>
                    </a:p>
                  </a:txBody>
                  <a:tcPr anchor="ctr">
                    <a:lnL>
                      <a:noFill/>
                    </a:lnL>
                    <a:lnR>
                      <a:noFill/>
                    </a:lnR>
                    <a:lnT>
                      <a:noFill/>
                    </a:lnT>
                    <a:lnB>
                      <a:noFill/>
                    </a:lnB>
                    <a:noFill/>
                  </a:tcPr>
                </a:tc>
                <a:extLst>
                  <a:ext uri="{0D108BD9-81ED-4DB2-BD59-A6C34878D82A}">
                    <a16:rowId xmlns:a16="http://schemas.microsoft.com/office/drawing/2014/main" val="3769225033"/>
                  </a:ext>
                </a:extLst>
              </a:tr>
            </a:tbl>
          </a:graphicData>
        </a:graphic>
      </p:graphicFrame>
    </p:spTree>
    <p:extLst>
      <p:ext uri="{BB962C8B-B14F-4D97-AF65-F5344CB8AC3E}">
        <p14:creationId xmlns:p14="http://schemas.microsoft.com/office/powerpoint/2010/main" val="2688139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F57E87-F4E7-6467-3209-99D6AEF5302A}"/>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C206D4C-4F3B-8807-2FDF-B8DCEC25D9FF}"/>
              </a:ext>
            </a:extLst>
          </p:cNvPr>
          <p:cNvSpPr txBox="1">
            <a:spLocks/>
          </p:cNvSpPr>
          <p:nvPr/>
        </p:nvSpPr>
        <p:spPr>
          <a:xfrm>
            <a:off x="2442838" y="0"/>
            <a:ext cx="7961925" cy="647785"/>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pPr algn="ctr"/>
            <a:r>
              <a:rPr lang="en-US" sz="2400" dirty="0"/>
              <a:t>Adventure Work Sales – Power Bi Dashboard (Overview)</a:t>
            </a:r>
          </a:p>
        </p:txBody>
      </p:sp>
      <p:pic>
        <p:nvPicPr>
          <p:cNvPr id="21" name="Content Placeholder 20">
            <a:extLst>
              <a:ext uri="{FF2B5EF4-FFF2-40B4-BE49-F238E27FC236}">
                <a16:creationId xmlns:a16="http://schemas.microsoft.com/office/drawing/2014/main" id="{58F190B3-E8FA-4F71-E81B-A2A489D7395B}"/>
              </a:ext>
            </a:extLst>
          </p:cNvPr>
          <p:cNvPicPr>
            <a:picLocks noGrp="1" noChangeAspect="1"/>
          </p:cNvPicPr>
          <p:nvPr>
            <p:ph idx="1"/>
          </p:nvPr>
        </p:nvPicPr>
        <p:blipFill>
          <a:blip r:embed="rId3"/>
          <a:stretch>
            <a:fillRect/>
          </a:stretch>
        </p:blipFill>
        <p:spPr>
          <a:xfrm>
            <a:off x="875099" y="809769"/>
            <a:ext cx="10441801" cy="5877914"/>
          </a:xfrm>
        </p:spPr>
      </p:pic>
    </p:spTree>
    <p:extLst>
      <p:ext uri="{BB962C8B-B14F-4D97-AF65-F5344CB8AC3E}">
        <p14:creationId xmlns:p14="http://schemas.microsoft.com/office/powerpoint/2010/main" val="339853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E9DA6C-B0B2-BF00-281E-1ED11CA5BBF5}"/>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72C49361-FF2B-3598-F32F-8563EF3AE7A0}"/>
              </a:ext>
            </a:extLst>
          </p:cNvPr>
          <p:cNvSpPr txBox="1">
            <a:spLocks/>
          </p:cNvSpPr>
          <p:nvPr/>
        </p:nvSpPr>
        <p:spPr>
          <a:xfrm>
            <a:off x="1279057" y="0"/>
            <a:ext cx="9416652" cy="647785"/>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tx1"/>
                </a:solidFill>
                <a:latin typeface="+mj-lt"/>
                <a:ea typeface="+mj-ea"/>
                <a:cs typeface="+mj-cs"/>
              </a:defRPr>
            </a:lvl1pPr>
          </a:lstStyle>
          <a:p>
            <a:pPr algn="ctr"/>
            <a:r>
              <a:rPr lang="en-US" sz="2400" dirty="0"/>
              <a:t>Adventure Work Sales – Power Bi Dashboard (Product Analysis) </a:t>
            </a:r>
          </a:p>
        </p:txBody>
      </p:sp>
      <p:pic>
        <p:nvPicPr>
          <p:cNvPr id="14" name="Picture 13">
            <a:extLst>
              <a:ext uri="{FF2B5EF4-FFF2-40B4-BE49-F238E27FC236}">
                <a16:creationId xmlns:a16="http://schemas.microsoft.com/office/drawing/2014/main" id="{D5391756-FCC5-6F03-CB15-723D36E03555}"/>
              </a:ext>
            </a:extLst>
          </p:cNvPr>
          <p:cNvPicPr>
            <a:picLocks noChangeAspect="1"/>
          </p:cNvPicPr>
          <p:nvPr/>
        </p:nvPicPr>
        <p:blipFill>
          <a:blip r:embed="rId3"/>
          <a:stretch>
            <a:fillRect/>
          </a:stretch>
        </p:blipFill>
        <p:spPr>
          <a:xfrm>
            <a:off x="850823" y="778323"/>
            <a:ext cx="10490354" cy="5831886"/>
          </a:xfrm>
          <a:prstGeom prst="rect">
            <a:avLst/>
          </a:prstGeom>
        </p:spPr>
      </p:pic>
    </p:spTree>
    <p:extLst>
      <p:ext uri="{BB962C8B-B14F-4D97-AF65-F5344CB8AC3E}">
        <p14:creationId xmlns:p14="http://schemas.microsoft.com/office/powerpoint/2010/main" val="21188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767</TotalTime>
  <Words>949</Words>
  <Application>Microsoft Office PowerPoint</Application>
  <PresentationFormat>Widescreen</PresentationFormat>
  <Paragraphs>95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Tenorite</vt:lpstr>
      <vt:lpstr>Custom</vt:lpstr>
      <vt:lpstr>Adventure Work Sales Analysis  </vt:lpstr>
      <vt:lpstr>Table of Contents </vt:lpstr>
      <vt:lpstr>Introduction</vt:lpstr>
      <vt:lpstr>Data Overview</vt:lpstr>
      <vt:lpstr>How Well The company Is Performing?</vt:lpstr>
      <vt:lpstr>Product Performance Analysis</vt:lpstr>
      <vt:lpstr>Customer Performance Analysis</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Rimsha Sid</dc:creator>
  <cp:lastModifiedBy>Rimsha Sid</cp:lastModifiedBy>
  <cp:revision>1</cp:revision>
  <dcterms:created xsi:type="dcterms:W3CDTF">2024-12-19T09:23:55Z</dcterms:created>
  <dcterms:modified xsi:type="dcterms:W3CDTF">2024-12-28T07:19:11Z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