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Slab"/>
      <p:regular r:id="rId39"/>
      <p:bold r:id="rId40"/>
    </p:embeddedFon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bold.fntdata"/><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Slab-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4604aea2b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4604aea2b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cb9becf9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cb9becf9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b9becf9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b9becf9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cb9becf9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cb9becf9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cb9becf9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cb9becf9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cb9becf9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cb9becf9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cb9becf9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cb9becf9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cb9becf9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cb9becf9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cb9becf9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cb9becf9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cb9becf9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cb9becf9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cb9becf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cb9becf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cb9becf9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cb9becf9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cb9becf9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cb9becf9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cb9becf9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cb9becf9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cb9becf9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cb9becf9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cb9becf9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cb9becf9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4604aea2b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4604aea2b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cb9becf9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cb9becf9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cb9becf9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cb9becf9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cb9becf9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cb9becf9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cb9becf9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cb9becf9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4604aea2b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4604aea2b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835559b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835559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4604aea2b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4604aea2b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4604aea2b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4604aea2b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4604aea2b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4604aea2b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cb9becf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cb9becf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cb9becf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cb9becf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cb9becf9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cb9becf9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cb9becf9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cb9becf9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b9becf9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cb9becf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cb9becf9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cb9becf9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covid.cdc.gov/covid-data-tracker/#datatracker-home" TargetMode="External"/><Relationship Id="rId4" Type="http://schemas.openxmlformats.org/officeDocument/2006/relationships/image" Target="../media/image10.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COVID-19 forecasting in the US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Rimsky Ho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Analysis - dataframe statistics</a:t>
            </a:r>
            <a:endParaRPr/>
          </a:p>
        </p:txBody>
      </p:sp>
      <p:pic>
        <p:nvPicPr>
          <p:cNvPr id="126" name="Google Shape;126;p22"/>
          <p:cNvPicPr preferRelativeResize="0"/>
          <p:nvPr/>
        </p:nvPicPr>
        <p:blipFill>
          <a:blip r:embed="rId3">
            <a:alphaModFix/>
          </a:blip>
          <a:stretch>
            <a:fillRect/>
          </a:stretch>
        </p:blipFill>
        <p:spPr>
          <a:xfrm>
            <a:off x="44246" y="2319425"/>
            <a:ext cx="4637051" cy="2103400"/>
          </a:xfrm>
          <a:prstGeom prst="rect">
            <a:avLst/>
          </a:prstGeom>
          <a:noFill/>
          <a:ln>
            <a:noFill/>
          </a:ln>
        </p:spPr>
      </p:pic>
      <p:pic>
        <p:nvPicPr>
          <p:cNvPr id="127" name="Google Shape;127;p22"/>
          <p:cNvPicPr preferRelativeResize="0"/>
          <p:nvPr/>
        </p:nvPicPr>
        <p:blipFill>
          <a:blip r:embed="rId4">
            <a:alphaModFix/>
          </a:blip>
          <a:stretch>
            <a:fillRect/>
          </a:stretch>
        </p:blipFill>
        <p:spPr>
          <a:xfrm>
            <a:off x="4780675" y="2319425"/>
            <a:ext cx="4261424" cy="2238025"/>
          </a:xfrm>
          <a:prstGeom prst="rect">
            <a:avLst/>
          </a:prstGeom>
          <a:noFill/>
          <a:ln>
            <a:noFill/>
          </a:ln>
        </p:spPr>
      </p:pic>
      <p:sp>
        <p:nvSpPr>
          <p:cNvPr id="128" name="Google Shape;128;p22"/>
          <p:cNvSpPr txBox="1"/>
          <p:nvPr/>
        </p:nvSpPr>
        <p:spPr>
          <a:xfrm>
            <a:off x="1418050" y="1553025"/>
            <a:ext cx="176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a:ea typeface="Roboto"/>
                <a:cs typeface="Roboto"/>
                <a:sym typeface="Roboto"/>
              </a:rPr>
              <a:t>df.describe()</a:t>
            </a:r>
            <a:endParaRPr sz="2000">
              <a:solidFill>
                <a:schemeClr val="dk1"/>
              </a:solidFill>
              <a:latin typeface="Roboto"/>
              <a:ea typeface="Roboto"/>
              <a:cs typeface="Roboto"/>
              <a:sym typeface="Roboto"/>
            </a:endParaRPr>
          </a:p>
        </p:txBody>
      </p:sp>
      <p:sp>
        <p:nvSpPr>
          <p:cNvPr id="129" name="Google Shape;129;p22"/>
          <p:cNvSpPr txBox="1"/>
          <p:nvPr/>
        </p:nvSpPr>
        <p:spPr>
          <a:xfrm>
            <a:off x="6127700" y="1553025"/>
            <a:ext cx="176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a:ea typeface="Roboto"/>
                <a:cs typeface="Roboto"/>
                <a:sym typeface="Roboto"/>
              </a:rPr>
              <a:t>df.info()</a:t>
            </a:r>
            <a:endParaRPr sz="20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0" y="57875"/>
            <a:ext cx="9144000" cy="50277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0" y="57875"/>
            <a:ext cx="9144000" cy="502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0" y="57875"/>
            <a:ext cx="9144000" cy="5027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Analysis - Outliers in Weekly Cases</a:t>
            </a:r>
            <a:endParaRPr/>
          </a:p>
        </p:txBody>
      </p:sp>
      <p:pic>
        <p:nvPicPr>
          <p:cNvPr id="150" name="Google Shape;150;p26"/>
          <p:cNvPicPr preferRelativeResize="0"/>
          <p:nvPr/>
        </p:nvPicPr>
        <p:blipFill>
          <a:blip r:embed="rId3">
            <a:alphaModFix/>
          </a:blip>
          <a:stretch>
            <a:fillRect/>
          </a:stretch>
        </p:blipFill>
        <p:spPr>
          <a:xfrm>
            <a:off x="1524000" y="1296525"/>
            <a:ext cx="6096000" cy="349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0" y="223238"/>
            <a:ext cx="9144000" cy="46970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0" y="182625"/>
            <a:ext cx="9143999" cy="477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0" y="196900"/>
            <a:ext cx="9143999" cy="47496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0"/>
          <p:cNvPicPr preferRelativeResize="0"/>
          <p:nvPr/>
        </p:nvPicPr>
        <p:blipFill>
          <a:blip r:embed="rId3">
            <a:alphaModFix/>
          </a:blip>
          <a:stretch>
            <a:fillRect/>
          </a:stretch>
        </p:blipFill>
        <p:spPr>
          <a:xfrm>
            <a:off x="0" y="237038"/>
            <a:ext cx="9144001" cy="46694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Correlation (includes data before vaccination was available)</a:t>
            </a:r>
            <a:endParaRPr/>
          </a:p>
        </p:txBody>
      </p:sp>
      <p:pic>
        <p:nvPicPr>
          <p:cNvPr id="176" name="Google Shape;176;p31"/>
          <p:cNvPicPr preferRelativeResize="0"/>
          <p:nvPr/>
        </p:nvPicPr>
        <p:blipFill>
          <a:blip r:embed="rId3">
            <a:alphaModFix/>
          </a:blip>
          <a:stretch>
            <a:fillRect/>
          </a:stretch>
        </p:blipFill>
        <p:spPr>
          <a:xfrm>
            <a:off x="1192150" y="1144125"/>
            <a:ext cx="6464874" cy="392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Overview</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GB"/>
              <a:t>Aims and Business Value</a:t>
            </a:r>
            <a:endParaRPr/>
          </a:p>
          <a:p>
            <a:pPr indent="0" lvl="0" marL="0" rtl="0" algn="l">
              <a:spcBef>
                <a:spcPts val="1200"/>
              </a:spcBef>
              <a:spcAft>
                <a:spcPts val="0"/>
              </a:spcAft>
              <a:buNone/>
            </a:pPr>
            <a:r>
              <a:rPr lang="en-GB"/>
              <a:t>Data Collection and Preprocessing</a:t>
            </a:r>
            <a:endParaRPr/>
          </a:p>
          <a:p>
            <a:pPr indent="0" lvl="0" marL="0" rtl="0" algn="l">
              <a:spcBef>
                <a:spcPts val="1200"/>
              </a:spcBef>
              <a:spcAft>
                <a:spcPts val="0"/>
              </a:spcAft>
              <a:buNone/>
            </a:pPr>
            <a:r>
              <a:rPr lang="en-GB"/>
              <a:t>Data Analysis</a:t>
            </a:r>
            <a:endParaRPr/>
          </a:p>
          <a:p>
            <a:pPr indent="0" lvl="0" marL="0" rtl="0" algn="l">
              <a:spcBef>
                <a:spcPts val="1200"/>
              </a:spcBef>
              <a:spcAft>
                <a:spcPts val="0"/>
              </a:spcAft>
              <a:buNone/>
            </a:pPr>
            <a:r>
              <a:rPr lang="en-GB"/>
              <a:t>Machine Learning Models</a:t>
            </a:r>
            <a:endParaRPr/>
          </a:p>
          <a:p>
            <a:pPr indent="0" lvl="0" marL="0" rtl="0" algn="l">
              <a:spcBef>
                <a:spcPts val="1200"/>
              </a:spcBef>
              <a:spcAft>
                <a:spcPts val="0"/>
              </a:spcAft>
              <a:buNone/>
            </a:pPr>
            <a:r>
              <a:rPr lang="en-GB"/>
              <a:t>Hyperparameter Optimisation</a:t>
            </a:r>
            <a:endParaRPr/>
          </a:p>
          <a:p>
            <a:pPr indent="0" lvl="0" marL="0" rtl="0" algn="l">
              <a:spcBef>
                <a:spcPts val="1200"/>
              </a:spcBef>
              <a:spcAft>
                <a:spcPts val="0"/>
              </a:spcAft>
              <a:buNone/>
            </a:pPr>
            <a:r>
              <a:rPr lang="en-GB"/>
              <a:t>Insight Analysis</a:t>
            </a:r>
            <a:endParaRPr/>
          </a:p>
          <a:p>
            <a:pPr indent="0" lvl="0" marL="0" rtl="0" algn="l">
              <a:spcBef>
                <a:spcPts val="1200"/>
              </a:spcBef>
              <a:spcAft>
                <a:spcPts val="0"/>
              </a:spcAft>
              <a:buNone/>
            </a:pPr>
            <a:r>
              <a:rPr lang="en-GB"/>
              <a:t>Challenges and Limitations</a:t>
            </a:r>
            <a:endParaRPr/>
          </a:p>
          <a:p>
            <a:pPr indent="0" lvl="0" marL="0" rtl="0" algn="l">
              <a:spcBef>
                <a:spcPts val="1200"/>
              </a:spcBef>
              <a:spcAft>
                <a:spcPts val="0"/>
              </a:spcAft>
              <a:buNone/>
            </a:pPr>
            <a:r>
              <a:rPr lang="en-GB"/>
              <a:t>Conclusion</a:t>
            </a:r>
            <a:endParaRPr/>
          </a:p>
          <a:p>
            <a:pPr indent="0" lvl="0" marL="0" rtl="0" algn="l">
              <a:spcBef>
                <a:spcPts val="1200"/>
              </a:spcBef>
              <a:spcAft>
                <a:spcPts val="1200"/>
              </a:spcAft>
              <a:buNone/>
            </a:pPr>
            <a:r>
              <a:t/>
            </a:r>
            <a:endParaRPr/>
          </a:p>
        </p:txBody>
      </p:sp>
      <p:pic>
        <p:nvPicPr>
          <p:cNvPr id="71" name="Google Shape;71;p14"/>
          <p:cNvPicPr preferRelativeResize="0"/>
          <p:nvPr/>
        </p:nvPicPr>
        <p:blipFill>
          <a:blip r:embed="rId3">
            <a:alphaModFix/>
          </a:blip>
          <a:stretch>
            <a:fillRect/>
          </a:stretch>
        </p:blipFill>
        <p:spPr>
          <a:xfrm>
            <a:off x="1226438" y="2804575"/>
            <a:ext cx="2123326" cy="21233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Correlation (includes only data after vaccination was available)</a:t>
            </a:r>
            <a:endParaRPr/>
          </a:p>
        </p:txBody>
      </p:sp>
      <p:pic>
        <p:nvPicPr>
          <p:cNvPr id="182" name="Google Shape;182;p32"/>
          <p:cNvPicPr preferRelativeResize="0"/>
          <p:nvPr/>
        </p:nvPicPr>
        <p:blipFill rotWithShape="1">
          <a:blip r:embed="rId3">
            <a:alphaModFix/>
          </a:blip>
          <a:srcRect b="0" l="700" r="-700" t="0"/>
          <a:stretch/>
        </p:blipFill>
        <p:spPr>
          <a:xfrm>
            <a:off x="1344075" y="1144125"/>
            <a:ext cx="6300949" cy="382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Machine Learning Algorithm</a:t>
            </a:r>
            <a:endParaRPr/>
          </a:p>
        </p:txBody>
      </p:sp>
      <p:sp>
        <p:nvSpPr>
          <p:cNvPr id="188" name="Google Shape;188;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GB"/>
              <a:t>Facebook Prophet (Time Series)</a:t>
            </a:r>
            <a:endParaRPr/>
          </a:p>
        </p:txBody>
      </p:sp>
      <p:pic>
        <p:nvPicPr>
          <p:cNvPr id="189" name="Google Shape;189;p33"/>
          <p:cNvPicPr preferRelativeResize="0"/>
          <p:nvPr/>
        </p:nvPicPr>
        <p:blipFill>
          <a:blip r:embed="rId3">
            <a:alphaModFix/>
          </a:blip>
          <a:stretch>
            <a:fillRect/>
          </a:stretch>
        </p:blipFill>
        <p:spPr>
          <a:xfrm>
            <a:off x="1568963" y="2990550"/>
            <a:ext cx="1438275" cy="1428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Prophet - dataframe</a:t>
            </a:r>
            <a:endParaRPr/>
          </a:p>
        </p:txBody>
      </p:sp>
      <p:pic>
        <p:nvPicPr>
          <p:cNvPr id="195" name="Google Shape;195;p34"/>
          <p:cNvPicPr preferRelativeResize="0"/>
          <p:nvPr/>
        </p:nvPicPr>
        <p:blipFill>
          <a:blip r:embed="rId3">
            <a:alphaModFix/>
          </a:blip>
          <a:stretch>
            <a:fillRect/>
          </a:stretch>
        </p:blipFill>
        <p:spPr>
          <a:xfrm>
            <a:off x="1313850" y="2325200"/>
            <a:ext cx="2038350" cy="1914525"/>
          </a:xfrm>
          <a:prstGeom prst="rect">
            <a:avLst/>
          </a:prstGeom>
          <a:noFill/>
          <a:ln>
            <a:noFill/>
          </a:ln>
        </p:spPr>
      </p:pic>
      <p:pic>
        <p:nvPicPr>
          <p:cNvPr id="196" name="Google Shape;196;p34"/>
          <p:cNvPicPr preferRelativeResize="0"/>
          <p:nvPr/>
        </p:nvPicPr>
        <p:blipFill>
          <a:blip r:embed="rId4">
            <a:alphaModFix/>
          </a:blip>
          <a:stretch>
            <a:fillRect/>
          </a:stretch>
        </p:blipFill>
        <p:spPr>
          <a:xfrm>
            <a:off x="5794275" y="2320438"/>
            <a:ext cx="2038350" cy="1924050"/>
          </a:xfrm>
          <a:prstGeom prst="rect">
            <a:avLst/>
          </a:prstGeom>
          <a:noFill/>
          <a:ln>
            <a:noFill/>
          </a:ln>
        </p:spPr>
      </p:pic>
      <p:sp>
        <p:nvSpPr>
          <p:cNvPr id="197" name="Google Shape;197;p34"/>
          <p:cNvSpPr txBox="1"/>
          <p:nvPr/>
        </p:nvSpPr>
        <p:spPr>
          <a:xfrm>
            <a:off x="1697050" y="1718925"/>
            <a:ext cx="142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a:ea typeface="Roboto"/>
                <a:cs typeface="Roboto"/>
                <a:sym typeface="Roboto"/>
              </a:rPr>
              <a:t>df.head()</a:t>
            </a:r>
            <a:endParaRPr sz="2000">
              <a:solidFill>
                <a:schemeClr val="dk1"/>
              </a:solidFill>
              <a:latin typeface="Roboto"/>
              <a:ea typeface="Roboto"/>
              <a:cs typeface="Roboto"/>
              <a:sym typeface="Roboto"/>
            </a:endParaRPr>
          </a:p>
        </p:txBody>
      </p:sp>
      <p:sp>
        <p:nvSpPr>
          <p:cNvPr id="198" name="Google Shape;198;p34"/>
          <p:cNvSpPr txBox="1"/>
          <p:nvPr/>
        </p:nvSpPr>
        <p:spPr>
          <a:xfrm>
            <a:off x="6285025" y="1718925"/>
            <a:ext cx="142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a:ea typeface="Roboto"/>
                <a:cs typeface="Roboto"/>
                <a:sym typeface="Roboto"/>
              </a:rPr>
              <a:t>df.tail()</a:t>
            </a:r>
            <a:endParaRPr sz="20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Prophet - dataframe (log-transformed)</a:t>
            </a:r>
            <a:endParaRPr/>
          </a:p>
        </p:txBody>
      </p:sp>
      <p:sp>
        <p:nvSpPr>
          <p:cNvPr id="204" name="Google Shape;204;p35"/>
          <p:cNvSpPr txBox="1"/>
          <p:nvPr/>
        </p:nvSpPr>
        <p:spPr>
          <a:xfrm>
            <a:off x="1697050" y="1718925"/>
            <a:ext cx="142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a:ea typeface="Roboto"/>
                <a:cs typeface="Roboto"/>
                <a:sym typeface="Roboto"/>
              </a:rPr>
              <a:t>df.head()</a:t>
            </a:r>
            <a:endParaRPr sz="2000">
              <a:solidFill>
                <a:schemeClr val="dk1"/>
              </a:solidFill>
              <a:latin typeface="Roboto"/>
              <a:ea typeface="Roboto"/>
              <a:cs typeface="Roboto"/>
              <a:sym typeface="Roboto"/>
            </a:endParaRPr>
          </a:p>
        </p:txBody>
      </p:sp>
      <p:sp>
        <p:nvSpPr>
          <p:cNvPr id="205" name="Google Shape;205;p35"/>
          <p:cNvSpPr txBox="1"/>
          <p:nvPr/>
        </p:nvSpPr>
        <p:spPr>
          <a:xfrm>
            <a:off x="6285025" y="1718925"/>
            <a:ext cx="142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a:ea typeface="Roboto"/>
                <a:cs typeface="Roboto"/>
                <a:sym typeface="Roboto"/>
              </a:rPr>
              <a:t>df.tail()</a:t>
            </a:r>
            <a:endParaRPr sz="2000">
              <a:solidFill>
                <a:schemeClr val="dk1"/>
              </a:solidFill>
              <a:latin typeface="Roboto"/>
              <a:ea typeface="Roboto"/>
              <a:cs typeface="Roboto"/>
              <a:sym typeface="Roboto"/>
            </a:endParaRPr>
          </a:p>
        </p:txBody>
      </p:sp>
      <p:pic>
        <p:nvPicPr>
          <p:cNvPr id="206" name="Google Shape;206;p35"/>
          <p:cNvPicPr preferRelativeResize="0"/>
          <p:nvPr/>
        </p:nvPicPr>
        <p:blipFill>
          <a:blip r:embed="rId3">
            <a:alphaModFix/>
          </a:blip>
          <a:stretch>
            <a:fillRect/>
          </a:stretch>
        </p:blipFill>
        <p:spPr>
          <a:xfrm>
            <a:off x="1305550" y="2330750"/>
            <a:ext cx="2209800" cy="1952625"/>
          </a:xfrm>
          <a:prstGeom prst="rect">
            <a:avLst/>
          </a:prstGeom>
          <a:noFill/>
          <a:ln>
            <a:noFill/>
          </a:ln>
        </p:spPr>
      </p:pic>
      <p:pic>
        <p:nvPicPr>
          <p:cNvPr id="207" name="Google Shape;207;p35"/>
          <p:cNvPicPr preferRelativeResize="0"/>
          <p:nvPr/>
        </p:nvPicPr>
        <p:blipFill>
          <a:blip r:embed="rId4">
            <a:alphaModFix/>
          </a:blip>
          <a:stretch>
            <a:fillRect/>
          </a:stretch>
        </p:blipFill>
        <p:spPr>
          <a:xfrm>
            <a:off x="5782925" y="2325975"/>
            <a:ext cx="2209800" cy="1962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Prophet - Performance Metrics</a:t>
            </a:r>
            <a:endParaRPr/>
          </a:p>
        </p:txBody>
      </p:sp>
      <p:sp>
        <p:nvSpPr>
          <p:cNvPr id="213" name="Google Shape;213;p36"/>
          <p:cNvSpPr txBox="1"/>
          <p:nvPr/>
        </p:nvSpPr>
        <p:spPr>
          <a:xfrm>
            <a:off x="586000" y="1807400"/>
            <a:ext cx="458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a:ea typeface="Roboto"/>
                <a:cs typeface="Roboto"/>
                <a:sym typeface="Roboto"/>
              </a:rPr>
              <a:t>Default - MAPE 39.12%</a:t>
            </a:r>
            <a:endParaRPr sz="2000">
              <a:solidFill>
                <a:schemeClr val="dk1"/>
              </a:solidFill>
              <a:latin typeface="Roboto"/>
              <a:ea typeface="Roboto"/>
              <a:cs typeface="Roboto"/>
              <a:sym typeface="Roboto"/>
            </a:endParaRPr>
          </a:p>
        </p:txBody>
      </p:sp>
      <p:sp>
        <p:nvSpPr>
          <p:cNvPr id="214" name="Google Shape;214;p36"/>
          <p:cNvSpPr txBox="1"/>
          <p:nvPr/>
        </p:nvSpPr>
        <p:spPr>
          <a:xfrm>
            <a:off x="586000" y="3603725"/>
            <a:ext cx="552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Roboto"/>
                <a:ea typeface="Roboto"/>
                <a:cs typeface="Roboto"/>
                <a:sym typeface="Roboto"/>
              </a:rPr>
              <a:t>Log transformation - MAPE 2.61%</a:t>
            </a:r>
            <a:endParaRPr sz="2000">
              <a:solidFill>
                <a:schemeClr val="dk1"/>
              </a:solidFill>
              <a:latin typeface="Roboto"/>
              <a:ea typeface="Roboto"/>
              <a:cs typeface="Roboto"/>
              <a:sym typeface="Roboto"/>
            </a:endParaRPr>
          </a:p>
        </p:txBody>
      </p:sp>
      <p:pic>
        <p:nvPicPr>
          <p:cNvPr id="215" name="Google Shape;215;p36"/>
          <p:cNvPicPr preferRelativeResize="0"/>
          <p:nvPr/>
        </p:nvPicPr>
        <p:blipFill>
          <a:blip r:embed="rId3">
            <a:alphaModFix/>
          </a:blip>
          <a:stretch>
            <a:fillRect/>
          </a:stretch>
        </p:blipFill>
        <p:spPr>
          <a:xfrm>
            <a:off x="586000" y="2300000"/>
            <a:ext cx="7210425" cy="695325"/>
          </a:xfrm>
          <a:prstGeom prst="rect">
            <a:avLst/>
          </a:prstGeom>
          <a:noFill/>
          <a:ln>
            <a:noFill/>
          </a:ln>
        </p:spPr>
      </p:pic>
      <p:pic>
        <p:nvPicPr>
          <p:cNvPr id="216" name="Google Shape;216;p36"/>
          <p:cNvPicPr preferRelativeResize="0"/>
          <p:nvPr/>
        </p:nvPicPr>
        <p:blipFill>
          <a:blip r:embed="rId4">
            <a:alphaModFix/>
          </a:blip>
          <a:stretch>
            <a:fillRect/>
          </a:stretch>
        </p:blipFill>
        <p:spPr>
          <a:xfrm>
            <a:off x="586000" y="4151200"/>
            <a:ext cx="6134100" cy="75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Hyperparameter Optimisation</a:t>
            </a:r>
            <a:endParaRPr/>
          </a:p>
        </p:txBody>
      </p:sp>
      <p:sp>
        <p:nvSpPr>
          <p:cNvPr id="222" name="Google Shape;222;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changepoint_prior_scale: Ranges from 0.001 to 0.5. Default 0.05. Determines trend flexibility.</a:t>
            </a:r>
            <a:endParaRPr/>
          </a:p>
          <a:p>
            <a:pPr indent="0" lvl="0" marL="0" rtl="0" algn="l">
              <a:spcBef>
                <a:spcPts val="1200"/>
              </a:spcBef>
              <a:spcAft>
                <a:spcPts val="0"/>
              </a:spcAft>
              <a:buNone/>
            </a:pPr>
            <a:r>
              <a:rPr lang="en-GB"/>
              <a:t>seasonality_prior_scale: Ranges from 0.01 to 10. Default 10. Determines seasonal flexibility.</a:t>
            </a:r>
            <a:endParaRPr/>
          </a:p>
          <a:p>
            <a:pPr indent="0" lvl="0" marL="0" rtl="0" algn="l">
              <a:spcBef>
                <a:spcPts val="1200"/>
              </a:spcBef>
              <a:spcAft>
                <a:spcPts val="0"/>
              </a:spcAft>
              <a:buNone/>
            </a:pPr>
            <a:r>
              <a:rPr lang="en-GB"/>
              <a:t>holidays_prior_scale: Ranges from 0.01 ~ 10. Default 10. Determines holiday flexibility.</a:t>
            </a:r>
            <a:endParaRPr/>
          </a:p>
          <a:p>
            <a:pPr indent="0" lvl="0" marL="0" rtl="0" algn="l">
              <a:spcBef>
                <a:spcPts val="1200"/>
              </a:spcBef>
              <a:spcAft>
                <a:spcPts val="1200"/>
              </a:spcAft>
              <a:buNone/>
            </a:pPr>
            <a:r>
              <a:rPr lang="en-GB"/>
              <a:t>seasonality_mode: Either additive or multiplicative. Default additive. Determines whether the magnitude of seasonal fluctuations grows with that of the time series.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Hyperparameter Optimisation (automatically via </a:t>
            </a:r>
            <a:r>
              <a:rPr lang="en-GB"/>
              <a:t>parameter</a:t>
            </a:r>
            <a:r>
              <a:rPr lang="en-GB"/>
              <a:t> grid)</a:t>
            </a:r>
            <a:endParaRPr/>
          </a:p>
        </p:txBody>
      </p:sp>
      <p:pic>
        <p:nvPicPr>
          <p:cNvPr id="228" name="Google Shape;228;p38"/>
          <p:cNvPicPr preferRelativeResize="0"/>
          <p:nvPr/>
        </p:nvPicPr>
        <p:blipFill>
          <a:blip r:embed="rId3">
            <a:alphaModFix/>
          </a:blip>
          <a:stretch>
            <a:fillRect/>
          </a:stretch>
        </p:blipFill>
        <p:spPr>
          <a:xfrm>
            <a:off x="387900" y="1196975"/>
            <a:ext cx="8069275" cy="3694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Hyperparameter Optimisation</a:t>
            </a:r>
            <a:endParaRPr/>
          </a:p>
        </p:txBody>
      </p:sp>
      <p:sp>
        <p:nvSpPr>
          <p:cNvPr id="234" name="Google Shape;234;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changepoint_prior_scale: 0.5</a:t>
            </a:r>
            <a:endParaRPr/>
          </a:p>
          <a:p>
            <a:pPr indent="0" lvl="0" marL="0" rtl="0" algn="l">
              <a:spcBef>
                <a:spcPts val="1200"/>
              </a:spcBef>
              <a:spcAft>
                <a:spcPts val="0"/>
              </a:spcAft>
              <a:buNone/>
            </a:pPr>
            <a:r>
              <a:rPr lang="en-GB"/>
              <a:t>seasonality_prior_scale: 0.01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With a Root Mean Squared Error of 0.381 and a Mean Absolute Percentage Error of 2.232%, this is the most optimised model for the log-transformed data.</a:t>
            </a:r>
            <a:endParaRPr/>
          </a:p>
        </p:txBody>
      </p:sp>
      <p:pic>
        <p:nvPicPr>
          <p:cNvPr id="235" name="Google Shape;235;p39"/>
          <p:cNvPicPr preferRelativeResize="0"/>
          <p:nvPr/>
        </p:nvPicPr>
        <p:blipFill>
          <a:blip r:embed="rId3">
            <a:alphaModFix/>
          </a:blip>
          <a:stretch>
            <a:fillRect/>
          </a:stretch>
        </p:blipFill>
        <p:spPr>
          <a:xfrm>
            <a:off x="468575" y="2571738"/>
            <a:ext cx="6038850" cy="676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0"/>
          <p:cNvPicPr preferRelativeResize="0"/>
          <p:nvPr/>
        </p:nvPicPr>
        <p:blipFill>
          <a:blip r:embed="rId3">
            <a:alphaModFix/>
          </a:blip>
          <a:stretch>
            <a:fillRect/>
          </a:stretch>
        </p:blipFill>
        <p:spPr>
          <a:xfrm>
            <a:off x="0" y="41863"/>
            <a:ext cx="9144000" cy="5059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1"/>
          <p:cNvPicPr preferRelativeResize="0"/>
          <p:nvPr/>
        </p:nvPicPr>
        <p:blipFill>
          <a:blip r:embed="rId3">
            <a:alphaModFix/>
          </a:blip>
          <a:stretch>
            <a:fillRect/>
          </a:stretch>
        </p:blipFill>
        <p:spPr>
          <a:xfrm>
            <a:off x="0" y="57875"/>
            <a:ext cx="9144000" cy="502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Aims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kind of data am I looking for?</a:t>
            </a:r>
            <a:endParaRPr/>
          </a:p>
          <a:p>
            <a:pPr indent="0" lvl="0" marL="0" rtl="0" algn="l">
              <a:spcBef>
                <a:spcPts val="1200"/>
              </a:spcBef>
              <a:spcAft>
                <a:spcPts val="0"/>
              </a:spcAft>
              <a:buNone/>
            </a:pPr>
            <a:r>
              <a:rPr lang="en-GB"/>
              <a:t>What am I going to do with the data?</a:t>
            </a:r>
            <a:endParaRPr/>
          </a:p>
          <a:p>
            <a:pPr indent="0" lvl="0" marL="0" rtl="0" algn="l">
              <a:spcBef>
                <a:spcPts val="1200"/>
              </a:spcBef>
              <a:spcAft>
                <a:spcPts val="0"/>
              </a:spcAft>
              <a:buNone/>
            </a:pPr>
            <a:r>
              <a:rPr lang="en-GB"/>
              <a:t>Why am I doing this?</a:t>
            </a:r>
            <a:endParaRPr/>
          </a:p>
          <a:p>
            <a:pPr indent="0" lvl="0" marL="0" rtl="0" algn="l">
              <a:spcBef>
                <a:spcPts val="1200"/>
              </a:spcBef>
              <a:spcAft>
                <a:spcPts val="1200"/>
              </a:spcAft>
              <a:buNone/>
            </a:pPr>
            <a:r>
              <a:rPr lang="en-GB"/>
              <a:t>What kind of results am I expecting?</a:t>
            </a:r>
            <a:endParaRPr/>
          </a:p>
        </p:txBody>
      </p:sp>
      <p:pic>
        <p:nvPicPr>
          <p:cNvPr id="78" name="Google Shape;78;p15"/>
          <p:cNvPicPr preferRelativeResize="0"/>
          <p:nvPr/>
        </p:nvPicPr>
        <p:blipFill>
          <a:blip r:embed="rId3">
            <a:alphaModFix/>
          </a:blip>
          <a:stretch>
            <a:fillRect/>
          </a:stretch>
        </p:blipFill>
        <p:spPr>
          <a:xfrm>
            <a:off x="5210200" y="967263"/>
            <a:ext cx="3208974" cy="32089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Insight Analysis</a:t>
            </a:r>
            <a:endParaRPr/>
          </a:p>
        </p:txBody>
      </p:sp>
      <p:sp>
        <p:nvSpPr>
          <p:cNvPr id="251" name="Google Shape;251;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Trend moving downwards overall</a:t>
            </a:r>
            <a:endParaRPr/>
          </a:p>
          <a:p>
            <a:pPr indent="-342900" lvl="0" marL="457200" rtl="0" algn="l">
              <a:spcBef>
                <a:spcPts val="0"/>
              </a:spcBef>
              <a:spcAft>
                <a:spcPts val="0"/>
              </a:spcAft>
              <a:buSzPts val="1800"/>
              <a:buChar char="●"/>
            </a:pPr>
            <a:r>
              <a:rPr lang="en-GB"/>
              <a:t>Time series forecasting appears to be fairly reliable, but accuracy will diminish for predictions that are further in the future</a:t>
            </a:r>
            <a:endParaRPr/>
          </a:p>
          <a:p>
            <a:pPr indent="-342900" lvl="0" marL="457200" rtl="0" algn="l">
              <a:spcBef>
                <a:spcPts val="0"/>
              </a:spcBef>
              <a:spcAft>
                <a:spcPts val="0"/>
              </a:spcAft>
              <a:buSzPts val="1800"/>
              <a:buChar char="●"/>
            </a:pPr>
            <a:r>
              <a:rPr lang="en-GB"/>
              <a:t>Since the pandemic has been trending </a:t>
            </a:r>
            <a:r>
              <a:rPr lang="en-GB"/>
              <a:t>downwards</a:t>
            </a:r>
            <a:r>
              <a:rPr lang="en-GB"/>
              <a:t> globally for the most part, weekly cases can remain low for some time given that proper hygienic guidelines are thoroughly followed by the majority of the populace</a:t>
            </a:r>
            <a:endParaRPr/>
          </a:p>
          <a:p>
            <a:pPr indent="-342900" lvl="0" marL="457200" rtl="0" algn="l">
              <a:spcBef>
                <a:spcPts val="0"/>
              </a:spcBef>
              <a:spcAft>
                <a:spcPts val="0"/>
              </a:spcAft>
              <a:buSzPts val="1800"/>
              <a:buChar char="●"/>
            </a:pPr>
            <a:r>
              <a:rPr lang="en-GB"/>
              <a:t>Cases </a:t>
            </a:r>
            <a:r>
              <a:rPr lang="en-GB"/>
              <a:t>likely</a:t>
            </a:r>
            <a:r>
              <a:rPr lang="en-GB"/>
              <a:t> to go up again in winter due to cold weather weakening people’s immune systems</a:t>
            </a:r>
            <a:endParaRPr/>
          </a:p>
        </p:txBody>
      </p:sp>
      <p:pic>
        <p:nvPicPr>
          <p:cNvPr id="252" name="Google Shape;252;p42"/>
          <p:cNvPicPr preferRelativeResize="0"/>
          <p:nvPr/>
        </p:nvPicPr>
        <p:blipFill>
          <a:blip r:embed="rId3">
            <a:alphaModFix/>
          </a:blip>
          <a:stretch>
            <a:fillRect/>
          </a:stretch>
        </p:blipFill>
        <p:spPr>
          <a:xfrm>
            <a:off x="7658275" y="152988"/>
            <a:ext cx="1296176" cy="12961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Challenges and Limitations</a:t>
            </a:r>
            <a:endParaRPr/>
          </a:p>
        </p:txBody>
      </p:sp>
      <p:sp>
        <p:nvSpPr>
          <p:cNvPr id="258" name="Google Shape;258;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New variant outbreaks and waves can be unpredictable and result in a significant jump in weekly cases, </a:t>
            </a:r>
            <a:r>
              <a:rPr lang="en-GB"/>
              <a:t>causing irregularity in time series data</a:t>
            </a:r>
            <a:endParaRPr/>
          </a:p>
          <a:p>
            <a:pPr indent="-342900" lvl="0" marL="457200" rtl="0" algn="l">
              <a:spcBef>
                <a:spcPts val="0"/>
              </a:spcBef>
              <a:spcAft>
                <a:spcPts val="0"/>
              </a:spcAft>
              <a:buSzPts val="1800"/>
              <a:buChar char="●"/>
            </a:pPr>
            <a:r>
              <a:rPr lang="en-GB"/>
              <a:t>Widespread vaccination has a direct impact on the correlation between all weekly variables (cases, deaths, and vaccinations), thus machine learning results will also vary wildly depending on which time period you choose to train it on</a:t>
            </a:r>
            <a:endParaRPr/>
          </a:p>
          <a:p>
            <a:pPr indent="-342900" lvl="0" marL="457200" rtl="0" algn="l">
              <a:spcBef>
                <a:spcPts val="0"/>
              </a:spcBef>
              <a:spcAft>
                <a:spcPts val="0"/>
              </a:spcAft>
              <a:buSzPts val="1800"/>
              <a:buChar char="●"/>
            </a:pPr>
            <a:r>
              <a:rPr lang="en-GB"/>
              <a:t>Transmission rates, death rates, and vaccination rates vary between countries, and thus other models could potentially be better when forecasting other countries</a:t>
            </a:r>
            <a:endParaRPr/>
          </a:p>
          <a:p>
            <a:pPr indent="-342900" lvl="0" marL="457200" rtl="0" algn="l">
              <a:spcBef>
                <a:spcPts val="0"/>
              </a:spcBef>
              <a:spcAft>
                <a:spcPts val="0"/>
              </a:spcAft>
              <a:buSzPts val="1800"/>
              <a:buChar char="●"/>
            </a:pPr>
            <a:r>
              <a:rPr lang="en-GB"/>
              <a:t>Hyperparameter tuning can take a long time</a:t>
            </a:r>
            <a:endParaRPr/>
          </a:p>
        </p:txBody>
      </p:sp>
      <p:pic>
        <p:nvPicPr>
          <p:cNvPr id="259" name="Google Shape;259;p43"/>
          <p:cNvPicPr preferRelativeResize="0"/>
          <p:nvPr/>
        </p:nvPicPr>
        <p:blipFill>
          <a:blip r:embed="rId3">
            <a:alphaModFix/>
          </a:blip>
          <a:stretch>
            <a:fillRect/>
          </a:stretch>
        </p:blipFill>
        <p:spPr>
          <a:xfrm>
            <a:off x="7545850" y="0"/>
            <a:ext cx="1484424" cy="14844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65" name="Google Shape;265;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Covid-19 case metrics can be predicted to some extent assuming that transmission rates remain stable</a:t>
            </a:r>
            <a:endParaRPr/>
          </a:p>
          <a:p>
            <a:pPr indent="-342900" lvl="0" marL="457200" rtl="0" algn="l">
              <a:spcBef>
                <a:spcPts val="0"/>
              </a:spcBef>
              <a:spcAft>
                <a:spcPts val="0"/>
              </a:spcAft>
              <a:buSzPts val="1800"/>
              <a:buChar char="●"/>
            </a:pPr>
            <a:r>
              <a:rPr lang="en-GB"/>
              <a:t>Useful for foreign companies wanting to decide whether it’s safe enough to do business in the US</a:t>
            </a:r>
            <a:endParaRPr/>
          </a:p>
          <a:p>
            <a:pPr indent="-342900" lvl="0" marL="457200" rtl="0" algn="l">
              <a:spcBef>
                <a:spcPts val="0"/>
              </a:spcBef>
              <a:spcAft>
                <a:spcPts val="0"/>
              </a:spcAft>
              <a:buSzPts val="1800"/>
              <a:buChar char="●"/>
            </a:pPr>
            <a:r>
              <a:rPr lang="en-GB"/>
              <a:t>Especially useful for stakeholders in the medical industry so resources can be made available ahead of time to aid COVID-19 patients</a:t>
            </a:r>
            <a:endParaRPr/>
          </a:p>
          <a:p>
            <a:pPr indent="-342900" lvl="0" marL="457200" rtl="0" algn="l">
              <a:spcBef>
                <a:spcPts val="0"/>
              </a:spcBef>
              <a:spcAft>
                <a:spcPts val="0"/>
              </a:spcAft>
              <a:buSzPts val="1800"/>
              <a:buChar char="●"/>
            </a:pPr>
            <a:r>
              <a:rPr lang="en-GB"/>
              <a:t>Highly volatile and susceptible to sudden, highly </a:t>
            </a:r>
            <a:r>
              <a:rPr lang="en-GB"/>
              <a:t>transmissible</a:t>
            </a:r>
            <a:r>
              <a:rPr lang="en-GB"/>
              <a:t> waves that can’t be accounted for in forecasting</a:t>
            </a:r>
            <a:endParaRPr/>
          </a:p>
        </p:txBody>
      </p:sp>
      <p:pic>
        <p:nvPicPr>
          <p:cNvPr id="266" name="Google Shape;266;p44"/>
          <p:cNvPicPr preferRelativeResize="0"/>
          <p:nvPr/>
        </p:nvPicPr>
        <p:blipFill>
          <a:blip r:embed="rId3">
            <a:alphaModFix/>
          </a:blip>
          <a:stretch>
            <a:fillRect/>
          </a:stretch>
        </p:blipFill>
        <p:spPr>
          <a:xfrm>
            <a:off x="7337800" y="-7250"/>
            <a:ext cx="1616650" cy="1616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pic>
        <p:nvPicPr>
          <p:cNvPr id="272" name="Google Shape;272;p45"/>
          <p:cNvPicPr preferRelativeResize="0"/>
          <p:nvPr/>
        </p:nvPicPr>
        <p:blipFill>
          <a:blip r:embed="rId3">
            <a:alphaModFix/>
          </a:blip>
          <a:stretch>
            <a:fillRect/>
          </a:stretch>
        </p:blipFill>
        <p:spPr>
          <a:xfrm>
            <a:off x="3488875" y="2900675"/>
            <a:ext cx="2166250" cy="216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73457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Business Value</a:t>
            </a:r>
            <a:endParaRPr/>
          </a:p>
          <a:p>
            <a:pPr indent="0" lvl="0" marL="0" rtl="0" algn="l">
              <a:spcBef>
                <a:spcPts val="0"/>
              </a:spcBef>
              <a:spcAft>
                <a:spcPts val="0"/>
              </a:spcAft>
              <a:buNone/>
            </a:pPr>
            <a:r>
              <a:t/>
            </a:r>
            <a:endParaRPr/>
          </a:p>
        </p:txBody>
      </p:sp>
      <p:sp>
        <p:nvSpPr>
          <p:cNvPr id="84" name="Google Shape;84;p16"/>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Foreign and/or multinational corporations</a:t>
            </a:r>
            <a:endParaRPr sz="1800"/>
          </a:p>
          <a:p>
            <a:pPr indent="0" lvl="0" marL="0" rtl="0" algn="l">
              <a:spcBef>
                <a:spcPts val="1200"/>
              </a:spcBef>
              <a:spcAft>
                <a:spcPts val="1200"/>
              </a:spcAft>
              <a:buNone/>
            </a:pPr>
            <a:r>
              <a:t/>
            </a:r>
            <a:endParaRPr/>
          </a:p>
        </p:txBody>
      </p:sp>
      <p:sp>
        <p:nvSpPr>
          <p:cNvPr id="85" name="Google Shape;85;p16"/>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Insurance companies</a:t>
            </a:r>
            <a:endParaRPr sz="1800"/>
          </a:p>
          <a:p>
            <a:pPr indent="0" lvl="0" marL="0" rtl="0" algn="l">
              <a:spcBef>
                <a:spcPts val="1200"/>
              </a:spcBef>
              <a:spcAft>
                <a:spcPts val="0"/>
              </a:spcAft>
              <a:buNone/>
            </a:pPr>
            <a:r>
              <a:rPr lang="en-GB" sz="1800"/>
              <a:t>Hospital authorities</a:t>
            </a:r>
            <a:endParaRPr sz="1800"/>
          </a:p>
          <a:p>
            <a:pPr indent="0" lvl="0" marL="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5247750" y="2881025"/>
            <a:ext cx="1428750" cy="1428750"/>
          </a:xfrm>
          <a:prstGeom prst="rect">
            <a:avLst/>
          </a:prstGeom>
          <a:noFill/>
          <a:ln>
            <a:noFill/>
          </a:ln>
        </p:spPr>
      </p:pic>
      <p:pic>
        <p:nvPicPr>
          <p:cNvPr id="87" name="Google Shape;87;p16"/>
          <p:cNvPicPr preferRelativeResize="0"/>
          <p:nvPr/>
        </p:nvPicPr>
        <p:blipFill>
          <a:blip r:embed="rId4">
            <a:alphaModFix/>
          </a:blip>
          <a:stretch>
            <a:fillRect/>
          </a:stretch>
        </p:blipFill>
        <p:spPr>
          <a:xfrm>
            <a:off x="862875" y="2764550"/>
            <a:ext cx="1661700" cy="166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 Collection</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Centers for Disease Control and Prevention (CDC)</a:t>
            </a:r>
            <a:endParaRPr/>
          </a:p>
          <a:p>
            <a:pPr indent="0" lvl="0" marL="0" rtl="0" algn="l">
              <a:spcBef>
                <a:spcPts val="1200"/>
              </a:spcBef>
              <a:spcAft>
                <a:spcPts val="0"/>
              </a:spcAft>
              <a:buNone/>
            </a:pPr>
            <a:r>
              <a:rPr lang="en-GB"/>
              <a:t>COVID Data Tracker</a:t>
            </a:r>
            <a:endParaRPr/>
          </a:p>
          <a:p>
            <a:pPr indent="0" lvl="0" marL="0" rtl="0" algn="l">
              <a:spcBef>
                <a:spcPts val="1200"/>
              </a:spcBef>
              <a:spcAft>
                <a:spcPts val="0"/>
              </a:spcAft>
              <a:buNone/>
            </a:pPr>
            <a:r>
              <a:rPr lang="en-GB"/>
              <a:t>URL: </a:t>
            </a:r>
            <a:r>
              <a:rPr lang="en-GB" u="sng">
                <a:solidFill>
                  <a:schemeClr val="hlink"/>
                </a:solidFill>
                <a:hlinkClick r:id="rId3"/>
              </a:rPr>
              <a:t>https://covid.cdc.gov/covid-data-tracker/#datatracker-home</a:t>
            </a:r>
            <a:endParaRPr/>
          </a:p>
          <a:p>
            <a:pPr indent="0" lvl="0" marL="0" rtl="0" algn="l">
              <a:spcBef>
                <a:spcPts val="1200"/>
              </a:spcBef>
              <a:spcAft>
                <a:spcPts val="1200"/>
              </a:spcAft>
              <a:buNone/>
            </a:pPr>
            <a:r>
              <a:t/>
            </a:r>
            <a:endParaRPr/>
          </a:p>
        </p:txBody>
      </p:sp>
      <p:pic>
        <p:nvPicPr>
          <p:cNvPr id="94" name="Google Shape;94;p17"/>
          <p:cNvPicPr preferRelativeResize="0"/>
          <p:nvPr/>
        </p:nvPicPr>
        <p:blipFill>
          <a:blip r:embed="rId4">
            <a:alphaModFix/>
          </a:blip>
          <a:stretch>
            <a:fillRect/>
          </a:stretch>
        </p:blipFill>
        <p:spPr>
          <a:xfrm>
            <a:off x="1226438" y="2715375"/>
            <a:ext cx="2123326" cy="2123326"/>
          </a:xfrm>
          <a:prstGeom prst="rect">
            <a:avLst/>
          </a:prstGeom>
          <a:noFill/>
          <a:ln>
            <a:noFill/>
          </a:ln>
        </p:spPr>
      </p:pic>
      <p:pic>
        <p:nvPicPr>
          <p:cNvPr id="95" name="Google Shape;95;p17"/>
          <p:cNvPicPr preferRelativeResize="0"/>
          <p:nvPr/>
        </p:nvPicPr>
        <p:blipFill>
          <a:blip r:embed="rId5">
            <a:alphaModFix/>
          </a:blip>
          <a:stretch>
            <a:fillRect/>
          </a:stretch>
        </p:blipFill>
        <p:spPr>
          <a:xfrm>
            <a:off x="6104849" y="3523475"/>
            <a:ext cx="1506299" cy="1506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1800"/>
              <a:t>Data Preprocessing - Initial dataframes (Weekly Cases and Deaths)</a:t>
            </a:r>
            <a:endParaRPr sz="1800"/>
          </a:p>
          <a:p>
            <a:pPr indent="0" lvl="0" marL="0" rtl="0" algn="l">
              <a:spcBef>
                <a:spcPts val="0"/>
              </a:spcBef>
              <a:spcAft>
                <a:spcPts val="0"/>
              </a:spcAft>
              <a:buNone/>
            </a:pPr>
            <a:r>
              <a:t/>
            </a:r>
            <a:endParaRPr/>
          </a:p>
        </p:txBody>
      </p:sp>
      <p:pic>
        <p:nvPicPr>
          <p:cNvPr id="101" name="Google Shape;101;p18"/>
          <p:cNvPicPr preferRelativeResize="0"/>
          <p:nvPr/>
        </p:nvPicPr>
        <p:blipFill>
          <a:blip r:embed="rId3">
            <a:alphaModFix/>
          </a:blip>
          <a:stretch>
            <a:fillRect/>
          </a:stretch>
        </p:blipFill>
        <p:spPr>
          <a:xfrm>
            <a:off x="475625" y="1087775"/>
            <a:ext cx="3833022" cy="2967950"/>
          </a:xfrm>
          <a:prstGeom prst="rect">
            <a:avLst/>
          </a:prstGeom>
          <a:noFill/>
          <a:ln>
            <a:noFill/>
          </a:ln>
        </p:spPr>
      </p:pic>
      <p:pic>
        <p:nvPicPr>
          <p:cNvPr id="102" name="Google Shape;102;p18"/>
          <p:cNvPicPr preferRelativeResize="0"/>
          <p:nvPr/>
        </p:nvPicPr>
        <p:blipFill>
          <a:blip r:embed="rId4">
            <a:alphaModFix/>
          </a:blip>
          <a:stretch>
            <a:fillRect/>
          </a:stretch>
        </p:blipFill>
        <p:spPr>
          <a:xfrm>
            <a:off x="4956997" y="1087775"/>
            <a:ext cx="3936349" cy="2967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Data Preprocessing - Initial dataframes (Vaccination data)</a:t>
            </a:r>
            <a:endParaRPr/>
          </a:p>
        </p:txBody>
      </p:sp>
      <p:pic>
        <p:nvPicPr>
          <p:cNvPr id="108" name="Google Shape;108;p19"/>
          <p:cNvPicPr preferRelativeResize="0"/>
          <p:nvPr/>
        </p:nvPicPr>
        <p:blipFill>
          <a:blip r:embed="rId3">
            <a:alphaModFix/>
          </a:blip>
          <a:stretch>
            <a:fillRect/>
          </a:stretch>
        </p:blipFill>
        <p:spPr>
          <a:xfrm>
            <a:off x="152400" y="1296525"/>
            <a:ext cx="8807425" cy="3694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Preprocessing - Columns</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‘Date’</a:t>
            </a:r>
            <a:endParaRPr/>
          </a:p>
          <a:p>
            <a:pPr indent="0" lvl="0" marL="0" rtl="0" algn="l">
              <a:spcBef>
                <a:spcPts val="1200"/>
              </a:spcBef>
              <a:spcAft>
                <a:spcPts val="0"/>
              </a:spcAft>
              <a:buNone/>
            </a:pPr>
            <a:r>
              <a:rPr lang="en-GB"/>
              <a:t>‘Weekly Cases’</a:t>
            </a:r>
            <a:endParaRPr/>
          </a:p>
          <a:p>
            <a:pPr indent="0" lvl="0" marL="0" rtl="0" algn="l">
              <a:spcBef>
                <a:spcPts val="1200"/>
              </a:spcBef>
              <a:spcAft>
                <a:spcPts val="0"/>
              </a:spcAft>
              <a:buNone/>
            </a:pPr>
            <a:r>
              <a:rPr lang="en-GB"/>
              <a:t>‘Weekly Deaths’</a:t>
            </a:r>
            <a:endParaRPr/>
          </a:p>
          <a:p>
            <a:pPr indent="0" lvl="0" marL="0" rtl="0" algn="l">
              <a:spcBef>
                <a:spcPts val="1200"/>
              </a:spcBef>
              <a:spcAft>
                <a:spcPts val="0"/>
              </a:spcAft>
              <a:buNone/>
            </a:pPr>
            <a:r>
              <a:rPr lang="en-GB"/>
              <a:t>‘Total Cases’</a:t>
            </a:r>
            <a:endParaRPr/>
          </a:p>
          <a:p>
            <a:pPr indent="0" lvl="0" marL="0" rtl="0" algn="l">
              <a:spcBef>
                <a:spcPts val="1200"/>
              </a:spcBef>
              <a:spcAft>
                <a:spcPts val="0"/>
              </a:spcAft>
              <a:buNone/>
            </a:pPr>
            <a:r>
              <a:rPr lang="en-GB"/>
              <a:t>‘Total Deaths’</a:t>
            </a:r>
            <a:endParaRPr/>
          </a:p>
          <a:p>
            <a:pPr indent="0" lvl="0" marL="0" rtl="0" algn="l">
              <a:spcBef>
                <a:spcPts val="1200"/>
              </a:spcBef>
              <a:spcAft>
                <a:spcPts val="1200"/>
              </a:spcAft>
              <a:buNone/>
            </a:pPr>
            <a:r>
              <a:rPr lang="en-GB"/>
              <a:t>‘Weekly Vaccinations’ (converted from ‘Total Doses Administered Daily’)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Preprocessing - Final DF</a:t>
            </a:r>
            <a:endParaRPr/>
          </a:p>
        </p:txBody>
      </p:sp>
      <p:pic>
        <p:nvPicPr>
          <p:cNvPr id="120" name="Google Shape;120;p21"/>
          <p:cNvPicPr preferRelativeResize="0"/>
          <p:nvPr/>
        </p:nvPicPr>
        <p:blipFill>
          <a:blip r:embed="rId3">
            <a:alphaModFix/>
          </a:blip>
          <a:stretch>
            <a:fillRect/>
          </a:stretch>
        </p:blipFill>
        <p:spPr>
          <a:xfrm>
            <a:off x="1335975" y="1144125"/>
            <a:ext cx="6251090" cy="369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