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TT Commons Pro Expanded" charset="1" panose="020B0103030102020204"/>
      <p:regular r:id="rId11"/>
    </p:embeddedFont>
    <p:embeddedFont>
      <p:font typeface="Saira Condensed Medium" charset="1" panose="00000606000000000000"/>
      <p:regular r:id="rId12"/>
    </p:embeddedFont>
    <p:embeddedFont>
      <p:font typeface="TT Commons Pro Expanded Bold" charset="1" panose="020B0103030102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043462" y="8472841"/>
            <a:ext cx="4201076" cy="808917"/>
            <a:chOff x="0" y="0"/>
            <a:chExt cx="1443675" cy="277980"/>
          </a:xfrm>
        </p:grpSpPr>
        <p:sp>
          <p:nvSpPr>
            <p:cNvPr name="Freeform 4" id="4"/>
            <p:cNvSpPr/>
            <p:nvPr/>
          </p:nvSpPr>
          <p:spPr>
            <a:xfrm flipH="false" flipV="false" rot="0">
              <a:off x="0" y="0"/>
              <a:ext cx="1443675" cy="277980"/>
            </a:xfrm>
            <a:custGeom>
              <a:avLst/>
              <a:gdLst/>
              <a:ahLst/>
              <a:cxnLst/>
              <a:rect r="r" b="b" t="t" l="l"/>
              <a:pathLst>
                <a:path h="277980" w="1443675">
                  <a:moveTo>
                    <a:pt x="0" y="0"/>
                  </a:moveTo>
                  <a:lnTo>
                    <a:pt x="1443675" y="0"/>
                  </a:lnTo>
                  <a:lnTo>
                    <a:pt x="1443675" y="277980"/>
                  </a:lnTo>
                  <a:lnTo>
                    <a:pt x="0" y="277980"/>
                  </a:lnTo>
                  <a:close/>
                </a:path>
              </a:pathLst>
            </a:custGeom>
            <a:solidFill>
              <a:srgbClr val="FFFFFF"/>
            </a:solidFill>
          </p:spPr>
        </p:sp>
      </p:grpSp>
      <p:sp>
        <p:nvSpPr>
          <p:cNvPr name="TextBox 5" id="5"/>
          <p:cNvSpPr txBox="true"/>
          <p:nvPr/>
        </p:nvSpPr>
        <p:spPr>
          <a:xfrm rot="0">
            <a:off x="7522511" y="8498802"/>
            <a:ext cx="3242978" cy="782956"/>
          </a:xfrm>
          <a:prstGeom prst="rect">
            <a:avLst/>
          </a:prstGeom>
        </p:spPr>
        <p:txBody>
          <a:bodyPr anchor="t" rtlCol="false" tIns="0" lIns="0" bIns="0" rIns="0">
            <a:spAutoFit/>
          </a:bodyPr>
          <a:lstStyle/>
          <a:p>
            <a:pPr algn="ctr">
              <a:lnSpc>
                <a:spcPts val="3060"/>
              </a:lnSpc>
            </a:pPr>
            <a:r>
              <a:rPr lang="en-US" sz="3000">
                <a:solidFill>
                  <a:srgbClr val="0B1B27"/>
                </a:solidFill>
                <a:latin typeface="TT Commons Pro Expanded"/>
              </a:rPr>
              <a:t>Group 3 - BSCS 2-3</a:t>
            </a:r>
          </a:p>
        </p:txBody>
      </p:sp>
      <p:sp>
        <p:nvSpPr>
          <p:cNvPr name="TextBox 6" id="6"/>
          <p:cNvSpPr txBox="true"/>
          <p:nvPr/>
        </p:nvSpPr>
        <p:spPr>
          <a:xfrm rot="0">
            <a:off x="5035605" y="7822878"/>
            <a:ext cx="8216790" cy="539115"/>
          </a:xfrm>
          <a:prstGeom prst="rect">
            <a:avLst/>
          </a:prstGeom>
        </p:spPr>
        <p:txBody>
          <a:bodyPr anchor="t" rtlCol="false" tIns="0" lIns="0" bIns="0" rIns="0">
            <a:spAutoFit/>
          </a:bodyPr>
          <a:lstStyle/>
          <a:p>
            <a:pPr algn="ctr">
              <a:lnSpc>
                <a:spcPts val="4079"/>
              </a:lnSpc>
            </a:pPr>
            <a:r>
              <a:rPr lang="en-US" sz="3999">
                <a:solidFill>
                  <a:srgbClr val="FFFFFF"/>
                </a:solidFill>
                <a:latin typeface="TT Commons Pro Expanded"/>
              </a:rPr>
              <a:t>Speaker</a:t>
            </a:r>
          </a:p>
        </p:txBody>
      </p:sp>
      <p:sp>
        <p:nvSpPr>
          <p:cNvPr name="TextBox 7" id="7"/>
          <p:cNvSpPr txBox="true"/>
          <p:nvPr/>
        </p:nvSpPr>
        <p:spPr>
          <a:xfrm rot="0">
            <a:off x="2001605" y="3771900"/>
            <a:ext cx="14284790" cy="2828859"/>
          </a:xfrm>
          <a:prstGeom prst="rect">
            <a:avLst/>
          </a:prstGeom>
        </p:spPr>
        <p:txBody>
          <a:bodyPr anchor="t" rtlCol="false" tIns="0" lIns="0" bIns="0" rIns="0">
            <a:spAutoFit/>
          </a:bodyPr>
          <a:lstStyle/>
          <a:p>
            <a:pPr algn="ctr">
              <a:lnSpc>
                <a:spcPts val="11099"/>
              </a:lnSpc>
            </a:pPr>
            <a:r>
              <a:rPr lang="en-US" sz="9999">
                <a:solidFill>
                  <a:srgbClr val="FFFFFF"/>
                </a:solidFill>
                <a:latin typeface="Saira Condensed Medium"/>
              </a:rPr>
              <a:t>MRJ GROCERY INVENTORY</a:t>
            </a:r>
          </a:p>
          <a:p>
            <a:pPr algn="ctr">
              <a:lnSpc>
                <a:spcPts val="11099"/>
              </a:lnSpc>
            </a:pPr>
            <a:r>
              <a:rPr lang="en-US" sz="9999">
                <a:solidFill>
                  <a:srgbClr val="FFFFFF"/>
                </a:solidFill>
                <a:latin typeface="Saira Condensed Medium"/>
              </a:rPr>
              <a:t>NAVIGATION SYSTEM</a:t>
            </a:r>
          </a:p>
        </p:txBody>
      </p:sp>
      <p:sp>
        <p:nvSpPr>
          <p:cNvPr name="Freeform 8" id="8"/>
          <p:cNvSpPr/>
          <p:nvPr/>
        </p:nvSpPr>
        <p:spPr>
          <a:xfrm flipH="false" flipV="false" rot="0">
            <a:off x="438008" y="6172200"/>
            <a:ext cx="3291840" cy="4114800"/>
          </a:xfrm>
          <a:custGeom>
            <a:avLst/>
            <a:gdLst/>
            <a:ahLst/>
            <a:cxnLst/>
            <a:rect r="r" b="b" t="t" l="l"/>
            <a:pathLst>
              <a:path h="4114800" w="3291840">
                <a:moveTo>
                  <a:pt x="0" y="0"/>
                </a:moveTo>
                <a:lnTo>
                  <a:pt x="3291840" y="0"/>
                </a:lnTo>
                <a:lnTo>
                  <a:pt x="329184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729848" y="1233545"/>
            <a:ext cx="10828304" cy="345187"/>
          </a:xfrm>
          <a:prstGeom prst="rect">
            <a:avLst/>
          </a:prstGeom>
        </p:spPr>
        <p:txBody>
          <a:bodyPr anchor="t" rtlCol="false" tIns="0" lIns="0" bIns="0" rIns="0">
            <a:spAutoFit/>
          </a:bodyPr>
          <a:lstStyle/>
          <a:p>
            <a:pPr algn="ctr">
              <a:lnSpc>
                <a:spcPts val="2652"/>
              </a:lnSpc>
            </a:pPr>
            <a:r>
              <a:rPr lang="en-US" sz="2600">
                <a:solidFill>
                  <a:srgbClr val="FFFFFF"/>
                </a:solidFill>
                <a:latin typeface="TT Commons Pro Expanded"/>
              </a:rPr>
              <a:t>DCIT 55 - ADVANCE DATABASE MANAGEMENT SYSTEM</a:t>
            </a:r>
          </a:p>
        </p:txBody>
      </p:sp>
      <p:sp>
        <p:nvSpPr>
          <p:cNvPr name="Freeform 10" id="10"/>
          <p:cNvSpPr/>
          <p:nvPr/>
        </p:nvSpPr>
        <p:spPr>
          <a:xfrm flipH="false" flipV="true" rot="0">
            <a:off x="13967460" y="0"/>
            <a:ext cx="3291840" cy="4114800"/>
          </a:xfrm>
          <a:custGeom>
            <a:avLst/>
            <a:gdLst/>
            <a:ahLst/>
            <a:cxnLst/>
            <a:rect r="r" b="b" t="t" l="l"/>
            <a:pathLst>
              <a:path h="4114800" w="3291840">
                <a:moveTo>
                  <a:pt x="0" y="4114800"/>
                </a:moveTo>
                <a:lnTo>
                  <a:pt x="3291840" y="4114800"/>
                </a:lnTo>
                <a:lnTo>
                  <a:pt x="3291840"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1" id="11"/>
          <p:cNvSpPr/>
          <p:nvPr/>
        </p:nvSpPr>
        <p:spPr>
          <a:xfrm rot="0">
            <a:off x="5897880" y="1796172"/>
            <a:ext cx="6492240" cy="0"/>
          </a:xfrm>
          <a:prstGeom prst="line">
            <a:avLst/>
          </a:prstGeom>
          <a:ln cap="flat" w="28575">
            <a:solidFill>
              <a:srgbClr val="FFFFFF"/>
            </a:solidFill>
            <a:prstDash val="solid"/>
            <a:headEnd type="oval" len="lg" w="lg"/>
            <a:tailEnd type="oval" len="lg" w="lg"/>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584207" y="2987580"/>
            <a:ext cx="5348017" cy="4311839"/>
          </a:xfrm>
          <a:custGeom>
            <a:avLst/>
            <a:gdLst/>
            <a:ahLst/>
            <a:cxnLst/>
            <a:rect r="r" b="b" t="t" l="l"/>
            <a:pathLst>
              <a:path h="4311839" w="5348017">
                <a:moveTo>
                  <a:pt x="0" y="0"/>
                </a:moveTo>
                <a:lnTo>
                  <a:pt x="5348017" y="0"/>
                </a:lnTo>
                <a:lnTo>
                  <a:pt x="5348017" y="4311840"/>
                </a:lnTo>
                <a:lnTo>
                  <a:pt x="0" y="43118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449510" y="1104900"/>
            <a:ext cx="8838490" cy="1139058"/>
          </a:xfrm>
          <a:prstGeom prst="rect">
            <a:avLst/>
          </a:prstGeom>
        </p:spPr>
        <p:txBody>
          <a:bodyPr anchor="t" rtlCol="false" tIns="0" lIns="0" bIns="0" rIns="0">
            <a:spAutoFit/>
          </a:bodyPr>
          <a:lstStyle/>
          <a:p>
            <a:pPr algn="just">
              <a:lnSpc>
                <a:spcPts val="8880"/>
              </a:lnSpc>
            </a:pPr>
            <a:r>
              <a:rPr lang="en-US" sz="8000">
                <a:solidFill>
                  <a:srgbClr val="FFFFFF"/>
                </a:solidFill>
                <a:latin typeface="Saira Condensed Medium"/>
              </a:rPr>
              <a:t>Introduction</a:t>
            </a:r>
          </a:p>
        </p:txBody>
      </p:sp>
      <p:sp>
        <p:nvSpPr>
          <p:cNvPr name="TextBox 5" id="5"/>
          <p:cNvSpPr txBox="true"/>
          <p:nvPr/>
        </p:nvSpPr>
        <p:spPr>
          <a:xfrm rot="0">
            <a:off x="9446734" y="3762772"/>
            <a:ext cx="7812566" cy="2751931"/>
          </a:xfrm>
          <a:prstGeom prst="rect">
            <a:avLst/>
          </a:prstGeom>
        </p:spPr>
        <p:txBody>
          <a:bodyPr anchor="t" rtlCol="false" tIns="0" lIns="0" bIns="0" rIns="0">
            <a:spAutoFit/>
          </a:bodyPr>
          <a:lstStyle/>
          <a:p>
            <a:pPr algn="l">
              <a:lnSpc>
                <a:spcPts val="3600"/>
              </a:lnSpc>
            </a:pPr>
            <a:r>
              <a:rPr lang="en-US" sz="3000">
                <a:solidFill>
                  <a:srgbClr val="FFFFFF"/>
                </a:solidFill>
                <a:latin typeface="TT Commons Pro Expanded"/>
              </a:rPr>
              <a:t>MRJ Grocery Inventory Management System is a web-based system created by our group.  This system offers a suite of features to ensure accurate tracking, efficient replenishment, and effective management of all inventory items.</a:t>
            </a:r>
          </a:p>
        </p:txBody>
      </p:sp>
      <p:sp>
        <p:nvSpPr>
          <p:cNvPr name="AutoShape 6" id="6"/>
          <p:cNvSpPr/>
          <p:nvPr/>
        </p:nvSpPr>
        <p:spPr>
          <a:xfrm rot="0">
            <a:off x="9144000" y="2434590"/>
            <a:ext cx="9336213" cy="0"/>
          </a:xfrm>
          <a:prstGeom prst="line">
            <a:avLst/>
          </a:prstGeom>
          <a:ln cap="flat" w="47625">
            <a:solidFill>
              <a:srgbClr val="FFFFFF"/>
            </a:solidFill>
            <a:prstDash val="solid"/>
            <a:headEnd type="oval" len="lg" w="lg"/>
            <a:tailEnd type="oval" len="lg" w="lg"/>
          </a:ln>
        </p:spPr>
      </p:sp>
      <p:sp>
        <p:nvSpPr>
          <p:cNvPr name="Freeform 7" id="7"/>
          <p:cNvSpPr/>
          <p:nvPr/>
        </p:nvSpPr>
        <p:spPr>
          <a:xfrm flipH="true" flipV="false" rot="0">
            <a:off x="1028700" y="7077972"/>
            <a:ext cx="2567222" cy="3209028"/>
          </a:xfrm>
          <a:custGeom>
            <a:avLst/>
            <a:gdLst/>
            <a:ahLst/>
            <a:cxnLst/>
            <a:rect r="r" b="b" t="t" l="l"/>
            <a:pathLst>
              <a:path h="3209028" w="2567222">
                <a:moveTo>
                  <a:pt x="2567222" y="0"/>
                </a:moveTo>
                <a:lnTo>
                  <a:pt x="0" y="0"/>
                </a:lnTo>
                <a:lnTo>
                  <a:pt x="0" y="3209028"/>
                </a:lnTo>
                <a:lnTo>
                  <a:pt x="2567222" y="3209028"/>
                </a:lnTo>
                <a:lnTo>
                  <a:pt x="256722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3623258"/>
            <a:ext cx="7009760" cy="3040483"/>
          </a:xfrm>
          <a:custGeom>
            <a:avLst/>
            <a:gdLst/>
            <a:ahLst/>
            <a:cxnLst/>
            <a:rect r="r" b="b" t="t" l="l"/>
            <a:pathLst>
              <a:path h="3040483" w="7009760">
                <a:moveTo>
                  <a:pt x="0" y="0"/>
                </a:moveTo>
                <a:lnTo>
                  <a:pt x="7009760" y="0"/>
                </a:lnTo>
                <a:lnTo>
                  <a:pt x="7009760" y="3040484"/>
                </a:lnTo>
                <a:lnTo>
                  <a:pt x="0" y="30404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476915" y="1104900"/>
            <a:ext cx="8811085" cy="1139058"/>
          </a:xfrm>
          <a:prstGeom prst="rect">
            <a:avLst/>
          </a:prstGeom>
        </p:spPr>
        <p:txBody>
          <a:bodyPr anchor="t" rtlCol="false" tIns="0" lIns="0" bIns="0" rIns="0">
            <a:spAutoFit/>
          </a:bodyPr>
          <a:lstStyle/>
          <a:p>
            <a:pPr algn="just">
              <a:lnSpc>
                <a:spcPts val="8880"/>
              </a:lnSpc>
            </a:pPr>
            <a:r>
              <a:rPr lang="en-US" sz="8000">
                <a:solidFill>
                  <a:srgbClr val="FFFFFF"/>
                </a:solidFill>
                <a:latin typeface="Saira Condensed Medium"/>
              </a:rPr>
              <a:t>Purpose</a:t>
            </a:r>
          </a:p>
        </p:txBody>
      </p:sp>
      <p:sp>
        <p:nvSpPr>
          <p:cNvPr name="AutoShape 5" id="5"/>
          <p:cNvSpPr/>
          <p:nvPr/>
        </p:nvSpPr>
        <p:spPr>
          <a:xfrm rot="0">
            <a:off x="9144000" y="2434590"/>
            <a:ext cx="9336213" cy="0"/>
          </a:xfrm>
          <a:prstGeom prst="line">
            <a:avLst/>
          </a:prstGeom>
          <a:ln cap="flat" w="47625">
            <a:solidFill>
              <a:srgbClr val="FFFFFF"/>
            </a:solidFill>
            <a:prstDash val="solid"/>
            <a:headEnd type="oval" len="lg" w="lg"/>
            <a:tailEnd type="oval" len="lg" w="lg"/>
          </a:ln>
        </p:spPr>
      </p:sp>
      <p:sp>
        <p:nvSpPr>
          <p:cNvPr name="TextBox 6" id="6"/>
          <p:cNvSpPr txBox="true"/>
          <p:nvPr/>
        </p:nvSpPr>
        <p:spPr>
          <a:xfrm rot="0">
            <a:off x="9144000" y="3774511"/>
            <a:ext cx="9144000" cy="3208999"/>
          </a:xfrm>
          <a:prstGeom prst="rect">
            <a:avLst/>
          </a:prstGeom>
        </p:spPr>
        <p:txBody>
          <a:bodyPr anchor="t" rtlCol="false" tIns="0" lIns="0" bIns="0" rIns="0">
            <a:spAutoFit/>
          </a:bodyPr>
          <a:lstStyle/>
          <a:p>
            <a:pPr algn="l">
              <a:lnSpc>
                <a:spcPts val="3600"/>
              </a:lnSpc>
            </a:pPr>
            <a:r>
              <a:rPr lang="en-US" sz="3000">
                <a:solidFill>
                  <a:srgbClr val="FFFFFF"/>
                </a:solidFill>
                <a:latin typeface="TT Commons Pro Expanded"/>
              </a:rPr>
              <a:t>The primary purpose of the Grocery Inventory System is to enhance the operational efficiency of grocery stores by automating the inventory management process. It aims to minimize manual errors, reduce stockouts and overstock situations, and provide real-time insights into inventory levels.</a:t>
            </a:r>
          </a:p>
        </p:txBody>
      </p:sp>
      <p:sp>
        <p:nvSpPr>
          <p:cNvPr name="Freeform 7" id="7"/>
          <p:cNvSpPr/>
          <p:nvPr/>
        </p:nvSpPr>
        <p:spPr>
          <a:xfrm flipH="true" flipV="false" rot="0">
            <a:off x="1028700" y="7077972"/>
            <a:ext cx="2567222" cy="3209028"/>
          </a:xfrm>
          <a:custGeom>
            <a:avLst/>
            <a:gdLst/>
            <a:ahLst/>
            <a:cxnLst/>
            <a:rect r="r" b="b" t="t" l="l"/>
            <a:pathLst>
              <a:path h="3209028" w="2567222">
                <a:moveTo>
                  <a:pt x="2567222" y="0"/>
                </a:moveTo>
                <a:lnTo>
                  <a:pt x="0" y="0"/>
                </a:lnTo>
                <a:lnTo>
                  <a:pt x="0" y="3209028"/>
                </a:lnTo>
                <a:lnTo>
                  <a:pt x="2567222" y="3209028"/>
                </a:lnTo>
                <a:lnTo>
                  <a:pt x="256722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rot="0">
            <a:off x="9144000" y="2434590"/>
            <a:ext cx="9336213" cy="0"/>
          </a:xfrm>
          <a:prstGeom prst="line">
            <a:avLst/>
          </a:prstGeom>
          <a:ln cap="flat" w="47625">
            <a:solidFill>
              <a:srgbClr val="FFFFFF"/>
            </a:solidFill>
            <a:prstDash val="solid"/>
            <a:headEnd type="oval" len="lg" w="lg"/>
            <a:tailEnd type="oval" len="lg" w="lg"/>
          </a:ln>
        </p:spPr>
      </p:sp>
      <p:sp>
        <p:nvSpPr>
          <p:cNvPr name="Freeform 4" id="4"/>
          <p:cNvSpPr/>
          <p:nvPr/>
        </p:nvSpPr>
        <p:spPr>
          <a:xfrm flipH="true" flipV="false" rot="0">
            <a:off x="1028700" y="7077972"/>
            <a:ext cx="2567222" cy="3209028"/>
          </a:xfrm>
          <a:custGeom>
            <a:avLst/>
            <a:gdLst/>
            <a:ahLst/>
            <a:cxnLst/>
            <a:rect r="r" b="b" t="t" l="l"/>
            <a:pathLst>
              <a:path h="3209028" w="2567222">
                <a:moveTo>
                  <a:pt x="2567222" y="0"/>
                </a:moveTo>
                <a:lnTo>
                  <a:pt x="0" y="0"/>
                </a:lnTo>
                <a:lnTo>
                  <a:pt x="0" y="3209028"/>
                </a:lnTo>
                <a:lnTo>
                  <a:pt x="2567222" y="3209028"/>
                </a:lnTo>
                <a:lnTo>
                  <a:pt x="256722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410417" y="3044717"/>
            <a:ext cx="4171332" cy="4197567"/>
          </a:xfrm>
          <a:custGeom>
            <a:avLst/>
            <a:gdLst/>
            <a:ahLst/>
            <a:cxnLst/>
            <a:rect r="r" b="b" t="t" l="l"/>
            <a:pathLst>
              <a:path h="4197567" w="4171332">
                <a:moveTo>
                  <a:pt x="0" y="0"/>
                </a:moveTo>
                <a:lnTo>
                  <a:pt x="4171332" y="0"/>
                </a:lnTo>
                <a:lnTo>
                  <a:pt x="4171332" y="4197566"/>
                </a:lnTo>
                <a:lnTo>
                  <a:pt x="0" y="41975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9244996" y="1218917"/>
            <a:ext cx="8811085" cy="1025174"/>
          </a:xfrm>
          <a:prstGeom prst="rect">
            <a:avLst/>
          </a:prstGeom>
        </p:spPr>
        <p:txBody>
          <a:bodyPr anchor="t" rtlCol="false" tIns="0" lIns="0" bIns="0" rIns="0">
            <a:spAutoFit/>
          </a:bodyPr>
          <a:lstStyle/>
          <a:p>
            <a:pPr algn="just">
              <a:lnSpc>
                <a:spcPts val="7992"/>
              </a:lnSpc>
            </a:pPr>
            <a:r>
              <a:rPr lang="en-US" sz="7200">
                <a:solidFill>
                  <a:srgbClr val="FFFFFF"/>
                </a:solidFill>
                <a:latin typeface="Saira Condensed Medium"/>
              </a:rPr>
              <a:t>Key Features and Benefits</a:t>
            </a:r>
          </a:p>
        </p:txBody>
      </p:sp>
      <p:sp>
        <p:nvSpPr>
          <p:cNvPr name="TextBox 7" id="7"/>
          <p:cNvSpPr txBox="true"/>
          <p:nvPr/>
        </p:nvSpPr>
        <p:spPr>
          <a:xfrm rot="0">
            <a:off x="8341692" y="2682240"/>
            <a:ext cx="9714389" cy="7431856"/>
          </a:xfrm>
          <a:prstGeom prst="rect">
            <a:avLst/>
          </a:prstGeom>
        </p:spPr>
        <p:txBody>
          <a:bodyPr anchor="t" rtlCol="false" tIns="0" lIns="0" bIns="0" rIns="0">
            <a:spAutoFit/>
          </a:bodyPr>
          <a:lstStyle/>
          <a:p>
            <a:pPr algn="l">
              <a:lnSpc>
                <a:spcPts val="2167"/>
              </a:lnSpc>
            </a:pPr>
            <a:r>
              <a:rPr lang="en-US" sz="1806">
                <a:solidFill>
                  <a:srgbClr val="FFFFFF"/>
                </a:solidFill>
                <a:latin typeface="TT Commons Pro Expanded Bold"/>
              </a:rPr>
              <a:t>Key Features:</a:t>
            </a:r>
          </a:p>
          <a:p>
            <a:pPr algn="l">
              <a:lnSpc>
                <a:spcPts val="2167"/>
              </a:lnSpc>
            </a:pPr>
            <a:r>
              <a:rPr lang="en-US" sz="1806">
                <a:solidFill>
                  <a:srgbClr val="FFFFFF"/>
                </a:solidFill>
                <a:latin typeface="TT Commons Pro Expanded Bold"/>
              </a:rPr>
              <a:t>Real-Time Monitoring:</a:t>
            </a:r>
            <a:r>
              <a:rPr lang="en-US" sz="1806">
                <a:solidFill>
                  <a:srgbClr val="FFFFFF"/>
                </a:solidFill>
                <a:latin typeface="TT Commons Pro Expanded"/>
              </a:rPr>
              <a:t> Track inventory in real-time to ensure accurate stock levels and prompt replenishment. </a:t>
            </a:r>
          </a:p>
          <a:p>
            <a:pPr algn="l">
              <a:lnSpc>
                <a:spcPts val="2167"/>
              </a:lnSpc>
            </a:pPr>
          </a:p>
          <a:p>
            <a:pPr algn="l">
              <a:lnSpc>
                <a:spcPts val="2167"/>
              </a:lnSpc>
            </a:pPr>
            <a:r>
              <a:rPr lang="en-US" sz="1806">
                <a:solidFill>
                  <a:srgbClr val="FFFFFF"/>
                </a:solidFill>
                <a:latin typeface="TT Commons Pro Expanded Bold"/>
              </a:rPr>
              <a:t>Automatic Replenishment:</a:t>
            </a:r>
            <a:r>
              <a:rPr lang="en-US" sz="1806">
                <a:solidFill>
                  <a:srgbClr val="FFFFFF"/>
                </a:solidFill>
                <a:latin typeface="TT Commons Pro Expanded"/>
              </a:rPr>
              <a:t> Automatically create purchase orders when inventory levels fall below a predefined threshold. </a:t>
            </a:r>
          </a:p>
          <a:p>
            <a:pPr algn="l">
              <a:lnSpc>
                <a:spcPts val="2167"/>
              </a:lnSpc>
            </a:pPr>
          </a:p>
          <a:p>
            <a:pPr algn="l">
              <a:lnSpc>
                <a:spcPts val="2167"/>
              </a:lnSpc>
            </a:pPr>
            <a:r>
              <a:rPr lang="en-US" sz="1806">
                <a:solidFill>
                  <a:srgbClr val="FFFFFF"/>
                </a:solidFill>
                <a:latin typeface="TT Commons Pro Expanded Bold"/>
              </a:rPr>
              <a:t>Comprehensive Reporting:</a:t>
            </a:r>
            <a:r>
              <a:rPr lang="en-US" sz="1806">
                <a:solidFill>
                  <a:srgbClr val="FFFFFF"/>
                </a:solidFill>
                <a:latin typeface="TT Commons Pro Expanded"/>
              </a:rPr>
              <a:t> Access detailed reports on inventory performance, sales trends, and inventory movements. </a:t>
            </a:r>
          </a:p>
          <a:p>
            <a:pPr algn="l">
              <a:lnSpc>
                <a:spcPts val="2167"/>
              </a:lnSpc>
            </a:pPr>
          </a:p>
          <a:p>
            <a:pPr algn="l">
              <a:lnSpc>
                <a:spcPts val="2167"/>
              </a:lnSpc>
            </a:pPr>
            <a:r>
              <a:rPr lang="en-US" sz="1806">
                <a:solidFill>
                  <a:srgbClr val="FFFFFF"/>
                </a:solidFill>
                <a:latin typeface="TT Commons Pro Expanded Bold"/>
              </a:rPr>
              <a:t>User-friendly interface:</a:t>
            </a:r>
            <a:r>
              <a:rPr lang="en-US" sz="1806">
                <a:solidFill>
                  <a:srgbClr val="FFFFFF"/>
                </a:solidFill>
                <a:latin typeface="TT Commons Pro Expanded"/>
              </a:rPr>
              <a:t> an easy-to-use interface for store personnel to quickly add, update, and manage stock items. </a:t>
            </a:r>
          </a:p>
          <a:p>
            <a:pPr algn="l">
              <a:lnSpc>
                <a:spcPts val="2167"/>
              </a:lnSpc>
            </a:pPr>
          </a:p>
          <a:p>
            <a:pPr algn="l">
              <a:lnSpc>
                <a:spcPts val="2167"/>
              </a:lnSpc>
            </a:pPr>
            <a:r>
              <a:rPr lang="en-US" sz="1806">
                <a:solidFill>
                  <a:srgbClr val="FFFFFF"/>
                </a:solidFill>
                <a:latin typeface="TT Commons Pro Expanded Bold"/>
              </a:rPr>
              <a:t>Integration Features:</a:t>
            </a:r>
            <a:r>
              <a:rPr lang="en-US" sz="1806">
                <a:solidFill>
                  <a:srgbClr val="FFFFFF"/>
                </a:solidFill>
                <a:latin typeface="TT Commons Pro Expanded"/>
              </a:rPr>
              <a:t> Seamlessly integrates with point-of-sale (POS) systems and other business management tools. </a:t>
            </a:r>
          </a:p>
          <a:p>
            <a:pPr algn="l">
              <a:lnSpc>
                <a:spcPts val="2167"/>
              </a:lnSpc>
            </a:pPr>
          </a:p>
          <a:p>
            <a:pPr algn="l">
              <a:lnSpc>
                <a:spcPts val="2167"/>
              </a:lnSpc>
            </a:pPr>
            <a:r>
              <a:rPr lang="en-US" sz="1806">
                <a:solidFill>
                  <a:srgbClr val="FFFFFF"/>
                </a:solidFill>
                <a:latin typeface="TT Commons Pro Expanded Bold"/>
              </a:rPr>
              <a:t>Benefits:</a:t>
            </a:r>
          </a:p>
          <a:p>
            <a:pPr algn="l">
              <a:lnSpc>
                <a:spcPts val="2167"/>
              </a:lnSpc>
            </a:pPr>
            <a:r>
              <a:rPr lang="en-US" sz="1806">
                <a:solidFill>
                  <a:srgbClr val="FFFFFF"/>
                </a:solidFill>
                <a:latin typeface="TT Commons Pro Expanded Bold"/>
              </a:rPr>
              <a:t>Greater efficiency:</a:t>
            </a:r>
            <a:r>
              <a:rPr lang="en-US" sz="1806">
                <a:solidFill>
                  <a:srgbClr val="FFFFFF"/>
                </a:solidFill>
                <a:latin typeface="TT Commons Pro Expanded"/>
              </a:rPr>
              <a:t> Simplifies inventory tasks and frees up staff time to focus on customer service and other critical functions. </a:t>
            </a:r>
          </a:p>
          <a:p>
            <a:pPr algn="l">
              <a:lnSpc>
                <a:spcPts val="2167"/>
              </a:lnSpc>
            </a:pPr>
          </a:p>
          <a:p>
            <a:pPr algn="l">
              <a:lnSpc>
                <a:spcPts val="2167"/>
              </a:lnSpc>
            </a:pPr>
            <a:r>
              <a:rPr lang="en-US" sz="1806">
                <a:solidFill>
                  <a:srgbClr val="FFFFFF"/>
                </a:solidFill>
                <a:latin typeface="TT Commons Pro Expanded Bold"/>
              </a:rPr>
              <a:t>Cost savings: </a:t>
            </a:r>
            <a:r>
              <a:rPr lang="en-US" sz="1806">
                <a:solidFill>
                  <a:srgbClr val="FFFFFF"/>
                </a:solidFill>
                <a:latin typeface="TT Commons Pro Expanded"/>
              </a:rPr>
              <a:t>Reduces losses due to excess inventory and inventory resulting in better financial management. </a:t>
            </a:r>
          </a:p>
          <a:p>
            <a:pPr algn="l">
              <a:lnSpc>
                <a:spcPts val="2167"/>
              </a:lnSpc>
            </a:pPr>
          </a:p>
          <a:p>
            <a:pPr algn="l">
              <a:lnSpc>
                <a:spcPts val="2167"/>
              </a:lnSpc>
            </a:pPr>
            <a:r>
              <a:rPr lang="en-US" sz="1806">
                <a:solidFill>
                  <a:srgbClr val="FFFFFF"/>
                </a:solidFill>
                <a:latin typeface="TT Commons Pro Expanded Bold"/>
              </a:rPr>
              <a:t>Better accuracy: </a:t>
            </a:r>
            <a:r>
              <a:rPr lang="en-US" sz="1806">
                <a:solidFill>
                  <a:srgbClr val="FFFFFF"/>
                </a:solidFill>
                <a:latin typeface="TT Commons Pro Expanded"/>
              </a:rPr>
              <a:t>Minimize manual errors and ensure accurate inventory counts. </a:t>
            </a:r>
          </a:p>
          <a:p>
            <a:pPr algn="l">
              <a:lnSpc>
                <a:spcPts val="2167"/>
              </a:lnSpc>
            </a:pPr>
          </a:p>
          <a:p>
            <a:pPr algn="l">
              <a:lnSpc>
                <a:spcPts val="2167"/>
              </a:lnSpc>
            </a:pPr>
            <a:r>
              <a:rPr lang="en-US" sz="1806">
                <a:solidFill>
                  <a:srgbClr val="FFFFFF"/>
                </a:solidFill>
                <a:latin typeface="TT Commons Pro Expanded Bold"/>
              </a:rPr>
              <a:t>Better customer satisfaction:</a:t>
            </a:r>
            <a:r>
              <a:rPr lang="en-US" sz="1806">
                <a:solidFill>
                  <a:srgbClr val="FFFFFF"/>
                </a:solidFill>
                <a:latin typeface="TT Commons Pro Expanded"/>
              </a:rPr>
              <a:t> Ensures the availability of the product, which improves the customer's shopping experience. </a:t>
            </a:r>
          </a:p>
          <a:p>
            <a:pPr algn="l">
              <a:lnSpc>
                <a:spcPts val="216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rot="0">
            <a:off x="9144000" y="2434590"/>
            <a:ext cx="9336213" cy="0"/>
          </a:xfrm>
          <a:prstGeom prst="line">
            <a:avLst/>
          </a:prstGeom>
          <a:ln cap="flat" w="47625">
            <a:solidFill>
              <a:srgbClr val="FFFFFF"/>
            </a:solidFill>
            <a:prstDash val="solid"/>
            <a:headEnd type="oval" len="lg" w="lg"/>
            <a:tailEnd type="oval" len="lg" w="lg"/>
          </a:ln>
        </p:spPr>
      </p:sp>
      <p:sp>
        <p:nvSpPr>
          <p:cNvPr name="Freeform 4" id="4"/>
          <p:cNvSpPr/>
          <p:nvPr/>
        </p:nvSpPr>
        <p:spPr>
          <a:xfrm flipH="true" flipV="false" rot="0">
            <a:off x="1028700" y="7077972"/>
            <a:ext cx="2567222" cy="3209028"/>
          </a:xfrm>
          <a:custGeom>
            <a:avLst/>
            <a:gdLst/>
            <a:ahLst/>
            <a:cxnLst/>
            <a:rect r="r" b="b" t="t" l="l"/>
            <a:pathLst>
              <a:path h="3209028" w="2567222">
                <a:moveTo>
                  <a:pt x="2567222" y="0"/>
                </a:moveTo>
                <a:lnTo>
                  <a:pt x="0" y="0"/>
                </a:lnTo>
                <a:lnTo>
                  <a:pt x="0" y="3209028"/>
                </a:lnTo>
                <a:lnTo>
                  <a:pt x="2567222" y="3209028"/>
                </a:lnTo>
                <a:lnTo>
                  <a:pt x="256722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312311" y="2833715"/>
            <a:ext cx="4805794" cy="4619569"/>
          </a:xfrm>
          <a:custGeom>
            <a:avLst/>
            <a:gdLst/>
            <a:ahLst/>
            <a:cxnLst/>
            <a:rect r="r" b="b" t="t" l="l"/>
            <a:pathLst>
              <a:path h="4619569" w="4805794">
                <a:moveTo>
                  <a:pt x="0" y="0"/>
                </a:moveTo>
                <a:lnTo>
                  <a:pt x="4805794" y="0"/>
                </a:lnTo>
                <a:lnTo>
                  <a:pt x="4805794" y="4619570"/>
                </a:lnTo>
                <a:lnTo>
                  <a:pt x="0" y="4619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9449510" y="1104900"/>
            <a:ext cx="8838490" cy="1139058"/>
          </a:xfrm>
          <a:prstGeom prst="rect">
            <a:avLst/>
          </a:prstGeom>
        </p:spPr>
        <p:txBody>
          <a:bodyPr anchor="t" rtlCol="false" tIns="0" lIns="0" bIns="0" rIns="0">
            <a:spAutoFit/>
          </a:bodyPr>
          <a:lstStyle/>
          <a:p>
            <a:pPr algn="just">
              <a:lnSpc>
                <a:spcPts val="8880"/>
              </a:lnSpc>
            </a:pPr>
            <a:r>
              <a:rPr lang="en-US" sz="8000">
                <a:solidFill>
                  <a:srgbClr val="FFFFFF"/>
                </a:solidFill>
                <a:latin typeface="Saira Condensed Medium"/>
              </a:rPr>
              <a:t>Conclusion</a:t>
            </a:r>
          </a:p>
        </p:txBody>
      </p:sp>
      <p:sp>
        <p:nvSpPr>
          <p:cNvPr name="TextBox 7" id="7"/>
          <p:cNvSpPr txBox="true"/>
          <p:nvPr/>
        </p:nvSpPr>
        <p:spPr>
          <a:xfrm rot="0">
            <a:off x="9144000" y="3545779"/>
            <a:ext cx="8409617" cy="4714875"/>
          </a:xfrm>
          <a:prstGeom prst="rect">
            <a:avLst/>
          </a:prstGeom>
        </p:spPr>
        <p:txBody>
          <a:bodyPr anchor="t" rtlCol="false" tIns="0" lIns="0" bIns="0" rIns="0">
            <a:spAutoFit/>
          </a:bodyPr>
          <a:lstStyle/>
          <a:p>
            <a:pPr algn="l">
              <a:lnSpc>
                <a:spcPts val="4199"/>
              </a:lnSpc>
            </a:pPr>
            <a:r>
              <a:rPr lang="en-US" sz="3499">
                <a:solidFill>
                  <a:srgbClr val="FFFFFF"/>
                </a:solidFill>
                <a:latin typeface="TT Commons Pro Expanded"/>
              </a:rPr>
              <a:t>MRJ Grocery Inventory Management System is an important tool for modern grocers trying to optimize their storage processes. By leveraging its advanced features and capabilities, stores can achieve greater efficiency, better financial management, and better customer satisfaction.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DAGJGmlXipA</dc:identifier>
  <dcterms:modified xsi:type="dcterms:W3CDTF">2011-08-01T06:04:30Z</dcterms:modified>
  <cp:revision>1</cp:revision>
  <dc:title>Group3_PPT_DCIT55</dc:title>
</cp:coreProperties>
</file>