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1b6a40b4697c4a76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259" r:id="rId2"/>
    <p:sldId id="318" r:id="rId3"/>
    <p:sldId id="283" r:id="rId4"/>
    <p:sldId id="307" r:id="rId5"/>
    <p:sldId id="314" r:id="rId6"/>
    <p:sldId id="308" r:id="rId7"/>
    <p:sldId id="309" r:id="rId8"/>
    <p:sldId id="310" r:id="rId9"/>
    <p:sldId id="312" r:id="rId10"/>
    <p:sldId id="315" r:id="rId11"/>
    <p:sldId id="317" r:id="rId12"/>
    <p:sldId id="311" r:id="rId13"/>
    <p:sldId id="316" r:id="rId14"/>
    <p:sldId id="313" r:id="rId15"/>
    <p:sldId id="320" r:id="rId16"/>
    <p:sldId id="319" r:id="rId17"/>
    <p:sldId id="284" r:id="rId18"/>
    <p:sldId id="299" r:id="rId19"/>
    <p:sldId id="285" r:id="rId20"/>
    <p:sldId id="300" r:id="rId21"/>
    <p:sldId id="278" r:id="rId22"/>
    <p:sldId id="269" r:id="rId23"/>
    <p:sldId id="263" r:id="rId24"/>
    <p:sldId id="261" r:id="rId25"/>
    <p:sldId id="293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y" initials="" lastIdx="0" clrIdx="0"/>
  <p:cmAuthor id="1" name="Shay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00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690" autoAdjust="0"/>
  </p:normalViewPr>
  <p:slideViewPr>
    <p:cSldViewPr snapToObjects="1">
      <p:cViewPr varScale="1">
        <p:scale>
          <a:sx n="99" d="100"/>
          <a:sy n="99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Sample</a:t>
            </a:r>
            <a:endParaRPr lang="en-US" sz="2000" dirty="0"/>
          </a:p>
        </c:rich>
      </c:tx>
      <c:layout>
        <c:manualLayout>
          <c:xMode val="edge"/>
          <c:yMode val="edge"/>
          <c:x val="0.3623346766693567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9986337353201261E-2"/>
          <c:y val="0.19094606184121948"/>
          <c:w val="0.61031629448789204"/>
          <c:h val="0.699514407705187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bg2">
                  <a:lumMod val="25000"/>
                  <a:lumOff val="75000"/>
                </a:schemeClr>
              </a:solidFill>
            </c:spPr>
          </c:dPt>
          <c:dPt>
            <c:idx val="4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5"/>
            <c:bubble3D val="0"/>
            <c:spPr>
              <a:solidFill>
                <a:schemeClr val="bg2">
                  <a:lumMod val="50000"/>
                  <a:lumOff val="5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6.5</c:v>
                </c:pt>
                <c:pt idx="2">
                  <c:v>3</c:v>
                </c:pt>
                <c:pt idx="3">
                  <c:v>2</c:v>
                </c:pt>
                <c:pt idx="4">
                  <c:v>0.5</c:v>
                </c:pt>
                <c:pt idx="5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4495623815150438"/>
          <c:y val="0.27313951798224062"/>
          <c:w val="0.3235570313972681"/>
          <c:h val="0.4689393237610005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388492776985552E-2"/>
          <c:y val="0.12924646246145069"/>
          <c:w val="0.94940827081654167"/>
          <c:h val="0.65461364452539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45</c:v>
                </c:pt>
                <c:pt idx="2">
                  <c:v>83</c:v>
                </c:pt>
                <c:pt idx="3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68</c:v>
                </c:pt>
                <c:pt idx="2">
                  <c:v>93</c:v>
                </c:pt>
                <c:pt idx="3">
                  <c:v>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58</c:v>
                </c:pt>
                <c:pt idx="1">
                  <c:v>65</c:v>
                </c:pt>
                <c:pt idx="2">
                  <c:v>50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132192"/>
        <c:axId val="334132584"/>
      </c:barChart>
      <c:catAx>
        <c:axId val="334132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4132584"/>
        <c:crosses val="autoZero"/>
        <c:auto val="1"/>
        <c:lblAlgn val="ctr"/>
        <c:lblOffset val="100"/>
        <c:noMultiLvlLbl val="0"/>
      </c:catAx>
      <c:valAx>
        <c:axId val="334132584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l">
                  <a:defRPr b="0" i="0" baseline="0"/>
                </a:pPr>
                <a:r>
                  <a:rPr lang="en-AU" b="0" i="0" baseline="0" dirty="0" smtClean="0"/>
                  <a:t>US $ M</a:t>
                </a:r>
                <a:endParaRPr lang="en-AU" b="0" i="0" baseline="0" dirty="0"/>
              </a:p>
            </c:rich>
          </c:tx>
          <c:layout>
            <c:manualLayout>
              <c:xMode val="edge"/>
              <c:yMode val="edge"/>
              <c:x val="0"/>
              <c:y val="1.6783629505989553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413219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3.7901915803831607E-2"/>
          <c:y val="0.9192490619844027"/>
          <c:w val="0.92419616839233421"/>
          <c:h val="6.1092718794283733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/>
          <a:p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4E50C307-5AD1-4F8C-91A0-1FC7219EFB34}" type="datetimeFigureOut">
              <a:rPr lang="en-AU" sz="1000" smtClean="0">
                <a:latin typeface="Arial" pitchFamily="34" charset="0"/>
                <a:cs typeface="Arial" pitchFamily="34" charset="0"/>
              </a:rPr>
              <a:pPr/>
              <a:t>31/03/2017</a:t>
            </a:fld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261" y="8685213"/>
            <a:ext cx="1087153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>
              <a:defRPr sz="1200"/>
            </a:lvl1pPr>
          </a:lstStyle>
          <a:p>
            <a:fld id="{AF84CFB5-B6E9-4915-957C-05CFA717E28F}" type="slidenum">
              <a:rPr lang="en-AU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AU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9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6200" y="76200"/>
            <a:ext cx="5017985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8770" y="64770"/>
            <a:ext cx="1417320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9BB1C32A-CF46-409D-8B8D-587A7E3A4DCC}" type="datetimeFigureOut">
              <a:rPr lang="en-AU" smtClean="0"/>
              <a:pPr/>
              <a:t>31/03/2017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2265" y="543635"/>
            <a:ext cx="5505890" cy="4129418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264" y="4977044"/>
            <a:ext cx="5505891" cy="34811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0" lvl="1"/>
            <a:r>
              <a:rPr lang="en-US" dirty="0" smtClean="0"/>
              <a:t>Second level</a:t>
            </a:r>
          </a:p>
          <a:p>
            <a:pPr marL="144000" lvl="2" indent="-144000"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288000" lvl="3" indent="-144000">
              <a:buFont typeface="Arial" pitchFamily="34" charset="0"/>
              <a:buChar char="•"/>
            </a:pPr>
            <a:r>
              <a:rPr lang="en-US" dirty="0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6200" y="8685213"/>
            <a:ext cx="48006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5969" y="8685213"/>
            <a:ext cx="989013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93CC-2149-4E6C-BC3C-0044C280ECB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1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lang="en-AU" sz="12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1513" y="542925"/>
            <a:ext cx="5507037" cy="4130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3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hite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56376" y="4555231"/>
            <a:ext cx="4701475" cy="601961"/>
          </a:xfrm>
        </p:spPr>
        <p:txBody>
          <a:bodyPr anchor="t"/>
          <a:lstStyle>
            <a:lvl1pPr marL="0" indent="0"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652120" y="5304888"/>
            <a:ext cx="1396800" cy="716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56376" y="5202000"/>
            <a:ext cx="4701475" cy="244800"/>
          </a:xfrm>
        </p:spPr>
        <p:txBody>
          <a:bodyPr anchor="t"/>
          <a:lstStyle>
            <a:lvl1pPr marL="0" indent="0"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2872800"/>
            <a:ext cx="6624000" cy="1474304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>
              <a:spcBef>
                <a:spcPts val="600"/>
              </a:spcBef>
              <a:buFontTx/>
              <a:buNone/>
              <a:defRPr lang="en-US" sz="2200" b="1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2628800" y="2636912"/>
            <a:ext cx="2390804" cy="1952149"/>
            <a:chOff x="-2398236" y="1195029"/>
            <a:chExt cx="2390804" cy="2386412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-2398236" y="1195029"/>
              <a:ext cx="2390804" cy="2386412"/>
              <a:chOff x="-2398236" y="1195029"/>
              <a:chExt cx="2390804" cy="238641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-2383432" y="1195029"/>
                <a:ext cx="2376000" cy="238641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6"/>
              <p:cNvSpPr txBox="1"/>
              <p:nvPr userDrawn="1"/>
            </p:nvSpPr>
            <p:spPr>
              <a:xfrm>
                <a:off x="-2398236" y="1248498"/>
                <a:ext cx="2094424" cy="3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200" b="1" dirty="0" smtClean="0">
                    <a:latin typeface="Calibri" pitchFamily="34" charset="0"/>
                    <a:cs typeface="Calibri" pitchFamily="34" charset="0"/>
                  </a:rPr>
                  <a:t>Using the bullet structure</a:t>
                </a:r>
                <a:endParaRPr lang="en-AU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1" name="TextBox 24"/>
            <p:cNvSpPr txBox="1"/>
            <p:nvPr userDrawn="1"/>
          </p:nvSpPr>
          <p:spPr>
            <a:xfrm>
              <a:off x="-2322052" y="2577655"/>
              <a:ext cx="2277306" cy="82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Use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Decrease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Increase List Level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buttons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from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tab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to set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Heading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and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Subheading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formatting.</a:t>
              </a:r>
              <a:endParaRPr lang="en-AU" sz="11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6726" b="4156"/>
          <a:stretch>
            <a:fillRect/>
          </a:stretch>
        </p:blipFill>
        <p:spPr bwMode="auto">
          <a:xfrm>
            <a:off x="-2471270" y="2999186"/>
            <a:ext cx="2069307" cy="7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White_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03238" y="1519200"/>
            <a:ext cx="8064000" cy="3240088"/>
          </a:xfrm>
        </p:spPr>
        <p:txBody>
          <a:bodyPr/>
          <a:lstStyle>
            <a:lvl1pPr>
              <a:defRPr sz="3800" b="1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20254" y="980728"/>
            <a:ext cx="2390804" cy="1952149"/>
            <a:chOff x="-2398236" y="1195029"/>
            <a:chExt cx="2390804" cy="2386412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-2398236" y="1195029"/>
              <a:ext cx="2390804" cy="2386412"/>
              <a:chOff x="-2398236" y="1195029"/>
              <a:chExt cx="2390804" cy="2386412"/>
            </a:xfrm>
          </p:grpSpPr>
          <p:sp>
            <p:nvSpPr>
              <p:cNvPr id="20" name="Rectangle 19"/>
              <p:cNvSpPr/>
              <p:nvPr userDrawn="1"/>
            </p:nvSpPr>
            <p:spPr>
              <a:xfrm>
                <a:off x="-2383432" y="1195029"/>
                <a:ext cx="2376000" cy="238641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6"/>
              <p:cNvSpPr txBox="1"/>
              <p:nvPr userDrawn="1"/>
            </p:nvSpPr>
            <p:spPr>
              <a:xfrm>
                <a:off x="-2398236" y="1248498"/>
                <a:ext cx="2094424" cy="3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200" b="1" dirty="0" smtClean="0">
                    <a:latin typeface="Calibri" pitchFamily="34" charset="0"/>
                    <a:cs typeface="Calibri" pitchFamily="34" charset="0"/>
                  </a:rPr>
                  <a:t>Using the bullet structure</a:t>
                </a:r>
                <a:endParaRPr lang="en-AU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9" name="TextBox 24"/>
            <p:cNvSpPr txBox="1"/>
            <p:nvPr userDrawn="1"/>
          </p:nvSpPr>
          <p:spPr>
            <a:xfrm>
              <a:off x="-2322052" y="2577655"/>
              <a:ext cx="2277306" cy="82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Use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Decrease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Increase List Level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buttons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from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tab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to set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Breakout Quote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 and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Source Quote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formatting.</a:t>
              </a:r>
              <a:endParaRPr lang="en-AU" sz="11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-2628800" y="2984153"/>
            <a:ext cx="2406997" cy="3868962"/>
            <a:chOff x="-2414521" y="1195029"/>
            <a:chExt cx="2414071" cy="383338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4360" y="5203773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Date Placeholder 2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t="6726" b="4156"/>
          <a:stretch>
            <a:fillRect/>
          </a:stretch>
        </p:blipFill>
        <p:spPr bwMode="auto">
          <a:xfrm>
            <a:off x="-2471270" y="1301466"/>
            <a:ext cx="2069307" cy="7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468800"/>
            <a:ext cx="3960000" cy="41400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lang="en-US" dirty="0" smtClean="0"/>
            </a:lvl1pPr>
            <a:lvl2pPr>
              <a:lnSpc>
                <a:spcPct val="90000"/>
              </a:lnSpc>
              <a:spcAft>
                <a:spcPts val="600"/>
              </a:spcAft>
              <a:defRPr lang="en-US" dirty="0" smtClean="0"/>
            </a:lvl2pPr>
            <a:lvl3pPr>
              <a:lnSpc>
                <a:spcPct val="90000"/>
              </a:lnSpc>
              <a:spcAft>
                <a:spcPts val="600"/>
              </a:spcAft>
              <a:defRPr lang="en-US" dirty="0" smtClean="0"/>
            </a:lvl3pPr>
            <a:lvl4pPr>
              <a:lnSpc>
                <a:spcPct val="90000"/>
              </a:lnSpc>
              <a:spcAft>
                <a:spcPts val="600"/>
              </a:spcAft>
              <a:defRPr lang="en-US" dirty="0" smtClean="0"/>
            </a:lvl4pPr>
            <a:lvl5pPr>
              <a:lnSpc>
                <a:spcPct val="90000"/>
              </a:lnSpc>
              <a:spcAft>
                <a:spcPts val="600"/>
              </a:spcAft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759" y="1468800"/>
            <a:ext cx="3960000" cy="41400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lang="en-US" dirty="0" smtClean="0"/>
            </a:lvl1pPr>
            <a:lvl2pPr>
              <a:lnSpc>
                <a:spcPct val="90000"/>
              </a:lnSpc>
              <a:spcAft>
                <a:spcPts val="600"/>
              </a:spcAft>
              <a:defRPr lang="en-US" dirty="0" smtClean="0"/>
            </a:lvl2pPr>
            <a:lvl3pPr>
              <a:lnSpc>
                <a:spcPct val="90000"/>
              </a:lnSpc>
              <a:spcAft>
                <a:spcPts val="600"/>
              </a:spcAft>
              <a:defRPr lang="en-US" dirty="0" smtClean="0"/>
            </a:lvl3pPr>
            <a:lvl4pPr>
              <a:lnSpc>
                <a:spcPct val="90000"/>
              </a:lnSpc>
              <a:spcAft>
                <a:spcPts val="600"/>
              </a:spcAft>
              <a:defRPr lang="en-US" dirty="0" smtClean="0"/>
            </a:lvl4pPr>
            <a:lvl5pPr>
              <a:lnSpc>
                <a:spcPct val="90000"/>
              </a:lnSpc>
              <a:spcAft>
                <a:spcPts val="600"/>
              </a:spcAft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189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759" y="1468800"/>
            <a:ext cx="3960000" cy="4140000"/>
          </a:xfrm>
        </p:spPr>
        <p:txBody>
          <a:bodyPr vert="horz" lIns="0" tIns="0" rIns="0" bIns="0" rtlCol="0">
            <a:noAutofit/>
          </a:bodyPr>
          <a:lstStyle>
            <a:lvl1pPr marL="216000" indent="-216000">
              <a:buClr>
                <a:schemeClr val="tx2"/>
              </a:buClr>
              <a:buFont typeface="Arial" pitchFamily="34" charset="0"/>
              <a:buChar char="•"/>
              <a:defRPr lang="en-US" dirty="0" smtClean="0"/>
            </a:lvl1pPr>
            <a:lvl2pPr marL="432000">
              <a:buFont typeface="Arial" pitchFamily="34" charset="0"/>
              <a:buChar char="›"/>
              <a:defRPr lang="en-US" sz="1800" dirty="0" smtClean="0"/>
            </a:lvl2pPr>
            <a:lvl3pPr marL="648000">
              <a:buClr>
                <a:schemeClr val="tx1"/>
              </a:buClr>
              <a:defRPr lang="en-US" sz="1600" dirty="0" smtClean="0"/>
            </a:lvl3pPr>
            <a:lvl4pPr marL="864000">
              <a:buFont typeface="Arial" pitchFamily="34" charset="0"/>
              <a:buChar char="•"/>
              <a:defRPr lang="en-US" dirty="0" smtClean="0"/>
            </a:lvl4pPr>
            <a:lvl5pPr marL="1080000">
              <a:buFont typeface="Arial" pitchFamily="34" charset="0"/>
              <a:buChar char="›"/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4000" y="1468800"/>
            <a:ext cx="3960000" cy="414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44448" y="1468800"/>
            <a:ext cx="3960000" cy="414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04000" y="1468800"/>
            <a:ext cx="3960000" cy="4140000"/>
          </a:xfrm>
        </p:spPr>
        <p:txBody>
          <a:bodyPr vert="horz" lIns="0" tIns="0" rIns="0" bIns="0" rtlCol="0">
            <a:noAutofit/>
          </a:bodyPr>
          <a:lstStyle>
            <a:lvl1pPr marL="216000" indent="-216000">
              <a:buClr>
                <a:schemeClr val="tx2"/>
              </a:buClr>
              <a:buFont typeface="Arial" pitchFamily="34" charset="0"/>
              <a:buChar char="•"/>
              <a:defRPr lang="en-US" dirty="0" smtClean="0"/>
            </a:lvl1pPr>
            <a:lvl2pPr marL="432000">
              <a:buFont typeface="Arial" pitchFamily="34" charset="0"/>
              <a:buChar char="›"/>
              <a:defRPr lang="en-US" sz="1800" dirty="0" smtClean="0"/>
            </a:lvl2pPr>
            <a:lvl3pPr marL="648000">
              <a:buClr>
                <a:schemeClr val="tx1"/>
              </a:buClr>
              <a:defRPr lang="en-US" sz="1600" dirty="0" smtClean="0"/>
            </a:lvl3pPr>
            <a:lvl4pPr marL="864000">
              <a:buFont typeface="Arial" pitchFamily="34" charset="0"/>
              <a:buChar char="•"/>
              <a:defRPr lang="en-US" dirty="0" smtClean="0"/>
            </a:lvl4pPr>
            <a:lvl5pPr marL="1080000">
              <a:buFont typeface="Arial" pitchFamily="34" charset="0"/>
              <a:buChar char="›"/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44448" y="1468800"/>
            <a:ext cx="3960000" cy="19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608000" y="3609240"/>
            <a:ext cx="3960000" cy="19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4000" y="1468800"/>
            <a:ext cx="3960000" cy="4140000"/>
          </a:xfrm>
        </p:spPr>
        <p:txBody>
          <a:bodyPr vert="horz" lIns="0" tIns="0" rIns="0" bIns="0" rtlCol="0">
            <a:noAutofit/>
          </a:bodyPr>
          <a:lstStyle>
            <a:lvl1pPr marL="216000" indent="-216000">
              <a:buClr>
                <a:schemeClr val="tx2"/>
              </a:buClr>
              <a:buFont typeface="Arial" pitchFamily="34" charset="0"/>
              <a:buChar char="•"/>
              <a:defRPr lang="en-US" dirty="0" smtClean="0"/>
            </a:lvl1pPr>
            <a:lvl2pPr marL="432000">
              <a:buFont typeface="Arial" pitchFamily="34" charset="0"/>
              <a:buChar char="›"/>
              <a:defRPr lang="en-US" sz="1800" dirty="0" smtClean="0"/>
            </a:lvl2pPr>
            <a:lvl3pPr marL="648000">
              <a:buClr>
                <a:schemeClr val="tx1"/>
              </a:buClr>
              <a:defRPr lang="en-US" sz="1600" dirty="0" smtClean="0"/>
            </a:lvl3pPr>
            <a:lvl4pPr marL="864000">
              <a:buFont typeface="Arial" pitchFamily="34" charset="0"/>
              <a:buChar char="•"/>
              <a:defRPr lang="en-US" dirty="0" smtClean="0"/>
            </a:lvl4pPr>
            <a:lvl5pPr marL="1080000">
              <a:buFont typeface="Arial" pitchFamily="34" charset="0"/>
              <a:buChar char="›"/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onten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Mid_Blue_3.jpg"/>
          <p:cNvPicPr>
            <a:picLocks noChangeAspect="1"/>
          </p:cNvPicPr>
          <p:nvPr userDrawn="1"/>
        </p:nvPicPr>
        <p:blipFill>
          <a:blip r:embed="rId2" cstate="print"/>
          <a:srcRect t="86749"/>
          <a:stretch>
            <a:fillRect/>
          </a:stretch>
        </p:blipFill>
        <p:spPr>
          <a:xfrm>
            <a:off x="0" y="5949280"/>
            <a:ext cx="9144000" cy="908720"/>
          </a:xfrm>
          <a:prstGeom prst="rect">
            <a:avLst/>
          </a:prstGeom>
        </p:spPr>
      </p:pic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40000" y="594000"/>
            <a:ext cx="8042400" cy="50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620254" y="2989463"/>
            <a:ext cx="2406997" cy="3868962"/>
            <a:chOff x="-2414521" y="1195029"/>
            <a:chExt cx="2414071" cy="3833388"/>
          </a:xfrm>
        </p:grpSpPr>
        <p:sp>
          <p:nvSpPr>
            <p:cNvPr id="28" name="Rectangle 27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0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15814" y="5209083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 userDrawn="1"/>
        </p:nvSpPr>
        <p:spPr>
          <a:xfrm>
            <a:off x="-2592329" y="100896"/>
            <a:ext cx="2376000" cy="2835002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33" name="TextBox 26"/>
          <p:cNvSpPr txBox="1"/>
          <p:nvPr userDrawn="1"/>
        </p:nvSpPr>
        <p:spPr>
          <a:xfrm>
            <a:off x="-2549598" y="126534"/>
            <a:ext cx="20944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 smtClean="0">
                <a:latin typeface="Calibri" pitchFamily="34" charset="0"/>
                <a:cs typeface="Calibri" pitchFamily="34" charset="0"/>
              </a:rPr>
              <a:t>Using the bullet structure</a:t>
            </a:r>
            <a:endParaRPr lang="en-AU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24"/>
          <p:cNvSpPr txBox="1"/>
          <p:nvPr userDrawn="1"/>
        </p:nvSpPr>
        <p:spPr>
          <a:xfrm>
            <a:off x="-2628800" y="1003868"/>
            <a:ext cx="2483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>
                <a:latin typeface="Calibri" pitchFamily="34" charset="0"/>
                <a:cs typeface="Calibri" pitchFamily="34" charset="0"/>
              </a:rPr>
              <a:t>Use the </a:t>
            </a:r>
            <a:r>
              <a:rPr lang="en-AU" sz="1100" b="1" dirty="0" smtClean="0">
                <a:latin typeface="Calibri" pitchFamily="34" charset="0"/>
                <a:cs typeface="Calibri" pitchFamily="34" charset="0"/>
              </a:rPr>
              <a:t>Decrease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1100" b="1" dirty="0" smtClean="0">
                <a:latin typeface="Calibri" pitchFamily="34" charset="0"/>
                <a:cs typeface="Calibri" pitchFamily="34" charset="0"/>
              </a:rPr>
              <a:t>Increase List Level 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buttons </a:t>
            </a:r>
            <a:br>
              <a:rPr lang="en-AU" sz="1100" dirty="0" smtClean="0">
                <a:latin typeface="Calibri" pitchFamily="34" charset="0"/>
                <a:cs typeface="Calibri" pitchFamily="34" charset="0"/>
              </a:rPr>
            </a:br>
            <a:r>
              <a:rPr lang="en-AU" sz="1100" dirty="0" smtClean="0">
                <a:latin typeface="Calibri" pitchFamily="34" charset="0"/>
                <a:cs typeface="Calibri" pitchFamily="34" charset="0"/>
              </a:rPr>
              <a:t> from</a:t>
            </a:r>
            <a:r>
              <a:rPr lang="en-AU" sz="1100" baseline="0" dirty="0" smtClean="0">
                <a:latin typeface="Calibri" pitchFamily="34" charset="0"/>
                <a:cs typeface="Calibri" pitchFamily="34" charset="0"/>
              </a:rPr>
              <a:t> the customised </a:t>
            </a:r>
            <a:r>
              <a:rPr lang="en-AU" sz="1100" b="1" baseline="0" dirty="0" smtClean="0">
                <a:latin typeface="Calibri" pitchFamily="34" charset="0"/>
                <a:cs typeface="Calibri" pitchFamily="34" charset="0"/>
              </a:rPr>
              <a:t>QBE</a:t>
            </a:r>
            <a:r>
              <a:rPr lang="en-AU" sz="1100" baseline="0" dirty="0" smtClean="0">
                <a:latin typeface="Calibri" pitchFamily="34" charset="0"/>
                <a:cs typeface="Calibri" pitchFamily="34" charset="0"/>
              </a:rPr>
              <a:t> tab 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to ensure consistent formatting is used</a:t>
            </a:r>
            <a:endParaRPr lang="en-AU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18"/>
          <p:cNvSpPr txBox="1"/>
          <p:nvPr userDrawn="1"/>
        </p:nvSpPr>
        <p:spPr>
          <a:xfrm>
            <a:off x="-2536049" y="1809408"/>
            <a:ext cx="109088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of text slides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-1436615" y="1809408"/>
            <a:ext cx="13024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of numbered</a:t>
            </a:r>
            <a:r>
              <a:rPr lang="en-AU" sz="800" b="1" baseline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slides</a:t>
            </a:r>
            <a:endParaRPr lang="en-AU" sz="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3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07587" y="1992582"/>
            <a:ext cx="1035476" cy="7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382515" y="1998482"/>
            <a:ext cx="1015241" cy="7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t="6726" b="4156"/>
          <a:stretch>
            <a:fillRect/>
          </a:stretch>
        </p:blipFill>
        <p:spPr bwMode="auto">
          <a:xfrm>
            <a:off x="-2471270" y="326344"/>
            <a:ext cx="2069307" cy="7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White_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40000" y="1468800"/>
            <a:ext cx="8074800" cy="414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613283" y="2996952"/>
            <a:ext cx="2406997" cy="3868962"/>
            <a:chOff x="-2414521" y="1195029"/>
            <a:chExt cx="2414071" cy="383338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08843" y="5216572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8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id_Blue_3.jpg"/>
          <p:cNvPicPr>
            <a:picLocks noChangeAspect="1"/>
          </p:cNvPicPr>
          <p:nvPr userDrawn="1"/>
        </p:nvPicPr>
        <p:blipFill>
          <a:blip r:embed="rId2" cstate="print"/>
          <a:srcRect t="85700"/>
          <a:stretch>
            <a:fillRect/>
          </a:stretch>
        </p:blipFill>
        <p:spPr>
          <a:xfrm>
            <a:off x="0" y="5877272"/>
            <a:ext cx="9144000" cy="980728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0000" y="592428"/>
            <a:ext cx="8075966" cy="501637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2613283" y="2996952"/>
            <a:ext cx="2406997" cy="3868962"/>
            <a:chOff x="-2414521" y="1195029"/>
            <a:chExt cx="2414071" cy="383338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08843" y="5216572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468800"/>
            <a:ext cx="3960000" cy="648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00" y="2158614"/>
            <a:ext cx="396000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59" y="1468800"/>
            <a:ext cx="3960000" cy="648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59" y="2158614"/>
            <a:ext cx="396000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40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hite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76" y="4526214"/>
            <a:ext cx="4701520" cy="1223976"/>
          </a:xfrm>
        </p:spPr>
        <p:txBody>
          <a:bodyPr anchor="t"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652120" y="5304888"/>
            <a:ext cx="1396800" cy="716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2872800"/>
            <a:ext cx="6624000" cy="1474304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>
              <a:spcBef>
                <a:spcPts val="600"/>
              </a:spcBef>
              <a:buFontTx/>
              <a:buNone/>
              <a:defRPr lang="en-US" sz="2200" b="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628800" y="2636912"/>
            <a:ext cx="2390804" cy="1952149"/>
            <a:chOff x="-2398236" y="1195029"/>
            <a:chExt cx="2390804" cy="2386412"/>
          </a:xfrm>
        </p:grpSpPr>
        <p:grpSp>
          <p:nvGrpSpPr>
            <p:cNvPr id="9" name="Group 19"/>
            <p:cNvGrpSpPr/>
            <p:nvPr userDrawn="1"/>
          </p:nvGrpSpPr>
          <p:grpSpPr>
            <a:xfrm>
              <a:off x="-2398236" y="1195029"/>
              <a:ext cx="2390804" cy="2386412"/>
              <a:chOff x="-2398236" y="1195029"/>
              <a:chExt cx="2390804" cy="2386412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-2383432" y="1195029"/>
                <a:ext cx="2376000" cy="238641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26"/>
              <p:cNvSpPr txBox="1"/>
              <p:nvPr userDrawn="1"/>
            </p:nvSpPr>
            <p:spPr>
              <a:xfrm>
                <a:off x="-2398236" y="1248498"/>
                <a:ext cx="2094424" cy="3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200" b="1" dirty="0" smtClean="0">
                    <a:latin typeface="Calibri" pitchFamily="34" charset="0"/>
                    <a:cs typeface="Calibri" pitchFamily="34" charset="0"/>
                  </a:rPr>
                  <a:t>Using the bullet structure</a:t>
                </a:r>
                <a:endParaRPr lang="en-AU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" name="TextBox 24"/>
            <p:cNvSpPr txBox="1"/>
            <p:nvPr userDrawn="1"/>
          </p:nvSpPr>
          <p:spPr>
            <a:xfrm>
              <a:off x="-2322052" y="2577655"/>
              <a:ext cx="2277306" cy="82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Use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Decrease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Increase List Level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buttons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from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tab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to set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Heading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and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Subheading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formatting.</a:t>
              </a:r>
              <a:endParaRPr lang="en-AU" sz="11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6726" b="4156"/>
          <a:stretch>
            <a:fillRect/>
          </a:stretch>
        </p:blipFill>
        <p:spPr bwMode="auto">
          <a:xfrm>
            <a:off x="-2471270" y="2999186"/>
            <a:ext cx="2069307" cy="7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955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hite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76" y="3797584"/>
            <a:ext cx="3060000" cy="1251712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923928" y="3797584"/>
            <a:ext cx="3060000" cy="1251712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56376" y="2872559"/>
            <a:ext cx="6624000" cy="675056"/>
          </a:xfrm>
        </p:spPr>
        <p:txBody>
          <a:bodyPr anchor="t" anchorCtr="0"/>
          <a:lstStyle>
            <a:lvl1pPr>
              <a:lnSpc>
                <a:spcPct val="9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652120" y="5304888"/>
            <a:ext cx="1396800" cy="716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55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hite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764704"/>
            <a:ext cx="6624000" cy="963088"/>
          </a:xfrm>
        </p:spPr>
        <p:txBody>
          <a:bodyPr anchor="b" anchorCtr="0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1700808"/>
            <a:ext cx="6624000" cy="1139552"/>
          </a:xfrm>
        </p:spPr>
        <p:txBody>
          <a:bodyPr/>
          <a:lstStyle>
            <a:lvl1pPr marL="0" indent="0" algn="l">
              <a:buNone/>
              <a:defRPr sz="44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33775" y="2996952"/>
            <a:ext cx="2406997" cy="3868962"/>
            <a:chOff x="-2414521" y="1195029"/>
            <a:chExt cx="2414071" cy="383338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9335" y="5216572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White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1889848"/>
            <a:ext cx="6624000" cy="963088"/>
          </a:xfrm>
        </p:spPr>
        <p:txBody>
          <a:bodyPr anchor="b" anchorCtr="0"/>
          <a:lstStyle>
            <a:lvl1pPr>
              <a:lnSpc>
                <a:spcPct val="9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2613283" y="2996952"/>
            <a:ext cx="2406997" cy="3868962"/>
            <a:chOff x="-2414521" y="1195029"/>
            <a:chExt cx="2414071" cy="383338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08843" y="5216572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4000" y="1468800"/>
            <a:ext cx="8064000" cy="4212000"/>
          </a:xfrm>
        </p:spPr>
        <p:txBody>
          <a:bodyPr vert="horz" lIns="0" tIns="0" rIns="0" bIns="0" rtlCol="0">
            <a:noAutofit/>
          </a:bodyPr>
          <a:lstStyle>
            <a:lvl1pPr marL="216000" indent="-216000">
              <a:buClr>
                <a:schemeClr val="tx2"/>
              </a:buClr>
              <a:buFont typeface="Arial" pitchFamily="34" charset="0"/>
              <a:buChar char="•"/>
              <a:defRPr lang="en-US" dirty="0" smtClean="0"/>
            </a:lvl1pPr>
            <a:lvl2pPr marL="432000">
              <a:buFont typeface="Arial" pitchFamily="34" charset="0"/>
              <a:buChar char="›"/>
              <a:defRPr lang="en-US" sz="1800" dirty="0" smtClean="0"/>
            </a:lvl2pPr>
            <a:lvl3pPr marL="648000">
              <a:buClr>
                <a:schemeClr val="tx1"/>
              </a:buClr>
              <a:defRPr lang="en-US" sz="1600" dirty="0" smtClean="0"/>
            </a:lvl3pPr>
            <a:lvl4pPr marL="864000">
              <a:buFont typeface="Arial" pitchFamily="34" charset="0"/>
              <a:buChar char="•"/>
              <a:defRPr lang="en-US" dirty="0" smtClean="0"/>
            </a:lvl4pPr>
            <a:lvl5pPr marL="1080000">
              <a:buFont typeface="Arial" pitchFamily="34" charset="0"/>
              <a:buChar char="›"/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43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4000" indent="-324000">
              <a:spcAft>
                <a:spcPts val="600"/>
              </a:spcAft>
              <a:buFont typeface="+mj-lt"/>
              <a:buAutoNum type="arabicPeriod"/>
              <a:defRPr/>
            </a:lvl1pPr>
            <a:lvl2pPr marL="539750" indent="-2159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lvl2pPr>
            <a:lvl3pPr marL="755650" indent="-2159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›"/>
              <a:defRPr/>
            </a:lvl3pPr>
            <a:lvl4pPr marL="971550" indent="-2159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›"/>
              <a:defRPr sz="1600"/>
            </a:lvl4pPr>
            <a:lvl5pPr marL="1224000"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200"/>
            </a:lvl1pPr>
            <a:lvl2pPr>
              <a:lnSpc>
                <a:spcPct val="100000"/>
              </a:lnSpc>
              <a:spcAft>
                <a:spcPts val="200"/>
              </a:spcAft>
              <a:defRPr sz="1200"/>
            </a:lvl2pPr>
            <a:lvl3pPr>
              <a:lnSpc>
                <a:spcPct val="100000"/>
              </a:lnSpc>
              <a:spcAft>
                <a:spcPts val="200"/>
              </a:spcAft>
              <a:defRPr sz="1200"/>
            </a:lvl3pPr>
            <a:lvl4pPr>
              <a:lnSpc>
                <a:spcPct val="100000"/>
              </a:lnSpc>
              <a:spcAft>
                <a:spcPts val="200"/>
              </a:spcAft>
              <a:defRPr sz="1200"/>
            </a:lvl4pPr>
            <a:lvl5pPr>
              <a:lnSpc>
                <a:spcPct val="100000"/>
              </a:lnSpc>
              <a:spcAft>
                <a:spcPts val="2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00588" y="6291430"/>
            <a:ext cx="1079724" cy="360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White_3.jpg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-69591"/>
            <a:ext cx="8064000" cy="115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467533"/>
            <a:ext cx="8064000" cy="4210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6202306"/>
            <a:ext cx="5716800" cy="216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>
              <a:defRPr lang="en-AU" sz="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smtClean="0"/>
              <a:t>Motor Salvage Oppurtunity</a:t>
            </a:r>
            <a:endParaRPr lang="en-AU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10996" y="6490338"/>
            <a:ext cx="1240724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04000" y="6490800"/>
            <a:ext cx="18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fld id="{7339EE8E-2A5E-4C4D-876A-62CFB4260EE7}" type="slidenum">
              <a:rPr lang="en-US" sz="800" b="1" smtClean="0">
                <a:solidFill>
                  <a:schemeClr val="tx2"/>
                </a:solidFill>
              </a:rPr>
              <a:pPr lvl="0" algn="l"/>
              <a:t>‹#›</a:t>
            </a:fld>
            <a:endParaRPr lang="en-AU" sz="8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7476" y="6498675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AU" sz="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endParaRPr lang="en-AU" sz="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620254" y="2989463"/>
            <a:ext cx="2406997" cy="3868962"/>
            <a:chOff x="-2414521" y="1195029"/>
            <a:chExt cx="2414071" cy="383338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-2383433" y="1195029"/>
              <a:ext cx="2382983" cy="3833388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6"/>
            <p:cNvSpPr txBox="1"/>
            <p:nvPr userDrawn="1"/>
          </p:nvSpPr>
          <p:spPr>
            <a:xfrm>
              <a:off x="-2414521" y="1197693"/>
              <a:ext cx="2402419" cy="2393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200" b="1" dirty="0" smtClean="0">
                  <a:latin typeface="Calibri" pitchFamily="34" charset="0"/>
                  <a:cs typeface="Calibri" pitchFamily="34" charset="0"/>
                </a:rPr>
                <a:t>Editing</a:t>
              </a:r>
              <a:r>
                <a:rPr lang="en-AU" sz="1200" b="1" baseline="0" dirty="0" smtClean="0">
                  <a:latin typeface="Calibri" pitchFamily="34" charset="0"/>
                  <a:cs typeface="Calibri" pitchFamily="34" charset="0"/>
                </a:rPr>
                <a:t> Footer details:</a:t>
              </a: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Click on the </a:t>
              </a:r>
              <a:r>
                <a:rPr lang="en-AU" sz="1100" b="1" dirty="0" smtClean="0">
                  <a:latin typeface="Calibri" pitchFamily="34" charset="0"/>
                  <a:cs typeface="Calibri" pitchFamily="34" charset="0"/>
                </a:rPr>
                <a:t>Header &amp;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Footer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button from the customised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QBE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tab. </a:t>
              </a: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7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AU" sz="1100" dirty="0" smtClean="0">
                  <a:latin typeface="Calibri" pitchFamily="34" charset="0"/>
                  <a:cs typeface="Calibri" pitchFamily="34" charset="0"/>
                </a:rPr>
                <a:t>The window below will pop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 up. Fill in the Footnote text in the Footer field and the document title in the Date field. Click the </a:t>
              </a:r>
              <a:r>
                <a:rPr lang="en-AU" sz="1100" b="1" baseline="0" dirty="0" smtClean="0">
                  <a:latin typeface="Calibri" pitchFamily="34" charset="0"/>
                  <a:cs typeface="Calibri" pitchFamily="34" charset="0"/>
                </a:rPr>
                <a:t>Apply to All </a:t>
              </a:r>
              <a:r>
                <a:rPr lang="en-AU" sz="1100" baseline="0" dirty="0" smtClean="0">
                  <a:latin typeface="Calibri" pitchFamily="34" charset="0"/>
                  <a:cs typeface="Calibri" pitchFamily="34" charset="0"/>
                </a:rPr>
                <a:t>button to apply changes to all the slides.</a:t>
              </a:r>
              <a:endParaRPr lang="en-AU" sz="1100" dirty="0" smtClean="0">
                <a:latin typeface="Calibri" pitchFamily="34" charset="0"/>
                <a:cs typeface="Calibri" pitchFamily="34" charset="0"/>
              </a:endParaRPr>
            </a:p>
            <a:p>
              <a:endParaRPr lang="en-AU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-2515814" y="5209083"/>
            <a:ext cx="2246186" cy="15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 userDrawn="1"/>
        </p:nvSpPr>
        <p:spPr>
          <a:xfrm>
            <a:off x="-2592329" y="100896"/>
            <a:ext cx="2376000" cy="2835002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5" name="TextBox 26"/>
          <p:cNvSpPr txBox="1"/>
          <p:nvPr userDrawn="1"/>
        </p:nvSpPr>
        <p:spPr>
          <a:xfrm>
            <a:off x="-2549598" y="126534"/>
            <a:ext cx="20944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 smtClean="0">
                <a:latin typeface="Calibri" pitchFamily="34" charset="0"/>
                <a:cs typeface="Calibri" pitchFamily="34" charset="0"/>
              </a:rPr>
              <a:t>Using the bullet structure</a:t>
            </a:r>
            <a:endParaRPr lang="en-AU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24"/>
          <p:cNvSpPr txBox="1"/>
          <p:nvPr userDrawn="1"/>
        </p:nvSpPr>
        <p:spPr>
          <a:xfrm>
            <a:off x="-2628800" y="1003868"/>
            <a:ext cx="2483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>
                <a:latin typeface="Calibri" pitchFamily="34" charset="0"/>
                <a:cs typeface="Calibri" pitchFamily="34" charset="0"/>
              </a:rPr>
              <a:t>Use the </a:t>
            </a:r>
            <a:r>
              <a:rPr lang="en-AU" sz="1100" b="1" dirty="0" smtClean="0">
                <a:latin typeface="Calibri" pitchFamily="34" charset="0"/>
                <a:cs typeface="Calibri" pitchFamily="34" charset="0"/>
              </a:rPr>
              <a:t>Decrease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1100" b="1" dirty="0" smtClean="0">
                <a:latin typeface="Calibri" pitchFamily="34" charset="0"/>
                <a:cs typeface="Calibri" pitchFamily="34" charset="0"/>
              </a:rPr>
              <a:t>Increase List Level 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buttons </a:t>
            </a:r>
            <a:br>
              <a:rPr lang="en-AU" sz="1100" dirty="0" smtClean="0">
                <a:latin typeface="Calibri" pitchFamily="34" charset="0"/>
                <a:cs typeface="Calibri" pitchFamily="34" charset="0"/>
              </a:rPr>
            </a:br>
            <a:r>
              <a:rPr lang="en-AU" sz="1100" dirty="0" smtClean="0">
                <a:latin typeface="Calibri" pitchFamily="34" charset="0"/>
                <a:cs typeface="Calibri" pitchFamily="34" charset="0"/>
              </a:rPr>
              <a:t> from</a:t>
            </a:r>
            <a:r>
              <a:rPr lang="en-AU" sz="1100" baseline="0" dirty="0" smtClean="0">
                <a:latin typeface="Calibri" pitchFamily="34" charset="0"/>
                <a:cs typeface="Calibri" pitchFamily="34" charset="0"/>
              </a:rPr>
              <a:t> the customised </a:t>
            </a:r>
            <a:r>
              <a:rPr lang="en-AU" sz="1100" b="1" baseline="0" dirty="0" smtClean="0">
                <a:latin typeface="Calibri" pitchFamily="34" charset="0"/>
                <a:cs typeface="Calibri" pitchFamily="34" charset="0"/>
              </a:rPr>
              <a:t>QBE</a:t>
            </a:r>
            <a:r>
              <a:rPr lang="en-AU" sz="1100" baseline="0" dirty="0" smtClean="0">
                <a:latin typeface="Calibri" pitchFamily="34" charset="0"/>
                <a:cs typeface="Calibri" pitchFamily="34" charset="0"/>
              </a:rPr>
              <a:t> tab </a:t>
            </a:r>
            <a:r>
              <a:rPr lang="en-AU" sz="1100" dirty="0" smtClean="0">
                <a:latin typeface="Calibri" pitchFamily="34" charset="0"/>
                <a:cs typeface="Calibri" pitchFamily="34" charset="0"/>
              </a:rPr>
              <a:t>to ensure consistent formatting is used</a:t>
            </a:r>
            <a:endParaRPr lang="en-AU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8"/>
          <p:cNvSpPr txBox="1"/>
          <p:nvPr userDrawn="1"/>
        </p:nvSpPr>
        <p:spPr>
          <a:xfrm>
            <a:off x="-2536049" y="1809408"/>
            <a:ext cx="109088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of text slides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436615" y="1809408"/>
            <a:ext cx="13024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of numbered</a:t>
            </a:r>
            <a:r>
              <a:rPr lang="en-AU" sz="800" b="1" baseline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slides</a:t>
            </a:r>
            <a:endParaRPr lang="en-AU" sz="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2507587" y="1992582"/>
            <a:ext cx="1035476" cy="7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-1382515" y="1998482"/>
            <a:ext cx="1015241" cy="7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 t="6726" b="4156"/>
          <a:stretch>
            <a:fillRect/>
          </a:stretch>
        </p:blipFill>
        <p:spPr bwMode="auto">
          <a:xfrm>
            <a:off x="-2471270" y="326344"/>
            <a:ext cx="2069307" cy="7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-2445871" y="3573016"/>
            <a:ext cx="2049319" cy="7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3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706" r:id="rId7"/>
    <p:sldLayoutId id="2147483693" r:id="rId8"/>
    <p:sldLayoutId id="2147483694" r:id="rId9"/>
    <p:sldLayoutId id="2147483702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4" r:id="rId16"/>
    <p:sldLayoutId id="2147483703" r:id="rId17"/>
    <p:sldLayoutId id="2147483705" r:id="rId18"/>
    <p:sldLayoutId id="2147483701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›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7700" indent="-215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›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0"/>
        </a:spcBef>
        <a:buFont typeface="Arial" pitchFamily="34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0"/>
        </a:spcBef>
        <a:buFont typeface="Arial" pitchFamily="34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0"/>
        </a:spcBef>
        <a:buFont typeface="Arial" pitchFamily="34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0"/>
        </a:spcBef>
        <a:buFont typeface="Arial" pitchFamily="34" charset="0"/>
        <a:buChar char="•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b="1" dirty="0" smtClean="0"/>
              <a:t>DRAFT FOR DISCUSSION</a:t>
            </a:r>
            <a:endParaRPr lang="en-AU" dirty="0" smtClean="0">
              <a:sym typeface="Symbo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/>
                </a:solidFill>
              </a:rPr>
              <a:t>&gt;&gt;&gt;</a:t>
            </a:r>
            <a:r>
              <a:rPr lang="en-AU" dirty="0" err="1" smtClean="0">
                <a:solidFill>
                  <a:schemeClr val="tx2"/>
                </a:solidFill>
              </a:rPr>
              <a:t>Python.intro</a:t>
            </a:r>
            <a:r>
              <a:rPr lang="en-AU" dirty="0" smtClean="0">
                <a:solidFill>
                  <a:schemeClr val="tx2"/>
                </a:solidFill>
              </a:rPr>
              <a:t>()</a:t>
            </a:r>
            <a:endParaRPr lang="en-AU" dirty="0" smtClean="0">
              <a:solidFill>
                <a:schemeClr val="tx2"/>
              </a:solidFill>
            </a:endParaRPr>
          </a:p>
          <a:p>
            <a:pPr lvl="1"/>
            <a:r>
              <a:rPr lang="en-AU" dirty="0" smtClean="0"/>
              <a:t>Knowledge sharing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58" y="5805264"/>
            <a:ext cx="1872207" cy="420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Spyder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341715" cy="47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Jupyter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75270"/>
            <a:ext cx="6965548" cy="45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Launching the </a:t>
            </a:r>
            <a:r>
              <a:rPr lang="en-AU" dirty="0" err="1"/>
              <a:t>J</a:t>
            </a:r>
            <a:r>
              <a:rPr lang="en-AU" dirty="0" err="1" smtClean="0"/>
              <a:t>upyter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467533"/>
            <a:ext cx="8064000" cy="809339"/>
          </a:xfrm>
        </p:spPr>
        <p:txBody>
          <a:bodyPr/>
          <a:lstStyle/>
          <a:p>
            <a:r>
              <a:rPr lang="en-AU" dirty="0" smtClean="0"/>
              <a:t>If the application cannot be launched from start menu, launch directly from command prompt using the command below:</a:t>
            </a:r>
          </a:p>
          <a:p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50" t="6140" r="4094" b="45119"/>
          <a:stretch/>
        </p:blipFill>
        <p:spPr>
          <a:xfrm>
            <a:off x="488655" y="2276872"/>
            <a:ext cx="7920880" cy="231359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8655" y="4974232"/>
            <a:ext cx="8064000" cy="809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›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47700" indent="-215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AU" dirty="0" smtClean="0"/>
              <a:t>Alternatively, we can launch via web browser by this address:</a:t>
            </a:r>
          </a:p>
          <a:p>
            <a:r>
              <a:rPr lang="en-AU" b="1" dirty="0" smtClean="0"/>
              <a:t>http</a:t>
            </a:r>
            <a:r>
              <a:rPr lang="en-AU" b="1" dirty="0"/>
              <a:t>://localhost:8888/tree</a:t>
            </a:r>
            <a:endParaRPr lang="en-AU" b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7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Need some packages?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can install packages via pip.</a:t>
            </a:r>
          </a:p>
          <a:p>
            <a:endParaRPr lang="en-AU" dirty="0" smtClean="0"/>
          </a:p>
          <a:p>
            <a:r>
              <a:rPr lang="en-AU" dirty="0" smtClean="0"/>
              <a:t>For example, $ pip install beautifulsoup4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75" y="2924944"/>
            <a:ext cx="6419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can also Update/Install packages from Anaconda</a:t>
            </a:r>
            <a:br>
              <a:rPr lang="en-AU" dirty="0" smtClean="0"/>
            </a:br>
            <a:r>
              <a:rPr lang="en-AU" dirty="0" smtClean="0"/>
              <a:t>Navigator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57"/>
          <a:stretch/>
        </p:blipFill>
        <p:spPr>
          <a:xfrm>
            <a:off x="755576" y="1268760"/>
            <a:ext cx="7416824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Too Much </a:t>
            </a:r>
            <a:r>
              <a:rPr lang="en-AU" dirty="0" smtClean="0"/>
              <a:t>Talk!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I want a demo!</a:t>
            </a:r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255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928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Template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9194811"/>
              </p:ext>
            </p:extLst>
          </p:nvPr>
        </p:nvGraphicFramePr>
        <p:xfrm>
          <a:off x="265922" y="2026200"/>
          <a:ext cx="4140000" cy="4352141"/>
        </p:xfrm>
        <a:graphic>
          <a:graphicData uri="http://schemas.openxmlformats.org/drawingml/2006/table">
            <a:tbl>
              <a:tblPr firstRow="1" bandRow="1"/>
              <a:tblGrid>
                <a:gridCol w="936000"/>
                <a:gridCol w="2376000"/>
                <a:gridCol w="82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10:00-10:30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buClrTx/>
                      </a:pPr>
                      <a:r>
                        <a:rPr lang="en-AU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buClrTx/>
                      </a:pPr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57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10:30-11:30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AU" sz="1200" b="1" dirty="0" smtClean="0">
                          <a:solidFill>
                            <a:srgbClr val="FFFFFF"/>
                          </a:solidFill>
                        </a:rPr>
                        <a:t>Topic 2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XX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57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11:30-12:30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AU" sz="1200" b="1" dirty="0" smtClean="0">
                          <a:solidFill>
                            <a:srgbClr val="FFFFFF"/>
                          </a:solidFill>
                        </a:rPr>
                        <a:t>Topic 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XX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12:30-13:30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AU" sz="1200" b="1" dirty="0" smtClean="0">
                          <a:solidFill>
                            <a:srgbClr val="000000"/>
                          </a:solidFill>
                        </a:rPr>
                        <a:t>Lunch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  <a:tr h="57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b="0" i="1" dirty="0" smtClean="0">
                          <a:solidFill>
                            <a:schemeClr val="tx1"/>
                          </a:solidFill>
                        </a:rPr>
                        <a:t>13:30-14:30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Topic 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E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XX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EE5"/>
                    </a:solidFill>
                  </a:tcPr>
                </a:tc>
              </a:tr>
              <a:tr h="8961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14:30-16:30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AU" sz="1200" b="1" baseline="0" dirty="0" smtClean="0">
                          <a:solidFill>
                            <a:srgbClr val="FFFFFF"/>
                          </a:solidFill>
                        </a:rPr>
                        <a:t>Topic 5</a:t>
                      </a: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Verdana" panose="020B0604030504040204" pitchFamily="34" charset="0"/>
                        <a:buNone/>
                      </a:pPr>
                      <a:r>
                        <a:rPr lang="en-AU" sz="1200" b="1" baseline="0" dirty="0" smtClean="0">
                          <a:solidFill>
                            <a:srgbClr val="FFFFFF"/>
                          </a:solidFill>
                        </a:rPr>
                        <a:t>XX</a:t>
                      </a: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57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b="0" i="1" dirty="0" smtClean="0">
                          <a:solidFill>
                            <a:schemeClr val="tx1"/>
                          </a:solidFill>
                        </a:rPr>
                        <a:t>16:30-17:30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AU" sz="1200" b="1" baseline="0" dirty="0" smtClean="0">
                          <a:solidFill>
                            <a:srgbClr val="FFFFFF"/>
                          </a:solidFill>
                        </a:rPr>
                        <a:t>Topic 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buClrTx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XX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17:30-18:00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309" rtl="0" eaLnBrk="1" latinLnBrk="0" hangingPunct="1">
                        <a:buClrTx/>
                      </a:pPr>
                      <a:r>
                        <a:rPr lang="en-AU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Topic 7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309" rtl="0" eaLnBrk="1" latinLnBrk="0" hangingPunct="1">
                        <a:buClrTx/>
                      </a:pPr>
                      <a:r>
                        <a:rPr lang="en-AU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19:00+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309" rtl="0" eaLnBrk="1" latinLnBrk="0" hangingPunct="1">
                        <a:buClrTx/>
                      </a:pP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309" rtl="0" eaLnBrk="1" latinLnBrk="0" hangingPunct="1">
                        <a:buClrTx/>
                      </a:pP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93"/>
                    </a:solidFill>
                  </a:tcPr>
                </a:tc>
              </a:tr>
            </a:tbl>
          </a:graphicData>
        </a:graphic>
      </p:graphicFrame>
      <p:sp>
        <p:nvSpPr>
          <p:cNvPr id="19" name="BainTable12302HeaderBox1"/>
          <p:cNvSpPr txBox="1"/>
          <p:nvPr/>
        </p:nvSpPr>
        <p:spPr>
          <a:xfrm>
            <a:off x="1219114" y="1746435"/>
            <a:ext cx="2306475" cy="3052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Agenda item</a:t>
            </a:r>
          </a:p>
        </p:txBody>
      </p:sp>
      <p:sp>
        <p:nvSpPr>
          <p:cNvPr id="20" name="BainTable12302HeaderBox1"/>
          <p:cNvSpPr txBox="1"/>
          <p:nvPr/>
        </p:nvSpPr>
        <p:spPr>
          <a:xfrm>
            <a:off x="366875" y="1746435"/>
            <a:ext cx="739364" cy="3052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4000" y="1365183"/>
            <a:ext cx="4283342" cy="304428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Day X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BainTable12302HeaderBox1"/>
          <p:cNvSpPr txBox="1"/>
          <p:nvPr/>
        </p:nvSpPr>
        <p:spPr>
          <a:xfrm>
            <a:off x="3638463" y="1746435"/>
            <a:ext cx="767459" cy="3052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Who</a:t>
            </a:r>
          </a:p>
        </p:txBody>
      </p:sp>
      <p:sp>
        <p:nvSpPr>
          <p:cNvPr id="23" name="BainTable12302HeaderBox1"/>
          <p:cNvSpPr txBox="1"/>
          <p:nvPr/>
        </p:nvSpPr>
        <p:spPr>
          <a:xfrm>
            <a:off x="5226341" y="1746435"/>
            <a:ext cx="3676359" cy="3052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xy" algn="b"/>
          </a:blipFill>
        </p:spPr>
        <p:txBody>
          <a:bodyPr vert="horz" wrap="square" lIns="0" tIns="0" rIns="0" bIns="8890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Objectives</a:t>
            </a:r>
          </a:p>
        </p:txBody>
      </p:sp>
      <p:sp>
        <p:nvSpPr>
          <p:cNvPr id="24" name="TextBox 23"/>
          <p:cNvSpPr txBox="1"/>
          <p:nvPr>
            <p:custDataLst>
              <p:tags r:id="rId2"/>
            </p:custDataLst>
          </p:nvPr>
        </p:nvSpPr>
        <p:spPr>
          <a:xfrm>
            <a:off x="5226341" y="3583743"/>
            <a:ext cx="3800214" cy="538609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Tx/>
              <a:buSzPct val="100000"/>
              <a:buFont typeface="Verdana" panose="020B060403050404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XXXXX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Tx/>
              <a:buSzPct val="100000"/>
              <a:buFont typeface="Verdana" panose="020B0604030504040204" pitchFamily="34" charset="0"/>
              <a:buChar char="•"/>
              <a:tabLst/>
              <a:defRPr/>
            </a:pPr>
            <a:r>
              <a:rPr kumimoji="0" lang="en-AU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XXXXX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Trapezoid 24"/>
          <p:cNvSpPr/>
          <p:nvPr/>
        </p:nvSpPr>
        <p:spPr>
          <a:xfrm rot="16200000">
            <a:off x="4382308" y="3654145"/>
            <a:ext cx="824790" cy="777556"/>
          </a:xfrm>
          <a:prstGeom prst="trapezoid">
            <a:avLst>
              <a:gd name="adj" fmla="val 17809"/>
            </a:avLst>
          </a:prstGeom>
          <a:gradFill>
            <a:gsLst>
              <a:gs pos="0">
                <a:srgbClr val="9FAEE5"/>
              </a:gs>
              <a:gs pos="100000">
                <a:srgbClr val="9FAEE5">
                  <a:lumMod val="20000"/>
                  <a:lumOff val="8000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Blocker Template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Rectangle 25"/>
          <p:cNvSpPr/>
          <p:nvPr/>
        </p:nvSpPr>
        <p:spPr>
          <a:xfrm>
            <a:off x="505360" y="1340768"/>
            <a:ext cx="3960440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Section 1</a:t>
            </a:r>
            <a:endParaRPr lang="en-AU" sz="160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707963" y="1340768"/>
            <a:ext cx="3960440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Section 2</a:t>
            </a:r>
            <a:endParaRPr lang="en-AU" sz="16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05360" y="3645024"/>
            <a:ext cx="3960440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Section 3</a:t>
            </a:r>
            <a:endParaRPr lang="en-AU" sz="16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707963" y="3645024"/>
            <a:ext cx="3960440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Section 4</a:t>
            </a:r>
            <a:endParaRPr lang="en-AU" sz="1600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05360" y="1693568"/>
            <a:ext cx="3960440" cy="17735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707963" y="1693568"/>
            <a:ext cx="3960440" cy="17735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05360" y="3997824"/>
            <a:ext cx="3960440" cy="17735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707963" y="3997824"/>
            <a:ext cx="3960440" cy="17735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Two-blocker Comparison Template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Rectangle 16"/>
          <p:cNvSpPr/>
          <p:nvPr/>
        </p:nvSpPr>
        <p:spPr>
          <a:xfrm>
            <a:off x="505360" y="1340768"/>
            <a:ext cx="3562584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Section 1</a:t>
            </a:r>
            <a:endParaRPr lang="en-AU" sz="16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05360" y="1693568"/>
            <a:ext cx="3562584" cy="4471736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076056" y="1340768"/>
            <a:ext cx="3562584" cy="327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Section 2</a:t>
            </a:r>
            <a:endParaRPr lang="en-AU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076056" y="1693568"/>
            <a:ext cx="3562584" cy="4471736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  <p:sp>
        <p:nvSpPr>
          <p:cNvPr id="21" name="Right Arrow 20"/>
          <p:cNvSpPr/>
          <p:nvPr/>
        </p:nvSpPr>
        <p:spPr>
          <a:xfrm>
            <a:off x="4175956" y="3316551"/>
            <a:ext cx="792088" cy="648072"/>
          </a:xfrm>
          <a:prstGeom prst="rightArrow">
            <a:avLst>
              <a:gd name="adj1" fmla="val 67822"/>
              <a:gd name="adj2" fmla="val 3960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Disclaimer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467533"/>
            <a:ext cx="8064000" cy="3689659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endParaRPr lang="en-AU" i="1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5517232"/>
            <a:ext cx="4839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/>
              <a:t>Zen </a:t>
            </a:r>
            <a:r>
              <a:rPr lang="en-AU" sz="1400" i="1" dirty="0"/>
              <a:t>of Python</a:t>
            </a:r>
            <a:r>
              <a:rPr lang="en-AU" sz="1400" i="1" dirty="0" smtClean="0"/>
              <a:t>: </a:t>
            </a:r>
            <a:r>
              <a:rPr lang="en-AU" sz="1400" i="1" dirty="0" smtClean="0">
                <a:hlinkClick r:id="rId2"/>
              </a:rPr>
              <a:t>https</a:t>
            </a:r>
            <a:r>
              <a:rPr lang="en-AU" sz="1400" i="1" dirty="0">
                <a:hlinkClick r:id="rId2"/>
              </a:rPr>
              <a:t>://www.python.org/dev/peps/pep-0020/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21766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Template</a:t>
            </a:r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graphicFrame>
        <p:nvGraphicFramePr>
          <p:cNvPr id="7" name="Picture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5315"/>
              </p:ext>
            </p:extLst>
          </p:nvPr>
        </p:nvGraphicFramePr>
        <p:xfrm>
          <a:off x="503238" y="1466850"/>
          <a:ext cx="8064000" cy="2442590"/>
        </p:xfrm>
        <a:graphic>
          <a:graphicData uri="http://schemas.openxmlformats.org/drawingml/2006/table">
            <a:tbl>
              <a:tblPr/>
              <a:tblGrid>
                <a:gridCol w="1344000"/>
                <a:gridCol w="1344000"/>
                <a:gridCol w="1344000"/>
                <a:gridCol w="1344000"/>
                <a:gridCol w="1344000"/>
                <a:gridCol w="1344000"/>
              </a:tblGrid>
              <a:tr h="376024">
                <a:tc gridSpan="2">
                  <a:txBody>
                    <a:bodyPr/>
                    <a:lstStyle/>
                    <a:p>
                      <a:r>
                        <a:rPr lang="en-AU" sz="1300" b="1" dirty="0" smtClean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AU" sz="13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b="1" dirty="0" smtClean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AU" sz="13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b="1" dirty="0" smtClean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AU" sz="13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b="1" dirty="0" smtClean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AU" sz="13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b="1" dirty="0" smtClean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AU" sz="13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8"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AU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AU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AU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000" b="1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AU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76">
                <a:tc>
                  <a:txBody>
                    <a:bodyPr/>
                    <a:lstStyle/>
                    <a:p>
                      <a:r>
                        <a:rPr lang="en-AU" sz="1300" dirty="0" smtClean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dirty="0" smtClean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20">
                <a:tc>
                  <a:txBody>
                    <a:bodyPr/>
                    <a:lstStyle/>
                    <a:p>
                      <a:r>
                        <a:rPr lang="en-AU" sz="1300" dirty="0" smtClean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AU" sz="1300" dirty="0" smtClean="0"/>
                        <a:t>Text</a:t>
                      </a:r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Pie Chart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35161"/>
              </p:ext>
            </p:extLst>
          </p:nvPr>
        </p:nvGraphicFramePr>
        <p:xfrm>
          <a:off x="107504" y="1466850"/>
          <a:ext cx="5292080" cy="455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694538" y="1395112"/>
            <a:ext cx="2952328" cy="3779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Key Observations</a:t>
            </a:r>
            <a:endParaRPr lang="en-AU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94538" y="1800260"/>
            <a:ext cx="2952328" cy="4258275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Bar Chart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97510"/>
              </p:ext>
            </p:extLst>
          </p:nvPr>
        </p:nvGraphicFramePr>
        <p:xfrm>
          <a:off x="503238" y="1466850"/>
          <a:ext cx="8064500" cy="433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Questions &amp; answers</a:t>
            </a:r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Contact Person Name</a:t>
            </a:r>
          </a:p>
          <a:p>
            <a:r>
              <a:rPr lang="en-AU" dirty="0" smtClean="0"/>
              <a:t>Contact Person Title </a:t>
            </a:r>
          </a:p>
          <a:p>
            <a:r>
              <a:rPr lang="en-AU" dirty="0" smtClean="0"/>
              <a:t>telephone    +61 2 9123 4567 </a:t>
            </a:r>
          </a:p>
          <a:p>
            <a:r>
              <a:rPr lang="en-AU" dirty="0" err="1" smtClean="0"/>
              <a:t>contact.person@qbe.com</a:t>
            </a:r>
            <a:r>
              <a:rPr lang="en-AU" dirty="0" smtClean="0"/>
              <a:t> </a:t>
            </a:r>
          </a:p>
          <a:p>
            <a:r>
              <a:rPr lang="en-AU" b="1" dirty="0" err="1" smtClean="0"/>
              <a:t>www.qbe.com/lorem</a:t>
            </a:r>
            <a:endParaRPr lang="en-AU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b="1" dirty="0" smtClean="0"/>
              <a:t>Contact Person Name</a:t>
            </a:r>
          </a:p>
          <a:p>
            <a:r>
              <a:rPr lang="en-AU" dirty="0" smtClean="0"/>
              <a:t>Contact Person Title </a:t>
            </a:r>
          </a:p>
          <a:p>
            <a:r>
              <a:rPr lang="en-AU" dirty="0" smtClean="0"/>
              <a:t>telephone    +61 2 9123 4567</a:t>
            </a:r>
          </a:p>
          <a:p>
            <a:r>
              <a:rPr lang="en-AU" dirty="0" err="1" smtClean="0"/>
              <a:t>contact.person@qbe.com</a:t>
            </a:r>
            <a:r>
              <a:rPr lang="en-AU" dirty="0" smtClean="0"/>
              <a:t> </a:t>
            </a:r>
          </a:p>
          <a:p>
            <a:r>
              <a:rPr lang="en-AU" b="1" dirty="0" err="1" smtClean="0"/>
              <a:t>www.qbe.com/lorem</a:t>
            </a:r>
            <a:endParaRPr lang="en-AU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Thank you</a:t>
            </a:r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Disclaimer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Template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/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45693"/>
              </p:ext>
            </p:extLst>
          </p:nvPr>
        </p:nvGraphicFramePr>
        <p:xfrm>
          <a:off x="539553" y="1556792"/>
          <a:ext cx="8136904" cy="2385060"/>
        </p:xfrm>
        <a:graphic>
          <a:graphicData uri="http://schemas.openxmlformats.org/drawingml/2006/table">
            <a:tbl>
              <a:tblPr firstRow="1" bandRow="1"/>
              <a:tblGrid>
                <a:gridCol w="648071"/>
                <a:gridCol w="6727973"/>
                <a:gridCol w="7608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50" dirty="0" smtClean="0"/>
                        <a:t>Topic #</a:t>
                      </a:r>
                      <a:endParaRPr lang="en-AU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 w="12700" cmpd="sng">
                      <a:solidFill>
                        <a:srgbClr val="7BAFD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50" dirty="0" smtClean="0"/>
                        <a:t>Topic</a:t>
                      </a:r>
                      <a:endParaRPr lang="en-AU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 w="12700" cap="flat" cmpd="sng" algn="ctr">
                      <a:solidFill>
                        <a:srgbClr val="7BA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50" dirty="0" smtClean="0"/>
                        <a:t>Slide #</a:t>
                      </a:r>
                      <a:endParaRPr lang="en-AU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 w="12700" cmpd="sng">
                      <a:solidFill>
                        <a:srgbClr val="7BAFD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Python Installation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dirty="0" smtClean="0"/>
                        <a:t>Navigating </a:t>
                      </a:r>
                      <a:r>
                        <a:rPr lang="en-US" sz="1400" dirty="0" err="1" smtClean="0"/>
                        <a:t>Jupyter</a:t>
                      </a:r>
                      <a:r>
                        <a:rPr lang="en-US" sz="1400" dirty="0" smtClean="0"/>
                        <a:t>, Installing Packages</a:t>
                      </a:r>
                      <a:endParaRPr lang="en-AU" sz="140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BAFD4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AU" sz="1400" dirty="0" smtClean="0"/>
                        <a:t>Data Structures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AU" sz="1400" dirty="0" smtClean="0"/>
                        <a:t>Data</a:t>
                      </a:r>
                      <a:r>
                        <a:rPr lang="en-AU" sz="1400" baseline="0" dirty="0" smtClean="0"/>
                        <a:t> Manipulation with Pandas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Analytic</a:t>
                      </a:r>
                      <a:r>
                        <a:rPr lang="en-US" sz="1400" baseline="0" dirty="0" smtClean="0"/>
                        <a:t> toolbox from python + Demo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AU" sz="1400" dirty="0" err="1" smtClean="0"/>
                        <a:t>Codelabs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7BAFD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7BAFD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AU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7BAFD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AFD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Python?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3068960"/>
            <a:ext cx="8064000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&gt;&gt;&gt; Open source General-purpose </a:t>
            </a:r>
            <a:r>
              <a:rPr lang="en-AU" dirty="0"/>
              <a:t>p</a:t>
            </a:r>
            <a:r>
              <a:rPr lang="en-AU" dirty="0" smtClean="0"/>
              <a:t>rogramming </a:t>
            </a:r>
            <a:r>
              <a:rPr lang="en-AU" dirty="0" smtClean="0"/>
              <a:t>l</a:t>
            </a:r>
            <a:r>
              <a:rPr lang="en-AU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Supports object-oriented programming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smtClean="0"/>
              <a:t>	</a:t>
            </a:r>
            <a:r>
              <a:rPr lang="en-AU" dirty="0" err="1" smtClean="0"/>
              <a:t>object.method</a:t>
            </a:r>
            <a:r>
              <a:rPr lang="en-AU" dirty="0" smtClean="0"/>
              <a:t>(</a:t>
            </a:r>
            <a:r>
              <a:rPr lang="en-AU" dirty="0" err="1" smtClean="0"/>
              <a:t>another_object</a:t>
            </a:r>
            <a:r>
              <a:rPr lang="en-AU" dirty="0" smtClean="0"/>
              <a:t>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AU" dirty="0" smtClean="0"/>
              <a:t>	</a:t>
            </a:r>
            <a:r>
              <a:rPr lang="en-AU" i="1" dirty="0" err="1" smtClean="0"/>
              <a:t>Self.find</a:t>
            </a:r>
            <a:r>
              <a:rPr lang="en-AU" i="1" dirty="0" smtClean="0"/>
              <a:t>(</a:t>
            </a:r>
            <a:r>
              <a:rPr lang="en-AU" i="1" dirty="0" err="1" smtClean="0"/>
              <a:t>the_one</a:t>
            </a:r>
            <a:r>
              <a:rPr lang="en-AU" i="1" dirty="0" smtClean="0"/>
              <a:t>)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AU" i="1" dirty="0" smtClean="0"/>
              <a:t>&gt;&gt;&gt; </a:t>
            </a:r>
          </a:p>
          <a:p>
            <a:pPr lvl="1" indent="0">
              <a:lnSpc>
                <a:spcPct val="150000"/>
              </a:lnSpc>
              <a:buNone/>
            </a:pPr>
            <a:endParaRPr lang="en-AU" i="1" dirty="0" smtClean="0"/>
          </a:p>
          <a:p>
            <a:pPr lvl="1" indent="0">
              <a:lnSpc>
                <a:spcPct val="150000"/>
              </a:lnSpc>
              <a:buNone/>
            </a:pPr>
            <a:endParaRPr lang="en-AU" i="1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en-AU" dirty="0" smtClean="0"/>
              <a:t> </a:t>
            </a:r>
          </a:p>
          <a:p>
            <a:pPr lvl="1" indent="0">
              <a:lnSpc>
                <a:spcPct val="150000"/>
              </a:lnSpc>
              <a:buNone/>
            </a:pPr>
            <a:endParaRPr lang="en-AU" i="1" dirty="0" smtClean="0"/>
          </a:p>
          <a:p>
            <a:pPr lvl="1" indent="0">
              <a:lnSpc>
                <a:spcPct val="150000"/>
              </a:lnSpc>
              <a:buNone/>
            </a:pPr>
            <a:endParaRPr lang="en-AU" i="1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881041"/>
            <a:ext cx="728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Want to know the philosophy behind? Read “Zen </a:t>
            </a:r>
            <a:r>
              <a:rPr lang="en-AU" sz="1200" i="1" dirty="0"/>
              <a:t>of </a:t>
            </a:r>
            <a:r>
              <a:rPr lang="en-AU" sz="1200" i="1" dirty="0" smtClean="0"/>
              <a:t>Python”: </a:t>
            </a:r>
            <a:r>
              <a:rPr lang="en-AU" sz="1200" i="1" dirty="0" smtClean="0">
                <a:hlinkClick r:id="rId2"/>
              </a:rPr>
              <a:t>https</a:t>
            </a:r>
            <a:r>
              <a:rPr lang="en-AU" sz="1200" i="1" dirty="0">
                <a:hlinkClick r:id="rId2"/>
              </a:rPr>
              <a:t>://www.python.org/dev/peps/pep-0020/</a:t>
            </a:r>
            <a:endParaRPr lang="en-AU" sz="12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6" y="1486270"/>
            <a:ext cx="855552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…But 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&gt;&gt;&gt; Highly </a:t>
            </a:r>
            <a:r>
              <a:rPr lang="en-AU" dirty="0"/>
              <a:t>extensible with the use of packages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Intended </a:t>
            </a:r>
            <a:r>
              <a:rPr lang="en-AU" dirty="0"/>
              <a:t>to be highly </a:t>
            </a:r>
            <a:r>
              <a:rPr lang="en-AU" dirty="0" smtClean="0"/>
              <a:t>readable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Open Source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Used in wide array of applications </a:t>
            </a:r>
            <a:r>
              <a:rPr lang="en-AU" dirty="0" err="1" smtClean="0"/>
              <a:t>e.g</a:t>
            </a:r>
            <a:r>
              <a:rPr lang="en-AU" dirty="0"/>
              <a:t> </a:t>
            </a:r>
            <a:r>
              <a:rPr lang="en-AU" dirty="0" smtClean="0"/>
              <a:t>web development (Django), machine learning(</a:t>
            </a:r>
            <a:r>
              <a:rPr lang="en-AU" dirty="0" err="1" smtClean="0"/>
              <a:t>scikit</a:t>
            </a:r>
            <a:r>
              <a:rPr lang="en-AU" dirty="0" smtClean="0"/>
              <a:t>, </a:t>
            </a:r>
            <a:r>
              <a:rPr lang="en-AU" dirty="0" err="1" smtClean="0"/>
              <a:t>tensorflow</a:t>
            </a:r>
            <a:r>
              <a:rPr lang="en-AU" dirty="0" smtClean="0"/>
              <a:t>), Scientific research etc.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Great documentation and developer community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&gt;&gt;&gt; Easy to learn</a:t>
            </a:r>
          </a:p>
          <a:p>
            <a:pPr marL="774900" lvl="2" indent="-342900">
              <a:lnSpc>
                <a:spcPct val="150000"/>
              </a:lnSpc>
            </a:pPr>
            <a:endParaRPr lang="en-AU" dirty="0"/>
          </a:p>
          <a:p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Install?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While there are a lot of ways to install python we’ll be using package:</a:t>
            </a:r>
          </a:p>
          <a:p>
            <a:r>
              <a:rPr lang="en-AU" dirty="0" smtClean="0"/>
              <a:t> </a:t>
            </a:r>
          </a:p>
          <a:p>
            <a:r>
              <a:rPr lang="en-AU" sz="2800" b="1" dirty="0" smtClean="0"/>
              <a:t>ANACONDA</a:t>
            </a:r>
          </a:p>
          <a:p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800" dirty="0" smtClean="0"/>
              <a:t>Easy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800" dirty="0" smtClean="0"/>
              <a:t>Data Science Packages are already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800" dirty="0" smtClean="0"/>
              <a:t>Installs </a:t>
            </a:r>
            <a:r>
              <a:rPr lang="en-AU" sz="1800" dirty="0" err="1" smtClean="0"/>
              <a:t>Jupyter</a:t>
            </a:r>
            <a:r>
              <a:rPr lang="en-AU" sz="1800" dirty="0" smtClean="0"/>
              <a:t> Notebook – handy for collaborative 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800" dirty="0" smtClean="0"/>
              <a:t>Includes </a:t>
            </a:r>
            <a:r>
              <a:rPr lang="en-AU" sz="1800" dirty="0" err="1" smtClean="0"/>
              <a:t>Spyder</a:t>
            </a:r>
            <a:r>
              <a:rPr lang="en-AU" sz="1800" dirty="0" smtClean="0"/>
              <a:t> – </a:t>
            </a:r>
            <a:r>
              <a:rPr lang="en-AU" sz="1800" dirty="0" err="1" smtClean="0"/>
              <a:t>Rstudio</a:t>
            </a:r>
            <a:r>
              <a:rPr lang="en-AU" sz="1800" dirty="0" smtClean="0"/>
              <a:t> like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8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067104"/>
            <a:ext cx="7226122" cy="44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Which version to use?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9" y="1233765"/>
            <a:ext cx="8195501" cy="44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Applications Bundled with Anaconda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040" y="1988840"/>
            <a:ext cx="7477125" cy="282892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Motor Salvage Oppurtunity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41678019"/>
</p:tagLst>
</file>

<file path=ppt/theme/theme1.xml><?xml version="1.0" encoding="utf-8"?>
<a:theme xmlns:a="http://schemas.openxmlformats.org/drawingml/2006/main" name="QBE with Co-Branding Option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242852"/>
      </a:lt2>
      <a:accent1>
        <a:srgbClr val="00B0F0"/>
      </a:accent1>
      <a:accent2>
        <a:srgbClr val="0070C0"/>
      </a:accent2>
      <a:accent3>
        <a:srgbClr val="00206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B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olour 1">
      <a:srgbClr val="003DA5"/>
    </a:custClr>
    <a:custClr name="Colour 2">
      <a:srgbClr val="77C5D5"/>
    </a:custClr>
    <a:custClr name="Colour 3">
      <a:srgbClr val="BDE4E1"/>
    </a:custClr>
    <a:custClr name="Colour 4">
      <a:srgbClr val="7BAFD4"/>
    </a:custClr>
    <a:custClr name="Colour 5">
      <a:srgbClr val="B7D6F1"/>
    </a:custClr>
    <a:custClr name="Colour 6">
      <a:srgbClr val="9FAEE5"/>
    </a:custClr>
    <a:custClr name="Colour 7">
      <a:srgbClr val="BDCAE7"/>
    </a:custClr>
    <a:custClr name="Colour 8">
      <a:srgbClr val="63666A"/>
    </a:custClr>
    <a:custClr name="Colour 9">
      <a:srgbClr val="D0D0CE"/>
    </a:custClr>
  </a:custClrLst>
  <a:extLst>
    <a:ext uri="{05A4C25C-085E-4340-85A3-A5531E510DB2}">
      <thm15:themeFamily xmlns:thm15="http://schemas.microsoft.com/office/thememl/2012/main" name="DA Presentation template (WHITE) v0 3.potx [Read-Only]" id="{C2EE61BA-F999-4F72-B8D5-D21E9621CA86}" vid="{87D9D71E-7E17-4347-A11D-01C2E32522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 startFromScratch="false">
    <tabs>
      <tab id="CustomTab" label="QBE" insertBeforeMso="TabHome" keytip="Q">
        <group idMso="GroupSlides"/>
        <group id="group2" label=" ">
          <button idMso="HeaderFooterInsert" size="large"/>
          <button idMso="PasteTextOnly" size="large" imageMso="Paste" label="Paste Unformatted"/>
          <separator id="sep1"/>
          <buttonGroup id="bg1">
            <button idMso="IndentDecrease" visible="true" label="Decrease List Level"/>
            <button idMso="IndentIncrease" visible="true" label="Increase List Level"/>
          </buttonGroup>
        </group>
        <group id="Group1" label=" ">
          <button idMso="ZoomFitToWindow" size="large" label="Fit to Window"/>
          <separator id="separator1"/>
          <checkBox idMso="GuidesShowHide" label="Guides"/>
          <splitButton id="groupsplitbutton" size="normal">
            <button idMso="ObjectsGroup"/>
            <menu id="groupsplitmenu" itemSize="normal">
              <button idMso="ObjectsUngroup"/>
              <button idMso="ObjectsRegroup"/>
            </menu>
          </splitButton>
          <splitButton id="sendbacksplitbutton" size="large">
            <button idMso="ObjectSendToBack" label="Send to Back"/>
            <menu id="sendbacksplitmenu" itemSize="large">
              <button idMso="ObjectBringToFront" label="Bring to Front"/>
            </menu>
          </splitButton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DA Presentation template (WHITE) v0 3</Template>
  <TotalTime>496</TotalTime>
  <Words>455</Words>
  <Application>Microsoft Office PowerPoint</Application>
  <PresentationFormat>On-screen Show (4:3)</PresentationFormat>
  <Paragraphs>172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Symbol</vt:lpstr>
      <vt:lpstr>Verdana</vt:lpstr>
      <vt:lpstr>QBE with Co-Branding Option</vt:lpstr>
      <vt:lpstr>PowerPoint Presentation</vt:lpstr>
      <vt:lpstr>Disclaimer</vt:lpstr>
      <vt:lpstr>Contents Template</vt:lpstr>
      <vt:lpstr>What is Python?</vt:lpstr>
      <vt:lpstr>…But why?</vt:lpstr>
      <vt:lpstr>How to Install?</vt:lpstr>
      <vt:lpstr>PowerPoint Presentation</vt:lpstr>
      <vt:lpstr>Which version to use?</vt:lpstr>
      <vt:lpstr>Applications Bundled with Anaconda</vt:lpstr>
      <vt:lpstr>Spyder</vt:lpstr>
      <vt:lpstr>Jupyter Notebook</vt:lpstr>
      <vt:lpstr>Launching the Jupyter Notebook</vt:lpstr>
      <vt:lpstr>Need some packages?</vt:lpstr>
      <vt:lpstr>We can also Update/Install packages from Anaconda Navigator</vt:lpstr>
      <vt:lpstr>Too Much Talk! I want a demo!</vt:lpstr>
      <vt:lpstr>PowerPoint Presentation</vt:lpstr>
      <vt:lpstr>Agenda Template</vt:lpstr>
      <vt:lpstr>Four Blocker Template</vt:lpstr>
      <vt:lpstr>Two-blocker Comparison Template</vt:lpstr>
      <vt:lpstr>Table Template</vt:lpstr>
      <vt:lpstr>Sample Pie Chart</vt:lpstr>
      <vt:lpstr>Sample Bar Chart</vt:lpstr>
      <vt:lpstr>Questions &amp; answers</vt:lpstr>
      <vt:lpstr>Thank you</vt:lpstr>
      <vt:lpstr>Disclaimer</vt:lpstr>
    </vt:vector>
  </TitlesOfParts>
  <Company>QBE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Rimar Angelo Bravo</dc:creator>
  <cp:lastModifiedBy>Rimar Angelo Bravo</cp:lastModifiedBy>
  <cp:revision>33</cp:revision>
  <dcterms:created xsi:type="dcterms:W3CDTF">2016-11-25T02:29:17Z</dcterms:created>
  <dcterms:modified xsi:type="dcterms:W3CDTF">2017-03-31T07:04:31Z</dcterms:modified>
  <cp:category>Master PowerPoint template</cp:category>
</cp:coreProperties>
</file>