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snapToObjects="1">
      <p:cViewPr varScale="1">
        <p:scale>
          <a:sx n="88" d="100"/>
          <a:sy n="8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5DB1-03F7-384A-A37A-770FEE5B0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05E491-BC55-E74F-83DD-161A63CEF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407156-CA35-F04F-AE25-3892FC4EC380}"/>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91A6BEBF-7722-604F-8D76-25801A50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6C12B-B495-3F4B-B424-2245FDE51F28}"/>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173629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7B81-B487-E84F-9182-90A907001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C515A-8F91-1A40-A0A2-8489C5044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A3C42-DE14-F947-A7C0-23B3BA7594A0}"/>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4B655F01-D4FB-934F-B370-2D8884D6A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55B83-70E2-E14E-A1C6-23C47268A30A}"/>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283173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B1402-5F56-2D4E-A785-175D47A62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8DA2D-C008-184A-9471-161EF6FA1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CC864-3420-1B45-AFCE-0099BD3B3397}"/>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45D6B614-2702-0847-A17B-B28068CDC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9AE90-B39C-D942-ADA0-768D543A6EFA}"/>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199109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0C75-35E2-DC4E-9F8C-75FA184CE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70DCA-A68A-7548-904E-00C649A51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9906E-2887-254A-A2D2-9F5FB8FC13B9}"/>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B1525F44-B694-4044-9912-EF16E69FC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4A22-B190-6943-BD56-EC60C8800F90}"/>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32511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989D-C64B-834B-B5EA-5C4E5071E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177C2-6701-3B4F-ABC0-6B25909B2F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EFB65-677D-7840-80CD-A8C89F4B5DEE}"/>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EB083FAD-6EC8-D348-8E67-F5F1FBFD6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8B608-5C9F-E046-BE31-6F0387924B29}"/>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290558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EB91-2932-AB4C-A8DA-04CCDD768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29EA7-0F7E-D540-8F09-11BBB8153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4E58F-C132-F04C-BAD6-219CA3495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159EC-BC07-8C4B-A0FF-10DFA446226F}"/>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6" name="Footer Placeholder 5">
            <a:extLst>
              <a:ext uri="{FF2B5EF4-FFF2-40B4-BE49-F238E27FC236}">
                <a16:creationId xmlns:a16="http://schemas.microsoft.com/office/drawing/2014/main" id="{26A5F0FB-5322-1F41-9CE9-788E9E061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C4DE2-E748-7D43-B3E8-D738195C8060}"/>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84493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27CF-2AD8-6B45-80CA-5F9D18CD13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5785C-0B49-1C40-B6B9-750770948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05928-A296-4344-8492-7D869B0A6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5F09-2D8D-E34F-874D-77D0653D9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A6B09-16C0-2A44-BACB-F0FEF696C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FCD55-36F4-9448-A1A5-6D6D1B4C47B9}"/>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8" name="Footer Placeholder 7">
            <a:extLst>
              <a:ext uri="{FF2B5EF4-FFF2-40B4-BE49-F238E27FC236}">
                <a16:creationId xmlns:a16="http://schemas.microsoft.com/office/drawing/2014/main" id="{CBC5CE78-7FA5-DD4D-8F3D-8EAA2F8CD9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3672AB-BE9F-004F-A9E8-85954C0D1F43}"/>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38294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82C6-68DF-DD40-B1A3-93A88B8D5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7E86-1FC8-E544-8F3B-39C8B42B3FA7}"/>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4" name="Footer Placeholder 3">
            <a:extLst>
              <a:ext uri="{FF2B5EF4-FFF2-40B4-BE49-F238E27FC236}">
                <a16:creationId xmlns:a16="http://schemas.microsoft.com/office/drawing/2014/main" id="{173ED593-C838-454E-8A6D-19847ED5E6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02109-EA83-A74A-AAF3-5D96A9679E63}"/>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325697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6E82F-86D7-A543-8E3F-2E335A09A3EB}"/>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3" name="Footer Placeholder 2">
            <a:extLst>
              <a:ext uri="{FF2B5EF4-FFF2-40B4-BE49-F238E27FC236}">
                <a16:creationId xmlns:a16="http://schemas.microsoft.com/office/drawing/2014/main" id="{6CBAB289-77E8-F24F-9A5B-1143E716CD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8728B-0F9D-274B-BEE2-8E758C86760B}"/>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365804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6458-83CA-5046-851B-1A93C626E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DD564-0BDB-5F41-9AA4-A490DABB6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F07917-D872-CD40-8199-49414A207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560BA-423E-F049-A614-0C7D00EBF2C9}"/>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6" name="Footer Placeholder 5">
            <a:extLst>
              <a:ext uri="{FF2B5EF4-FFF2-40B4-BE49-F238E27FC236}">
                <a16:creationId xmlns:a16="http://schemas.microsoft.com/office/drawing/2014/main" id="{E3CDB37C-8947-FE46-ABEF-C4B30E00C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6DBD6-020E-EA47-A2AE-5029F12EF8E0}"/>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158588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1EA-9A00-B54F-990A-D76F13574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97E82-5731-F641-B18D-99090301A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6C037F-63CB-0C4D-9851-5B2AAAE28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89EEC-18CA-284A-BA3A-F7B5E589BABA}"/>
              </a:ext>
            </a:extLst>
          </p:cNvPr>
          <p:cNvSpPr>
            <a:spLocks noGrp="1"/>
          </p:cNvSpPr>
          <p:nvPr>
            <p:ph type="dt" sz="half" idx="10"/>
          </p:nvPr>
        </p:nvSpPr>
        <p:spPr/>
        <p:txBody>
          <a:bodyPr/>
          <a:lstStyle/>
          <a:p>
            <a:fld id="{FB48C56A-B7C4-E642-BB8E-5DA395CB2E99}" type="datetimeFigureOut">
              <a:rPr lang="en-US" smtClean="0"/>
              <a:t>11/1/20</a:t>
            </a:fld>
            <a:endParaRPr lang="en-US"/>
          </a:p>
        </p:txBody>
      </p:sp>
      <p:sp>
        <p:nvSpPr>
          <p:cNvPr id="6" name="Footer Placeholder 5">
            <a:extLst>
              <a:ext uri="{FF2B5EF4-FFF2-40B4-BE49-F238E27FC236}">
                <a16:creationId xmlns:a16="http://schemas.microsoft.com/office/drawing/2014/main" id="{BD936E82-811B-D643-B172-B035C308B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C4550-A0A6-D54C-A5E0-0238E55F33E1}"/>
              </a:ext>
            </a:extLst>
          </p:cNvPr>
          <p:cNvSpPr>
            <a:spLocks noGrp="1"/>
          </p:cNvSpPr>
          <p:nvPr>
            <p:ph type="sldNum" sz="quarter" idx="12"/>
          </p:nvPr>
        </p:nvSpPr>
        <p:spPr/>
        <p:txBody>
          <a:bodyPr/>
          <a:lstStyle/>
          <a:p>
            <a:fld id="{0AFF59D0-A52E-DA4D-831B-44F28693930E}" type="slidenum">
              <a:rPr lang="en-US" smtClean="0"/>
              <a:t>‹#›</a:t>
            </a:fld>
            <a:endParaRPr lang="en-US"/>
          </a:p>
        </p:txBody>
      </p:sp>
    </p:spTree>
    <p:extLst>
      <p:ext uri="{BB962C8B-B14F-4D97-AF65-F5344CB8AC3E}">
        <p14:creationId xmlns:p14="http://schemas.microsoft.com/office/powerpoint/2010/main" val="21011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1FFA0-8AF2-6644-939C-49C5DD92A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D26D2-0852-4F42-B605-4A8A923EE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0122A-08AC-4B4D-9BC4-CE5E5D47F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8C56A-B7C4-E642-BB8E-5DA395CB2E99}" type="datetimeFigureOut">
              <a:rPr lang="en-US" smtClean="0"/>
              <a:t>11/1/20</a:t>
            </a:fld>
            <a:endParaRPr lang="en-US"/>
          </a:p>
        </p:txBody>
      </p:sp>
      <p:sp>
        <p:nvSpPr>
          <p:cNvPr id="5" name="Footer Placeholder 4">
            <a:extLst>
              <a:ext uri="{FF2B5EF4-FFF2-40B4-BE49-F238E27FC236}">
                <a16:creationId xmlns:a16="http://schemas.microsoft.com/office/drawing/2014/main" id="{B36CDDF7-411D-6D43-ADC6-EECDA5AC5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78E94-FDBC-5941-9630-4A065ACEA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F59D0-A52E-DA4D-831B-44F28693930E}" type="slidenum">
              <a:rPr lang="en-US" smtClean="0"/>
              <a:t>‹#›</a:t>
            </a:fld>
            <a:endParaRPr lang="en-US"/>
          </a:p>
        </p:txBody>
      </p:sp>
    </p:spTree>
    <p:extLst>
      <p:ext uri="{BB962C8B-B14F-4D97-AF65-F5344CB8AC3E}">
        <p14:creationId xmlns:p14="http://schemas.microsoft.com/office/powerpoint/2010/main" val="2472366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rxiv.org/pdf/2003.0120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4E26-7ED5-374B-BEF0-A8DCDD7DEC3D}"/>
              </a:ext>
            </a:extLst>
          </p:cNvPr>
          <p:cNvSpPr>
            <a:spLocks noGrp="1"/>
          </p:cNvSpPr>
          <p:nvPr>
            <p:ph type="ctrTitle"/>
          </p:nvPr>
        </p:nvSpPr>
        <p:spPr/>
        <p:txBody>
          <a:bodyPr>
            <a:normAutofit fontScale="90000"/>
          </a:bodyPr>
          <a:lstStyle/>
          <a:p>
            <a:r>
              <a:rPr lang="en-US" b="1" dirty="0"/>
              <a:t>Natural Language Processing Advancements By Deep Learning: A Survey</a:t>
            </a:r>
            <a:endParaRPr lang="en-US" dirty="0"/>
          </a:p>
        </p:txBody>
      </p:sp>
      <p:sp>
        <p:nvSpPr>
          <p:cNvPr id="3" name="Subtitle 2">
            <a:extLst>
              <a:ext uri="{FF2B5EF4-FFF2-40B4-BE49-F238E27FC236}">
                <a16:creationId xmlns:a16="http://schemas.microsoft.com/office/drawing/2014/main" id="{3F18DF25-0BB1-464E-86B5-8DEF6CEF1245}"/>
              </a:ext>
            </a:extLst>
          </p:cNvPr>
          <p:cNvSpPr>
            <a:spLocks noGrp="1"/>
          </p:cNvSpPr>
          <p:nvPr>
            <p:ph type="subTitle" idx="1"/>
          </p:nvPr>
        </p:nvSpPr>
        <p:spPr/>
        <p:txBody>
          <a:bodyPr>
            <a:normAutofit/>
          </a:bodyPr>
          <a:lstStyle/>
          <a:p>
            <a:r>
              <a:rPr lang="en-US" sz="3600" dirty="0" err="1"/>
              <a:t>Rimzim</a:t>
            </a:r>
            <a:r>
              <a:rPr lang="en-US" sz="3600" dirty="0"/>
              <a:t> </a:t>
            </a:r>
            <a:r>
              <a:rPr lang="en-US" sz="3600" dirty="0" err="1"/>
              <a:t>Thube</a:t>
            </a:r>
            <a:r>
              <a:rPr lang="en-US" sz="3600" dirty="0"/>
              <a:t> </a:t>
            </a:r>
          </a:p>
        </p:txBody>
      </p:sp>
    </p:spTree>
    <p:extLst>
      <p:ext uri="{BB962C8B-B14F-4D97-AF65-F5344CB8AC3E}">
        <p14:creationId xmlns:p14="http://schemas.microsoft.com/office/powerpoint/2010/main" val="401680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DC75-9FA7-6D4D-9D6C-23D89ED71EB5}"/>
              </a:ext>
            </a:extLst>
          </p:cNvPr>
          <p:cNvSpPr>
            <a:spLocks noGrp="1"/>
          </p:cNvSpPr>
          <p:nvPr>
            <p:ph type="title"/>
          </p:nvPr>
        </p:nvSpPr>
        <p:spPr/>
        <p:txBody>
          <a:bodyPr>
            <a:normAutofit/>
          </a:bodyPr>
          <a:lstStyle/>
          <a:p>
            <a:r>
              <a:rPr lang="en-US" b="1" dirty="0"/>
              <a:t>Continuous Bag of Words (CBOW)</a:t>
            </a:r>
            <a:endParaRPr lang="en-US" dirty="0"/>
          </a:p>
        </p:txBody>
      </p:sp>
      <p:sp>
        <p:nvSpPr>
          <p:cNvPr id="3" name="Content Placeholder 2">
            <a:extLst>
              <a:ext uri="{FF2B5EF4-FFF2-40B4-BE49-F238E27FC236}">
                <a16:creationId xmlns:a16="http://schemas.microsoft.com/office/drawing/2014/main" id="{2D1C95F2-07A2-E544-8249-B187A21F9174}"/>
              </a:ext>
            </a:extLst>
          </p:cNvPr>
          <p:cNvSpPr>
            <a:spLocks noGrp="1"/>
          </p:cNvSpPr>
          <p:nvPr>
            <p:ph idx="1"/>
          </p:nvPr>
        </p:nvSpPr>
        <p:spPr/>
        <p:txBody>
          <a:bodyPr/>
          <a:lstStyle/>
          <a:p>
            <a:r>
              <a:rPr lang="en-US" dirty="0"/>
              <a:t>Tries to predict a word given its surrounding context</a:t>
            </a:r>
          </a:p>
          <a:p>
            <a:r>
              <a:rPr lang="en-US" dirty="0"/>
              <a:t>Not dependent on the sequential order of words</a:t>
            </a:r>
          </a:p>
          <a:p>
            <a:r>
              <a:rPr lang="en-US" dirty="0"/>
              <a:t>Not dependent on probabilistic characteristics</a:t>
            </a:r>
          </a:p>
          <a:p>
            <a:r>
              <a:rPr lang="en-US" dirty="0"/>
              <a:t>Mainly used as pre-trained model </a:t>
            </a:r>
          </a:p>
          <a:p>
            <a:r>
              <a:rPr lang="en-US" dirty="0"/>
              <a:t>TF-IDF scores is an example of CBOW</a:t>
            </a:r>
          </a:p>
        </p:txBody>
      </p:sp>
    </p:spTree>
    <p:extLst>
      <p:ext uri="{BB962C8B-B14F-4D97-AF65-F5344CB8AC3E}">
        <p14:creationId xmlns:p14="http://schemas.microsoft.com/office/powerpoint/2010/main" val="280549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B20F-CE2E-1147-B9D8-DE073BDF3EBC}"/>
              </a:ext>
            </a:extLst>
          </p:cNvPr>
          <p:cNvSpPr>
            <a:spLocks noGrp="1"/>
          </p:cNvSpPr>
          <p:nvPr>
            <p:ph type="title"/>
          </p:nvPr>
        </p:nvSpPr>
        <p:spPr/>
        <p:txBody>
          <a:bodyPr>
            <a:normAutofit/>
          </a:bodyPr>
          <a:lstStyle/>
          <a:p>
            <a:r>
              <a:rPr lang="en-US" b="1" dirty="0"/>
              <a:t>Word-Level Embedding</a:t>
            </a:r>
            <a:endParaRPr lang="en-US" dirty="0"/>
          </a:p>
        </p:txBody>
      </p:sp>
      <p:sp>
        <p:nvSpPr>
          <p:cNvPr id="3" name="Content Placeholder 2">
            <a:extLst>
              <a:ext uri="{FF2B5EF4-FFF2-40B4-BE49-F238E27FC236}">
                <a16:creationId xmlns:a16="http://schemas.microsoft.com/office/drawing/2014/main" id="{E7118DD8-384D-B942-B297-6A861BD94158}"/>
              </a:ext>
            </a:extLst>
          </p:cNvPr>
          <p:cNvSpPr>
            <a:spLocks noGrp="1"/>
          </p:cNvSpPr>
          <p:nvPr>
            <p:ph idx="1"/>
          </p:nvPr>
        </p:nvSpPr>
        <p:spPr/>
        <p:txBody>
          <a:bodyPr/>
          <a:lstStyle/>
          <a:p>
            <a:r>
              <a:rPr lang="en-US" dirty="0"/>
              <a:t>Words with related semantics become highly correlated in the representation space</a:t>
            </a:r>
          </a:p>
          <a:p>
            <a:r>
              <a:rPr lang="en-US" dirty="0"/>
              <a:t> High generalization power</a:t>
            </a:r>
          </a:p>
          <a:p>
            <a:r>
              <a:rPr lang="en-US" dirty="0"/>
              <a:t>Learning a distributed representation has advantage of word usage in context </a:t>
            </a:r>
          </a:p>
          <a:p>
            <a:r>
              <a:rPr lang="en-US" dirty="0"/>
              <a:t>Provides similar representations for semantically correlated words  </a:t>
            </a:r>
          </a:p>
        </p:txBody>
      </p:sp>
    </p:spTree>
    <p:extLst>
      <p:ext uri="{BB962C8B-B14F-4D97-AF65-F5344CB8AC3E}">
        <p14:creationId xmlns:p14="http://schemas.microsoft.com/office/powerpoint/2010/main" val="213744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F9A5-D89A-C841-99FF-7B07C143A9E0}"/>
              </a:ext>
            </a:extLst>
          </p:cNvPr>
          <p:cNvSpPr>
            <a:spLocks noGrp="1"/>
          </p:cNvSpPr>
          <p:nvPr>
            <p:ph type="title"/>
          </p:nvPr>
        </p:nvSpPr>
        <p:spPr/>
        <p:txBody>
          <a:bodyPr>
            <a:normAutofit/>
          </a:bodyPr>
          <a:lstStyle/>
          <a:p>
            <a:r>
              <a:rPr lang="en-US" b="1" dirty="0"/>
              <a:t>Character-Level Embedding</a:t>
            </a:r>
            <a:endParaRPr lang="en-US" dirty="0"/>
          </a:p>
        </p:txBody>
      </p:sp>
      <p:sp>
        <p:nvSpPr>
          <p:cNvPr id="3" name="Content Placeholder 2">
            <a:extLst>
              <a:ext uri="{FF2B5EF4-FFF2-40B4-BE49-F238E27FC236}">
                <a16:creationId xmlns:a16="http://schemas.microsoft.com/office/drawing/2014/main" id="{3EC6F19E-2EB9-BE4E-9B09-ACFEB597793B}"/>
              </a:ext>
            </a:extLst>
          </p:cNvPr>
          <p:cNvSpPr>
            <a:spLocks noGrp="1"/>
          </p:cNvSpPr>
          <p:nvPr>
            <p:ph idx="1"/>
          </p:nvPr>
        </p:nvSpPr>
        <p:spPr/>
        <p:txBody>
          <a:bodyPr/>
          <a:lstStyle/>
          <a:p>
            <a:r>
              <a:rPr lang="en-US" dirty="0"/>
              <a:t>Can use small model sizes </a:t>
            </a:r>
          </a:p>
          <a:p>
            <a:r>
              <a:rPr lang="en-US" dirty="0"/>
              <a:t>Represent words with lower-level language elements</a:t>
            </a:r>
          </a:p>
          <a:p>
            <a:r>
              <a:rPr lang="en-US" dirty="0"/>
              <a:t>Uses out of-vocabulary word (OOV) issue occurs when there is no equivalent vector in the word embedding</a:t>
            </a:r>
          </a:p>
        </p:txBody>
      </p:sp>
    </p:spTree>
    <p:extLst>
      <p:ext uri="{BB962C8B-B14F-4D97-AF65-F5344CB8AC3E}">
        <p14:creationId xmlns:p14="http://schemas.microsoft.com/office/powerpoint/2010/main" val="337594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25A5-07FD-7F42-A93B-67D0551138CF}"/>
              </a:ext>
            </a:extLst>
          </p:cNvPr>
          <p:cNvSpPr>
            <a:spLocks noGrp="1"/>
          </p:cNvSpPr>
          <p:nvPr>
            <p:ph type="title"/>
          </p:nvPr>
        </p:nvSpPr>
        <p:spPr/>
        <p:txBody>
          <a:bodyPr>
            <a:normAutofit/>
          </a:bodyPr>
          <a:lstStyle/>
          <a:p>
            <a:r>
              <a:rPr lang="en-US" b="1" dirty="0"/>
              <a:t>Seq2Seq Framework</a:t>
            </a:r>
            <a:endParaRPr lang="en-US" dirty="0"/>
          </a:p>
        </p:txBody>
      </p:sp>
      <p:sp>
        <p:nvSpPr>
          <p:cNvPr id="3" name="Content Placeholder 2">
            <a:extLst>
              <a:ext uri="{FF2B5EF4-FFF2-40B4-BE49-F238E27FC236}">
                <a16:creationId xmlns:a16="http://schemas.microsoft.com/office/drawing/2014/main" id="{81457506-79E0-CC4B-88A0-430A6218B6E8}"/>
              </a:ext>
            </a:extLst>
          </p:cNvPr>
          <p:cNvSpPr>
            <a:spLocks noGrp="1"/>
          </p:cNvSpPr>
          <p:nvPr>
            <p:ph idx="1"/>
          </p:nvPr>
        </p:nvSpPr>
        <p:spPr/>
        <p:txBody>
          <a:bodyPr/>
          <a:lstStyle/>
          <a:p>
            <a:r>
              <a:rPr lang="en-US" dirty="0"/>
              <a:t>Input and the output is represented as a sequence</a:t>
            </a:r>
          </a:p>
          <a:p>
            <a:r>
              <a:rPr lang="en-US" dirty="0"/>
              <a:t>Used in applications like machine translation, text summarization , speech-to-text, and text-to speech</a:t>
            </a:r>
          </a:p>
          <a:p>
            <a:r>
              <a:rPr lang="en-US" dirty="0"/>
              <a:t>Comprises of an encoder and a decoder</a:t>
            </a:r>
          </a:p>
          <a:p>
            <a:r>
              <a:rPr lang="en-US" dirty="0"/>
              <a:t>Implemented using RNN or LSTM</a:t>
            </a:r>
          </a:p>
          <a:p>
            <a:r>
              <a:rPr lang="en-US" dirty="0"/>
              <a:t>Decoder could take advantage of more information such as a context vector or intra-attention vectors to generate better outputs</a:t>
            </a:r>
          </a:p>
          <a:p>
            <a:r>
              <a:rPr lang="en-US" dirty="0"/>
              <a:t>In NLP applications, the output can be improved by using beam search to find a reasonably good output sequence</a:t>
            </a:r>
          </a:p>
        </p:txBody>
      </p:sp>
    </p:spTree>
    <p:extLst>
      <p:ext uri="{BB962C8B-B14F-4D97-AF65-F5344CB8AC3E}">
        <p14:creationId xmlns:p14="http://schemas.microsoft.com/office/powerpoint/2010/main" val="24369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B99A-1F73-9148-832C-1A6D45506EA0}"/>
              </a:ext>
            </a:extLst>
          </p:cNvPr>
          <p:cNvSpPr>
            <a:spLocks noGrp="1"/>
          </p:cNvSpPr>
          <p:nvPr>
            <p:ph type="title"/>
          </p:nvPr>
        </p:nvSpPr>
        <p:spPr/>
        <p:txBody>
          <a:bodyPr>
            <a:normAutofit/>
          </a:bodyPr>
          <a:lstStyle/>
          <a:p>
            <a:r>
              <a:rPr lang="en-US" b="1" dirty="0"/>
              <a:t>Reinforcement Learning in NLP</a:t>
            </a:r>
            <a:endParaRPr lang="en-US" dirty="0"/>
          </a:p>
        </p:txBody>
      </p:sp>
      <p:sp>
        <p:nvSpPr>
          <p:cNvPr id="3" name="Content Placeholder 2">
            <a:extLst>
              <a:ext uri="{FF2B5EF4-FFF2-40B4-BE49-F238E27FC236}">
                <a16:creationId xmlns:a16="http://schemas.microsoft.com/office/drawing/2014/main" id="{719CB5BA-FF7E-6C48-AEE2-862B3EC1F235}"/>
              </a:ext>
            </a:extLst>
          </p:cNvPr>
          <p:cNvSpPr>
            <a:spLocks noGrp="1"/>
          </p:cNvSpPr>
          <p:nvPr>
            <p:ph idx="1"/>
          </p:nvPr>
        </p:nvSpPr>
        <p:spPr/>
        <p:txBody>
          <a:bodyPr>
            <a:normAutofit/>
          </a:bodyPr>
          <a:lstStyle/>
          <a:p>
            <a:r>
              <a:rPr lang="en-US" dirty="0"/>
              <a:t>During the training of the model, the decoder utilizes two inputs, the previous decoder output state and the real input, to determine its current output state</a:t>
            </a:r>
          </a:p>
          <a:p>
            <a:r>
              <a:rPr lang="en-US" dirty="0"/>
              <a:t>During testing , the decoder fully relies on the previously created token from the model distribution</a:t>
            </a:r>
          </a:p>
          <a:p>
            <a:r>
              <a:rPr lang="en-US" dirty="0"/>
              <a:t>To solve this, remove the ground-truth dependency in training by solely relying on model distribution to </a:t>
            </a:r>
            <a:r>
              <a:rPr lang="en-US" dirty="0" err="1"/>
              <a:t>minimise</a:t>
            </a:r>
            <a:r>
              <a:rPr lang="en-US" dirty="0"/>
              <a:t> the cross-entropy loss</a:t>
            </a:r>
          </a:p>
          <a:p>
            <a:r>
              <a:rPr lang="en-US" dirty="0"/>
              <a:t>To solve the inconsistency between the training objective and the test evaluation metric, reinforcement learning can be</a:t>
            </a:r>
          </a:p>
        </p:txBody>
      </p:sp>
    </p:spTree>
    <p:extLst>
      <p:ext uri="{BB962C8B-B14F-4D97-AF65-F5344CB8AC3E}">
        <p14:creationId xmlns:p14="http://schemas.microsoft.com/office/powerpoint/2010/main" val="250579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5358-7352-3645-8F96-A2B89B3BAA76}"/>
              </a:ext>
            </a:extLst>
          </p:cNvPr>
          <p:cNvSpPr>
            <a:spLocks noGrp="1"/>
          </p:cNvSpPr>
          <p:nvPr>
            <p:ph type="title"/>
          </p:nvPr>
        </p:nvSpPr>
        <p:spPr/>
        <p:txBody>
          <a:bodyPr/>
          <a:lstStyle/>
          <a:p>
            <a:r>
              <a:rPr lang="en-US" b="1" dirty="0"/>
              <a:t>Datasets</a:t>
            </a:r>
          </a:p>
        </p:txBody>
      </p:sp>
      <p:sp>
        <p:nvSpPr>
          <p:cNvPr id="3" name="Content Placeholder 2">
            <a:extLst>
              <a:ext uri="{FF2B5EF4-FFF2-40B4-BE49-F238E27FC236}">
                <a16:creationId xmlns:a16="http://schemas.microsoft.com/office/drawing/2014/main" id="{72020949-08D7-0E41-91A7-4481A2C76283}"/>
              </a:ext>
            </a:extLst>
          </p:cNvPr>
          <p:cNvSpPr>
            <a:spLocks noGrp="1"/>
          </p:cNvSpPr>
          <p:nvPr>
            <p:ph idx="1"/>
          </p:nvPr>
        </p:nvSpPr>
        <p:spPr/>
        <p:txBody>
          <a:bodyPr/>
          <a:lstStyle/>
          <a:p>
            <a:r>
              <a:rPr lang="en-US" dirty="0"/>
              <a:t>Benchmarking is the assessment of methods and algorithms to test their capability to learn specific patterns</a:t>
            </a:r>
          </a:p>
          <a:p>
            <a:r>
              <a:rPr lang="en-US" dirty="0"/>
              <a:t>Types of benchmark datasets </a:t>
            </a:r>
          </a:p>
          <a:p>
            <a:pPr marL="0" indent="0">
              <a:buNone/>
            </a:pPr>
            <a:r>
              <a:rPr lang="en-US" dirty="0"/>
              <a:t> - real-world data</a:t>
            </a:r>
          </a:p>
          <a:p>
            <a:pPr marL="0" indent="0">
              <a:buNone/>
            </a:pPr>
            <a:r>
              <a:rPr lang="en-US" dirty="0"/>
              <a:t> - synthetic data which is artificially generated, when the data required is more than available data or data privacy is a concern</a:t>
            </a:r>
          </a:p>
          <a:p>
            <a:pPr marL="0" indent="0">
              <a:buNone/>
            </a:pPr>
            <a:r>
              <a:rPr lang="en-US" dirty="0"/>
              <a:t>- toy datasets used for demo and </a:t>
            </a:r>
            <a:r>
              <a:rPr lang="en-US" dirty="0" err="1"/>
              <a:t>visualisation</a:t>
            </a:r>
            <a:r>
              <a:rPr lang="en-US" dirty="0"/>
              <a:t> purposes</a:t>
            </a:r>
          </a:p>
          <a:p>
            <a:pPr marL="0" indent="0">
              <a:buNone/>
            </a:pPr>
            <a:endParaRPr lang="en-US" dirty="0"/>
          </a:p>
        </p:txBody>
      </p:sp>
    </p:spTree>
    <p:extLst>
      <p:ext uri="{BB962C8B-B14F-4D97-AF65-F5344CB8AC3E}">
        <p14:creationId xmlns:p14="http://schemas.microsoft.com/office/powerpoint/2010/main" val="3811568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1929-DF80-834E-B054-D08870FBA5F2}"/>
              </a:ext>
            </a:extLst>
          </p:cNvPr>
          <p:cNvSpPr>
            <a:spLocks noGrp="1"/>
          </p:cNvSpPr>
          <p:nvPr>
            <p:ph type="title"/>
          </p:nvPr>
        </p:nvSpPr>
        <p:spPr/>
        <p:txBody>
          <a:bodyPr/>
          <a:lstStyle/>
          <a:p>
            <a:r>
              <a:rPr lang="en-US" b="1" dirty="0"/>
              <a:t>Datasets</a:t>
            </a:r>
          </a:p>
        </p:txBody>
      </p:sp>
      <p:sp>
        <p:nvSpPr>
          <p:cNvPr id="3" name="Content Placeholder 2">
            <a:extLst>
              <a:ext uri="{FF2B5EF4-FFF2-40B4-BE49-F238E27FC236}">
                <a16:creationId xmlns:a16="http://schemas.microsoft.com/office/drawing/2014/main" id="{AF3E3C6E-C006-6842-9C31-9290750F0F4C}"/>
              </a:ext>
            </a:extLst>
          </p:cNvPr>
          <p:cNvSpPr>
            <a:spLocks noGrp="1"/>
          </p:cNvSpPr>
          <p:nvPr>
            <p:ph idx="1"/>
          </p:nvPr>
        </p:nvSpPr>
        <p:spPr/>
        <p:txBody>
          <a:bodyPr/>
          <a:lstStyle/>
          <a:p>
            <a:r>
              <a:rPr lang="en-US" dirty="0"/>
              <a:t>Data should have 3 properties — </a:t>
            </a:r>
          </a:p>
          <a:p>
            <a:pPr>
              <a:buFontTx/>
              <a:buChar char="-"/>
            </a:pPr>
            <a:r>
              <a:rPr lang="en-US" dirty="0"/>
              <a:t>the right data to train on</a:t>
            </a:r>
          </a:p>
          <a:p>
            <a:pPr>
              <a:buFontTx/>
              <a:buChar char="-"/>
            </a:pPr>
            <a:r>
              <a:rPr lang="en-US" dirty="0"/>
              <a:t>sufficient for the evaluation</a:t>
            </a:r>
          </a:p>
          <a:p>
            <a:pPr>
              <a:buFontTx/>
              <a:buChar char="-"/>
            </a:pPr>
            <a:r>
              <a:rPr lang="en-US" dirty="0"/>
              <a:t>accurate to work on</a:t>
            </a:r>
          </a:p>
          <a:p>
            <a:r>
              <a:rPr lang="en-US" dirty="0"/>
              <a:t>Creating proper datasets is complicated and of great importance</a:t>
            </a:r>
          </a:p>
        </p:txBody>
      </p:sp>
    </p:spTree>
    <p:extLst>
      <p:ext uri="{BB962C8B-B14F-4D97-AF65-F5344CB8AC3E}">
        <p14:creationId xmlns:p14="http://schemas.microsoft.com/office/powerpoint/2010/main" val="334324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5D1C-FD88-684A-8855-677F63DA34F3}"/>
              </a:ext>
            </a:extLst>
          </p:cNvPr>
          <p:cNvSpPr>
            <a:spLocks noGrp="1"/>
          </p:cNvSpPr>
          <p:nvPr>
            <p:ph type="title"/>
          </p:nvPr>
        </p:nvSpPr>
        <p:spPr/>
        <p:txBody>
          <a:bodyPr>
            <a:normAutofit/>
          </a:bodyPr>
          <a:lstStyle/>
          <a:p>
            <a:r>
              <a:rPr lang="en-US" b="1" dirty="0"/>
              <a:t>Part-Of-Speech Tagging</a:t>
            </a:r>
          </a:p>
        </p:txBody>
      </p:sp>
      <p:sp>
        <p:nvSpPr>
          <p:cNvPr id="3" name="Content Placeholder 2">
            <a:extLst>
              <a:ext uri="{FF2B5EF4-FFF2-40B4-BE49-F238E27FC236}">
                <a16:creationId xmlns:a16="http://schemas.microsoft.com/office/drawing/2014/main" id="{24439126-F231-AA4F-AE43-E0806AF7193A}"/>
              </a:ext>
            </a:extLst>
          </p:cNvPr>
          <p:cNvSpPr>
            <a:spLocks noGrp="1"/>
          </p:cNvSpPr>
          <p:nvPr>
            <p:ph idx="1"/>
          </p:nvPr>
        </p:nvSpPr>
        <p:spPr/>
        <p:txBody>
          <a:bodyPr/>
          <a:lstStyle/>
          <a:p>
            <a:r>
              <a:rPr lang="en-US" dirty="0"/>
              <a:t>Process of labelling words with their part of speech categories</a:t>
            </a:r>
          </a:p>
          <a:p>
            <a:r>
              <a:rPr lang="en-US" dirty="0"/>
              <a:t>WSJ corpus7 dataset used as a benchmark dataset tagging systems</a:t>
            </a:r>
          </a:p>
          <a:p>
            <a:r>
              <a:rPr lang="en-US" dirty="0"/>
              <a:t>LSTM networks, bidirectional LSTM networks, LSTM networks with a CRF8 layer used for sequence tagging</a:t>
            </a:r>
          </a:p>
          <a:p>
            <a:r>
              <a:rPr lang="en-US" dirty="0"/>
              <a:t>Sequence tagging includes part of speech tagging, chunking, and named entity recognition</a:t>
            </a:r>
          </a:p>
        </p:txBody>
      </p:sp>
    </p:spTree>
    <p:extLst>
      <p:ext uri="{BB962C8B-B14F-4D97-AF65-F5344CB8AC3E}">
        <p14:creationId xmlns:p14="http://schemas.microsoft.com/office/powerpoint/2010/main" val="415230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E7B5-86F3-7A48-9CED-2B2ECEC24B2A}"/>
              </a:ext>
            </a:extLst>
          </p:cNvPr>
          <p:cNvSpPr>
            <a:spLocks noGrp="1"/>
          </p:cNvSpPr>
          <p:nvPr>
            <p:ph type="title"/>
          </p:nvPr>
        </p:nvSpPr>
        <p:spPr/>
        <p:txBody>
          <a:bodyPr/>
          <a:lstStyle/>
          <a:p>
            <a:r>
              <a:rPr lang="en-US" b="1" dirty="0"/>
              <a:t>Parsing</a:t>
            </a:r>
            <a:endParaRPr lang="en-US" dirty="0"/>
          </a:p>
        </p:txBody>
      </p:sp>
      <p:sp>
        <p:nvSpPr>
          <p:cNvPr id="3" name="Content Placeholder 2">
            <a:extLst>
              <a:ext uri="{FF2B5EF4-FFF2-40B4-BE49-F238E27FC236}">
                <a16:creationId xmlns:a16="http://schemas.microsoft.com/office/drawing/2014/main" id="{B8CC1A9D-B6FA-3849-86E2-6E06C11DE64B}"/>
              </a:ext>
            </a:extLst>
          </p:cNvPr>
          <p:cNvSpPr>
            <a:spLocks noGrp="1"/>
          </p:cNvSpPr>
          <p:nvPr>
            <p:ph idx="1"/>
          </p:nvPr>
        </p:nvSpPr>
        <p:spPr/>
        <p:txBody>
          <a:bodyPr/>
          <a:lstStyle/>
          <a:p>
            <a:r>
              <a:rPr lang="en-US" dirty="0"/>
              <a:t>Parsing is assigning a structure to a </a:t>
            </a:r>
            <a:r>
              <a:rPr lang="en-US" dirty="0" err="1"/>
              <a:t>recognised</a:t>
            </a:r>
            <a:r>
              <a:rPr lang="en-US" dirty="0"/>
              <a:t> string</a:t>
            </a:r>
          </a:p>
          <a:p>
            <a:r>
              <a:rPr lang="en-US" dirty="0"/>
              <a:t>Constituency Parsing refers in particular to assigning a syntactic structure to a sentence</a:t>
            </a:r>
          </a:p>
          <a:p>
            <a:r>
              <a:rPr lang="en-US" dirty="0"/>
              <a:t>Dependency Parsing shows the structural relationships between the words in a targeted sentence</a:t>
            </a:r>
          </a:p>
          <a:p>
            <a:r>
              <a:rPr lang="en-US" dirty="0"/>
              <a:t>Bidirectional-LSTMs have been used in dependency parsers for feature representation</a:t>
            </a:r>
          </a:p>
          <a:p>
            <a:r>
              <a:rPr lang="en-US" dirty="0"/>
              <a:t>Stack LSTM and has been used in transition-based parsing</a:t>
            </a:r>
          </a:p>
        </p:txBody>
      </p:sp>
    </p:spTree>
    <p:extLst>
      <p:ext uri="{BB962C8B-B14F-4D97-AF65-F5344CB8AC3E}">
        <p14:creationId xmlns:p14="http://schemas.microsoft.com/office/powerpoint/2010/main" val="402242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2AE4-1EEC-1D40-B870-17AADC83E26D}"/>
              </a:ext>
            </a:extLst>
          </p:cNvPr>
          <p:cNvSpPr>
            <a:spLocks noGrp="1"/>
          </p:cNvSpPr>
          <p:nvPr>
            <p:ph type="title"/>
          </p:nvPr>
        </p:nvSpPr>
        <p:spPr/>
        <p:txBody>
          <a:bodyPr>
            <a:normAutofit/>
          </a:bodyPr>
          <a:lstStyle/>
          <a:p>
            <a:r>
              <a:rPr lang="en-US" b="1" dirty="0"/>
              <a:t>Semantic Role Labelling</a:t>
            </a:r>
            <a:endParaRPr lang="en-US" dirty="0"/>
          </a:p>
        </p:txBody>
      </p:sp>
      <p:sp>
        <p:nvSpPr>
          <p:cNvPr id="3" name="Content Placeholder 2">
            <a:extLst>
              <a:ext uri="{FF2B5EF4-FFF2-40B4-BE49-F238E27FC236}">
                <a16:creationId xmlns:a16="http://schemas.microsoft.com/office/drawing/2014/main" id="{FE302DC7-8E34-784E-96D1-448626F67660}"/>
              </a:ext>
            </a:extLst>
          </p:cNvPr>
          <p:cNvSpPr>
            <a:spLocks noGrp="1"/>
          </p:cNvSpPr>
          <p:nvPr>
            <p:ph idx="1"/>
          </p:nvPr>
        </p:nvSpPr>
        <p:spPr/>
        <p:txBody>
          <a:bodyPr/>
          <a:lstStyle/>
          <a:p>
            <a:r>
              <a:rPr lang="en-US" dirty="0"/>
              <a:t>Process of identification and classification of text arguments</a:t>
            </a:r>
          </a:p>
          <a:p>
            <a:r>
              <a:rPr lang="en-US" dirty="0"/>
              <a:t>Used to determine “who” did “what” to “whom” as well as “how,” “where,” and “when”</a:t>
            </a:r>
          </a:p>
          <a:p>
            <a:r>
              <a:rPr lang="en-US" dirty="0"/>
              <a:t>Goal is to extract the semantic relations between the predicate and the related arguments</a:t>
            </a:r>
          </a:p>
          <a:p>
            <a:r>
              <a:rPr lang="en-US" dirty="0"/>
              <a:t>Current state-of-the-art methods employ joint prediction of predicates and arguments, novel word representation approaches, and self-attention models</a:t>
            </a:r>
          </a:p>
        </p:txBody>
      </p:sp>
    </p:spTree>
    <p:extLst>
      <p:ext uri="{BB962C8B-B14F-4D97-AF65-F5344CB8AC3E}">
        <p14:creationId xmlns:p14="http://schemas.microsoft.com/office/powerpoint/2010/main" val="2650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48AF-625D-7247-BBF6-E33F5685D2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40C3A50-F6EA-5949-9FD7-7319B4D5C071}"/>
              </a:ext>
            </a:extLst>
          </p:cNvPr>
          <p:cNvSpPr>
            <a:spLocks noGrp="1"/>
          </p:cNvSpPr>
          <p:nvPr>
            <p:ph idx="1"/>
          </p:nvPr>
        </p:nvSpPr>
        <p:spPr/>
        <p:txBody>
          <a:bodyPr/>
          <a:lstStyle/>
          <a:p>
            <a:r>
              <a:rPr lang="en-US" dirty="0"/>
              <a:t>Natural Language Processing (NLP) is a discipline of computer science involving natural languages and computers</a:t>
            </a:r>
          </a:p>
          <a:p>
            <a:r>
              <a:rPr lang="en-US" dirty="0"/>
              <a:t>NLP helps machines to understand and analyze human language</a:t>
            </a:r>
          </a:p>
          <a:p>
            <a:r>
              <a:rPr lang="en-US" dirty="0"/>
              <a:t>Easy due to conduct NLP due to </a:t>
            </a:r>
          </a:p>
          <a:p>
            <a:pPr marL="0" indent="0">
              <a:buNone/>
            </a:pPr>
            <a:r>
              <a:rPr lang="en-US" dirty="0"/>
              <a:t> - advanced computational power</a:t>
            </a:r>
          </a:p>
          <a:p>
            <a:pPr>
              <a:buFontTx/>
              <a:buChar char="-"/>
            </a:pPr>
            <a:r>
              <a:rPr lang="en-US" dirty="0"/>
              <a:t>large datasets</a:t>
            </a:r>
          </a:p>
          <a:p>
            <a:pPr>
              <a:buFontTx/>
              <a:buChar char="-"/>
            </a:pPr>
            <a:r>
              <a:rPr lang="en-US" dirty="0"/>
              <a:t>deep learning </a:t>
            </a:r>
          </a:p>
        </p:txBody>
      </p:sp>
    </p:spTree>
    <p:extLst>
      <p:ext uri="{BB962C8B-B14F-4D97-AF65-F5344CB8AC3E}">
        <p14:creationId xmlns:p14="http://schemas.microsoft.com/office/powerpoint/2010/main" val="8694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B062-F44B-FE40-8E18-E145F19C9275}"/>
              </a:ext>
            </a:extLst>
          </p:cNvPr>
          <p:cNvSpPr>
            <a:spLocks noGrp="1"/>
          </p:cNvSpPr>
          <p:nvPr>
            <p:ph type="title"/>
          </p:nvPr>
        </p:nvSpPr>
        <p:spPr/>
        <p:txBody>
          <a:bodyPr>
            <a:normAutofit/>
          </a:bodyPr>
          <a:lstStyle/>
          <a:p>
            <a:r>
              <a:rPr lang="en-US" b="1" dirty="0"/>
              <a:t>Text Classification</a:t>
            </a:r>
            <a:endParaRPr lang="en-US" dirty="0"/>
          </a:p>
        </p:txBody>
      </p:sp>
      <p:sp>
        <p:nvSpPr>
          <p:cNvPr id="3" name="Content Placeholder 2">
            <a:extLst>
              <a:ext uri="{FF2B5EF4-FFF2-40B4-BE49-F238E27FC236}">
                <a16:creationId xmlns:a16="http://schemas.microsoft.com/office/drawing/2014/main" id="{FEFE27A3-B9FD-9541-B601-0E7FAA8B1171}"/>
              </a:ext>
            </a:extLst>
          </p:cNvPr>
          <p:cNvSpPr>
            <a:spLocks noGrp="1"/>
          </p:cNvSpPr>
          <p:nvPr>
            <p:ph idx="1"/>
          </p:nvPr>
        </p:nvSpPr>
        <p:spPr/>
        <p:txBody>
          <a:bodyPr>
            <a:normAutofit fontScale="92500" lnSpcReduction="20000"/>
          </a:bodyPr>
          <a:lstStyle/>
          <a:p>
            <a:r>
              <a:rPr lang="en-US" dirty="0"/>
              <a:t>Goal is to assign predefined categories to text parts for preliminary classification purposes</a:t>
            </a:r>
          </a:p>
          <a:p>
            <a:r>
              <a:rPr lang="en-US" dirty="0" err="1"/>
              <a:t>Eg.</a:t>
            </a:r>
            <a:r>
              <a:rPr lang="en-US" dirty="0"/>
              <a:t> </a:t>
            </a:r>
            <a:r>
              <a:rPr lang="en-US" dirty="0" err="1"/>
              <a:t>Categorisation</a:t>
            </a:r>
            <a:r>
              <a:rPr lang="en-US" dirty="0"/>
              <a:t> of given documents as to political or non-political news articles</a:t>
            </a:r>
          </a:p>
          <a:p>
            <a:r>
              <a:rPr lang="en-US" dirty="0"/>
              <a:t>Use of CNNs for sentence classification  in which training the model on top of pre-trained word-vectors through fine-tuning, has resulted in considerable improvements in learning task-specific vectors</a:t>
            </a:r>
          </a:p>
          <a:p>
            <a:r>
              <a:rPr lang="en-US" dirty="0"/>
              <a:t>LSTM-RNN architecture has been </a:t>
            </a:r>
            <a:r>
              <a:rPr lang="en-US" dirty="0" err="1"/>
              <a:t>utilised</a:t>
            </a:r>
            <a:r>
              <a:rPr lang="en-US" dirty="0"/>
              <a:t> in for sentence embedding with in web search task</a:t>
            </a:r>
          </a:p>
          <a:p>
            <a:r>
              <a:rPr lang="en-US" dirty="0"/>
              <a:t>A RNN in addition to max-pooling with an effective word representation method is superiority compared to simple window-based neural network approaches</a:t>
            </a:r>
          </a:p>
        </p:txBody>
      </p:sp>
    </p:spTree>
    <p:extLst>
      <p:ext uri="{BB962C8B-B14F-4D97-AF65-F5344CB8AC3E}">
        <p14:creationId xmlns:p14="http://schemas.microsoft.com/office/powerpoint/2010/main" val="252937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0F92-9126-B745-A852-577626C04F10}"/>
              </a:ext>
            </a:extLst>
          </p:cNvPr>
          <p:cNvSpPr>
            <a:spLocks noGrp="1"/>
          </p:cNvSpPr>
          <p:nvPr>
            <p:ph type="title"/>
          </p:nvPr>
        </p:nvSpPr>
        <p:spPr/>
        <p:txBody>
          <a:bodyPr>
            <a:normAutofit/>
          </a:bodyPr>
          <a:lstStyle/>
          <a:p>
            <a:r>
              <a:rPr lang="en-US" b="1" dirty="0"/>
              <a:t>Information Extraction</a:t>
            </a:r>
            <a:endParaRPr lang="en-US" dirty="0"/>
          </a:p>
        </p:txBody>
      </p:sp>
      <p:sp>
        <p:nvSpPr>
          <p:cNvPr id="3" name="Content Placeholder 2">
            <a:extLst>
              <a:ext uri="{FF2B5EF4-FFF2-40B4-BE49-F238E27FC236}">
                <a16:creationId xmlns:a16="http://schemas.microsoft.com/office/drawing/2014/main" id="{EE7F5549-473E-4A48-A1DA-CFA367D6B54E}"/>
              </a:ext>
            </a:extLst>
          </p:cNvPr>
          <p:cNvSpPr>
            <a:spLocks noGrp="1"/>
          </p:cNvSpPr>
          <p:nvPr>
            <p:ph idx="1"/>
          </p:nvPr>
        </p:nvSpPr>
        <p:spPr/>
        <p:txBody>
          <a:bodyPr>
            <a:normAutofit fontScale="92500" lnSpcReduction="10000"/>
          </a:bodyPr>
          <a:lstStyle/>
          <a:p>
            <a:r>
              <a:rPr lang="en-US" dirty="0"/>
              <a:t>identifies structured information from “unstructured” data such as social media posts and online news</a:t>
            </a:r>
          </a:p>
          <a:p>
            <a:r>
              <a:rPr lang="en-US" dirty="0"/>
              <a:t>Subtasks are Named Entity Recognition, Relation Extraction, Coreference Resolution, and Event Extraction </a:t>
            </a:r>
          </a:p>
          <a:p>
            <a:r>
              <a:rPr lang="en-US" dirty="0"/>
              <a:t>Named Entity Recognition - aims to locate and categorize named entities in context into pre-defined categories such as the names of people and places</a:t>
            </a:r>
          </a:p>
          <a:p>
            <a:r>
              <a:rPr lang="en-US" dirty="0"/>
              <a:t>Relation Extraction - aims to find the semantic relationships between entity pairs</a:t>
            </a:r>
          </a:p>
          <a:p>
            <a:r>
              <a:rPr lang="en-US" dirty="0"/>
              <a:t>Coreference Resolution - identification of the mentions in a context that refer to the same entity</a:t>
            </a:r>
          </a:p>
          <a:p>
            <a:r>
              <a:rPr lang="en-US" dirty="0"/>
              <a:t>Event Extraction - </a:t>
            </a:r>
            <a:r>
              <a:rPr lang="en-US" dirty="0" err="1"/>
              <a:t>recognising</a:t>
            </a:r>
            <a:r>
              <a:rPr lang="en-US" dirty="0"/>
              <a:t> trigger words related to an event</a:t>
            </a:r>
          </a:p>
        </p:txBody>
      </p:sp>
    </p:spTree>
    <p:extLst>
      <p:ext uri="{BB962C8B-B14F-4D97-AF65-F5344CB8AC3E}">
        <p14:creationId xmlns:p14="http://schemas.microsoft.com/office/powerpoint/2010/main" val="47346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A3EB-F5A7-7948-A450-0AC9608A679C}"/>
              </a:ext>
            </a:extLst>
          </p:cNvPr>
          <p:cNvSpPr>
            <a:spLocks noGrp="1"/>
          </p:cNvSpPr>
          <p:nvPr>
            <p:ph type="title"/>
          </p:nvPr>
        </p:nvSpPr>
        <p:spPr/>
        <p:txBody>
          <a:bodyPr>
            <a:normAutofit/>
          </a:bodyPr>
          <a:lstStyle/>
          <a:p>
            <a:r>
              <a:rPr lang="en-US" b="1" dirty="0"/>
              <a:t>Sentiment analysis</a:t>
            </a:r>
            <a:endParaRPr lang="en-US" dirty="0"/>
          </a:p>
        </p:txBody>
      </p:sp>
      <p:sp>
        <p:nvSpPr>
          <p:cNvPr id="3" name="Content Placeholder 2">
            <a:extLst>
              <a:ext uri="{FF2B5EF4-FFF2-40B4-BE49-F238E27FC236}">
                <a16:creationId xmlns:a16="http://schemas.microsoft.com/office/drawing/2014/main" id="{B1E71A56-5D19-1249-9DD1-48FD2EEC2958}"/>
              </a:ext>
            </a:extLst>
          </p:cNvPr>
          <p:cNvSpPr>
            <a:spLocks noGrp="1"/>
          </p:cNvSpPr>
          <p:nvPr>
            <p:ph idx="1"/>
          </p:nvPr>
        </p:nvSpPr>
        <p:spPr/>
        <p:txBody>
          <a:bodyPr/>
          <a:lstStyle/>
          <a:p>
            <a:r>
              <a:rPr lang="en-US" dirty="0" err="1"/>
              <a:t>Analyse</a:t>
            </a:r>
            <a:r>
              <a:rPr lang="en-US" dirty="0"/>
              <a:t> human opinion, sentiments, and even emotions regarding products, problems, and varied subjects</a:t>
            </a:r>
          </a:p>
          <a:p>
            <a:r>
              <a:rPr lang="en-US" dirty="0"/>
              <a:t>Document-level Sentiment Analysis - determine whether the whole document reflects a positive or negative sentiment. Gated RNN used.</a:t>
            </a:r>
          </a:p>
          <a:p>
            <a:r>
              <a:rPr lang="en-US" dirty="0"/>
              <a:t>Sentence-level Sentiment Analysis - opinion expressed in a sentence. Recursive auto-encoders. </a:t>
            </a:r>
          </a:p>
          <a:p>
            <a:r>
              <a:rPr lang="en-US" dirty="0"/>
              <a:t>Aspect-level Sentiment Analysis - targets an opinion, with the assumption of the existence of the sentiment and its target. Attention-based LSTMs </a:t>
            </a:r>
          </a:p>
        </p:txBody>
      </p:sp>
    </p:spTree>
    <p:extLst>
      <p:ext uri="{BB962C8B-B14F-4D97-AF65-F5344CB8AC3E}">
        <p14:creationId xmlns:p14="http://schemas.microsoft.com/office/powerpoint/2010/main" val="418431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1D47-E1EF-9C4D-9230-E7017F821022}"/>
              </a:ext>
            </a:extLst>
          </p:cNvPr>
          <p:cNvSpPr>
            <a:spLocks noGrp="1"/>
          </p:cNvSpPr>
          <p:nvPr>
            <p:ph type="title"/>
          </p:nvPr>
        </p:nvSpPr>
        <p:spPr/>
        <p:txBody>
          <a:bodyPr>
            <a:normAutofit/>
          </a:bodyPr>
          <a:lstStyle/>
          <a:p>
            <a:r>
              <a:rPr lang="en-US" b="1" dirty="0"/>
              <a:t>Machine Translation (MT)</a:t>
            </a:r>
          </a:p>
        </p:txBody>
      </p:sp>
      <p:sp>
        <p:nvSpPr>
          <p:cNvPr id="3" name="Content Placeholder 2">
            <a:extLst>
              <a:ext uri="{FF2B5EF4-FFF2-40B4-BE49-F238E27FC236}">
                <a16:creationId xmlns:a16="http://schemas.microsoft.com/office/drawing/2014/main" id="{7C6EF998-01CB-CC44-AE46-9414178B3904}"/>
              </a:ext>
            </a:extLst>
          </p:cNvPr>
          <p:cNvSpPr>
            <a:spLocks noGrp="1"/>
          </p:cNvSpPr>
          <p:nvPr>
            <p:ph idx="1"/>
          </p:nvPr>
        </p:nvSpPr>
        <p:spPr/>
        <p:txBody>
          <a:bodyPr/>
          <a:lstStyle/>
          <a:p>
            <a:r>
              <a:rPr lang="en-US" dirty="0"/>
              <a:t>Neural Machine Translation</a:t>
            </a:r>
          </a:p>
          <a:p>
            <a:pPr>
              <a:buFontTx/>
              <a:buChar char="-"/>
            </a:pPr>
            <a:r>
              <a:rPr lang="en-US" dirty="0"/>
              <a:t>based on an end-to-end neural network</a:t>
            </a:r>
          </a:p>
          <a:p>
            <a:pPr>
              <a:buFontTx/>
              <a:buChar char="-"/>
            </a:pPr>
            <a:r>
              <a:rPr lang="en-US" dirty="0"/>
              <a:t>no need for extensive preprocessing and word alignments</a:t>
            </a:r>
          </a:p>
          <a:p>
            <a:pPr>
              <a:buFontTx/>
              <a:buChar char="-"/>
            </a:pPr>
            <a:r>
              <a:rPr lang="en-US" dirty="0"/>
              <a:t>once it reaches an end-of-sentence (EOS) token, it starts generating the output sequence</a:t>
            </a:r>
          </a:p>
          <a:p>
            <a:pPr>
              <a:buFontTx/>
              <a:buChar char="-"/>
            </a:pPr>
            <a:r>
              <a:rPr lang="en-US" dirty="0"/>
              <a:t>no need to specify the length of the sequence</a:t>
            </a:r>
            <a:br>
              <a:rPr lang="en-US" dirty="0"/>
            </a:br>
            <a:endParaRPr lang="en-US" dirty="0"/>
          </a:p>
        </p:txBody>
      </p:sp>
    </p:spTree>
    <p:extLst>
      <p:ext uri="{BB962C8B-B14F-4D97-AF65-F5344CB8AC3E}">
        <p14:creationId xmlns:p14="http://schemas.microsoft.com/office/powerpoint/2010/main" val="157658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6127-97DA-F447-8536-AA73FB191FFE}"/>
              </a:ext>
            </a:extLst>
          </p:cNvPr>
          <p:cNvSpPr>
            <a:spLocks noGrp="1"/>
          </p:cNvSpPr>
          <p:nvPr>
            <p:ph type="title"/>
          </p:nvPr>
        </p:nvSpPr>
        <p:spPr/>
        <p:txBody>
          <a:bodyPr/>
          <a:lstStyle/>
          <a:p>
            <a:r>
              <a:rPr lang="en-US" b="1" dirty="0"/>
              <a:t>Question Answering (QA)</a:t>
            </a:r>
            <a:endParaRPr lang="en-US" dirty="0"/>
          </a:p>
        </p:txBody>
      </p:sp>
      <p:sp>
        <p:nvSpPr>
          <p:cNvPr id="3" name="Content Placeholder 2">
            <a:extLst>
              <a:ext uri="{FF2B5EF4-FFF2-40B4-BE49-F238E27FC236}">
                <a16:creationId xmlns:a16="http://schemas.microsoft.com/office/drawing/2014/main" id="{D6480C25-69F8-FF47-BDAD-8063FE53B501}"/>
              </a:ext>
            </a:extLst>
          </p:cNvPr>
          <p:cNvSpPr>
            <a:spLocks noGrp="1"/>
          </p:cNvSpPr>
          <p:nvPr>
            <p:ph idx="1"/>
          </p:nvPr>
        </p:nvSpPr>
        <p:spPr/>
        <p:txBody>
          <a:bodyPr/>
          <a:lstStyle/>
          <a:p>
            <a:r>
              <a:rPr lang="en-US" dirty="0"/>
              <a:t>fine-grained version of Information Retrieval (IR)</a:t>
            </a:r>
          </a:p>
          <a:p>
            <a:r>
              <a:rPr lang="en-US" dirty="0"/>
              <a:t>Rule-based Question Answering - consists of (1) question read-in, (2) dictionary lookup for words in the question, (3) syntactic (POS) analysis of the words in question, (4) content analysis for extracting the input question, and (5) estimating relevance regarding answering the input question</a:t>
            </a:r>
          </a:p>
          <a:p>
            <a:r>
              <a:rPr lang="en-US" dirty="0"/>
              <a:t>Question answering in the era of deep learning - core algorithm is based on deep learning. Convolutional neural networks in order to encode Question-Answer sentence pairs in the form of fixed length vectors</a:t>
            </a:r>
          </a:p>
        </p:txBody>
      </p:sp>
    </p:spTree>
    <p:extLst>
      <p:ext uri="{BB962C8B-B14F-4D97-AF65-F5344CB8AC3E}">
        <p14:creationId xmlns:p14="http://schemas.microsoft.com/office/powerpoint/2010/main" val="120639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BE9C-6729-0A48-9DE6-713CACAAE0E3}"/>
              </a:ext>
            </a:extLst>
          </p:cNvPr>
          <p:cNvSpPr>
            <a:spLocks noGrp="1"/>
          </p:cNvSpPr>
          <p:nvPr>
            <p:ph type="title"/>
          </p:nvPr>
        </p:nvSpPr>
        <p:spPr/>
        <p:txBody>
          <a:bodyPr/>
          <a:lstStyle/>
          <a:p>
            <a:r>
              <a:rPr lang="en-US" b="1" dirty="0"/>
              <a:t>Question Answering (QA)</a:t>
            </a:r>
            <a:endParaRPr lang="en-US" dirty="0"/>
          </a:p>
        </p:txBody>
      </p:sp>
      <p:sp>
        <p:nvSpPr>
          <p:cNvPr id="3" name="Content Placeholder 2">
            <a:extLst>
              <a:ext uri="{FF2B5EF4-FFF2-40B4-BE49-F238E27FC236}">
                <a16:creationId xmlns:a16="http://schemas.microsoft.com/office/drawing/2014/main" id="{B08FA315-CE68-BC47-814C-A567CCC71F8D}"/>
              </a:ext>
            </a:extLst>
          </p:cNvPr>
          <p:cNvSpPr>
            <a:spLocks noGrp="1"/>
          </p:cNvSpPr>
          <p:nvPr>
            <p:ph idx="1"/>
          </p:nvPr>
        </p:nvSpPr>
        <p:spPr/>
        <p:txBody>
          <a:bodyPr/>
          <a:lstStyle/>
          <a:p>
            <a:r>
              <a:rPr lang="en-US" dirty="0"/>
              <a:t>Visual Question Answering - Given an input image, Visual Question Answering (VQA) tries to answer a natural language question about the image</a:t>
            </a:r>
          </a:p>
        </p:txBody>
      </p:sp>
    </p:spTree>
    <p:extLst>
      <p:ext uri="{BB962C8B-B14F-4D97-AF65-F5344CB8AC3E}">
        <p14:creationId xmlns:p14="http://schemas.microsoft.com/office/powerpoint/2010/main" val="1290893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DE7-75B2-894B-97F1-5C83B9280934}"/>
              </a:ext>
            </a:extLst>
          </p:cNvPr>
          <p:cNvSpPr>
            <a:spLocks noGrp="1"/>
          </p:cNvSpPr>
          <p:nvPr>
            <p:ph type="title"/>
          </p:nvPr>
        </p:nvSpPr>
        <p:spPr/>
        <p:txBody>
          <a:bodyPr>
            <a:normAutofit/>
          </a:bodyPr>
          <a:lstStyle/>
          <a:p>
            <a:r>
              <a:rPr lang="en-US" b="1" dirty="0"/>
              <a:t>Document </a:t>
            </a:r>
            <a:r>
              <a:rPr lang="en-US" b="1" dirty="0" err="1"/>
              <a:t>Summarisation</a:t>
            </a:r>
            <a:endParaRPr lang="en-US" dirty="0"/>
          </a:p>
        </p:txBody>
      </p:sp>
      <p:sp>
        <p:nvSpPr>
          <p:cNvPr id="3" name="Content Placeholder 2">
            <a:extLst>
              <a:ext uri="{FF2B5EF4-FFF2-40B4-BE49-F238E27FC236}">
                <a16:creationId xmlns:a16="http://schemas.microsoft.com/office/drawing/2014/main" id="{FE13D65E-4F1C-3044-B8D7-A71344F49AB5}"/>
              </a:ext>
            </a:extLst>
          </p:cNvPr>
          <p:cNvSpPr>
            <a:spLocks noGrp="1"/>
          </p:cNvSpPr>
          <p:nvPr>
            <p:ph idx="1"/>
          </p:nvPr>
        </p:nvSpPr>
        <p:spPr/>
        <p:txBody>
          <a:bodyPr/>
          <a:lstStyle/>
          <a:p>
            <a:r>
              <a:rPr lang="en-US" dirty="0"/>
              <a:t>Extractive </a:t>
            </a:r>
            <a:r>
              <a:rPr lang="en-US" dirty="0" err="1"/>
              <a:t>Summarisation</a:t>
            </a:r>
            <a:r>
              <a:rPr lang="en-US" dirty="0"/>
              <a:t> </a:t>
            </a:r>
          </a:p>
          <a:p>
            <a:pPr marL="0" indent="0">
              <a:buNone/>
            </a:pPr>
            <a:r>
              <a:rPr lang="en-US" dirty="0"/>
              <a:t>- goal is to identify the most salient sentences in the document and return them as the summary. </a:t>
            </a:r>
          </a:p>
          <a:p>
            <a:pPr>
              <a:buFontTx/>
              <a:buChar char="-"/>
            </a:pPr>
            <a:r>
              <a:rPr lang="en-US" dirty="0"/>
              <a:t>prone to generate long and sometimes overlapping summary sentences</a:t>
            </a:r>
          </a:p>
          <a:p>
            <a:r>
              <a:rPr lang="en-US" dirty="0"/>
              <a:t>Abstractive </a:t>
            </a:r>
            <a:r>
              <a:rPr lang="en-US" dirty="0" err="1"/>
              <a:t>Summarisation</a:t>
            </a:r>
            <a:r>
              <a:rPr lang="en-US" dirty="0"/>
              <a:t> </a:t>
            </a:r>
          </a:p>
          <a:p>
            <a:pPr>
              <a:buFontTx/>
              <a:buChar char="-"/>
            </a:pPr>
            <a:r>
              <a:rPr lang="en-US" dirty="0"/>
              <a:t>goal is to generate summary sentences from scratch</a:t>
            </a:r>
          </a:p>
          <a:p>
            <a:pPr>
              <a:buFontTx/>
              <a:buChar char="-"/>
            </a:pPr>
            <a:r>
              <a:rPr lang="en-US" dirty="0"/>
              <a:t>may contain novel words that do not appear in the original document</a:t>
            </a:r>
          </a:p>
          <a:p>
            <a:pPr>
              <a:buFontTx/>
              <a:buChar char="-"/>
            </a:pPr>
            <a:r>
              <a:rPr lang="en-US" dirty="0"/>
              <a:t>Short summary</a:t>
            </a:r>
          </a:p>
          <a:p>
            <a:endParaRPr lang="en-US" dirty="0"/>
          </a:p>
        </p:txBody>
      </p:sp>
    </p:spTree>
    <p:extLst>
      <p:ext uri="{BB962C8B-B14F-4D97-AF65-F5344CB8AC3E}">
        <p14:creationId xmlns:p14="http://schemas.microsoft.com/office/powerpoint/2010/main" val="1339152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BE7D-CF15-9B49-B04A-ECFE42FFB8F0}"/>
              </a:ext>
            </a:extLst>
          </p:cNvPr>
          <p:cNvSpPr>
            <a:spLocks noGrp="1"/>
          </p:cNvSpPr>
          <p:nvPr>
            <p:ph type="title"/>
          </p:nvPr>
        </p:nvSpPr>
        <p:spPr/>
        <p:txBody>
          <a:bodyPr>
            <a:normAutofit/>
          </a:bodyPr>
          <a:lstStyle/>
          <a:p>
            <a:r>
              <a:rPr lang="en-US" b="1" dirty="0"/>
              <a:t>Dialogue Systems</a:t>
            </a:r>
          </a:p>
        </p:txBody>
      </p:sp>
      <p:sp>
        <p:nvSpPr>
          <p:cNvPr id="3" name="Content Placeholder 2">
            <a:extLst>
              <a:ext uri="{FF2B5EF4-FFF2-40B4-BE49-F238E27FC236}">
                <a16:creationId xmlns:a16="http://schemas.microsoft.com/office/drawing/2014/main" id="{19CB0136-9421-674B-BA02-420A69E5DEBB}"/>
              </a:ext>
            </a:extLst>
          </p:cNvPr>
          <p:cNvSpPr>
            <a:spLocks noGrp="1"/>
          </p:cNvSpPr>
          <p:nvPr>
            <p:ph idx="1"/>
          </p:nvPr>
        </p:nvSpPr>
        <p:spPr/>
        <p:txBody>
          <a:bodyPr>
            <a:normAutofit/>
          </a:bodyPr>
          <a:lstStyle/>
          <a:p>
            <a:r>
              <a:rPr lang="en-US" dirty="0"/>
              <a:t>Task-based Systems: The structure of a task-based dialogue system usually consists of the following elements:</a:t>
            </a:r>
          </a:p>
          <a:p>
            <a:pPr marL="0" indent="0">
              <a:buNone/>
            </a:pPr>
            <a:r>
              <a:rPr lang="en-US" b="1" dirty="0"/>
              <a:t>- </a:t>
            </a:r>
            <a:r>
              <a:rPr lang="en-US" dirty="0"/>
              <a:t>Natural Language Understanding (NLU): deals with understanding and interpreting user’s spoken context by assigning a constituent structure - - Dialogue Manager (DM):  investigates the context and returns a reasonable semantic-related response.</a:t>
            </a:r>
          </a:p>
          <a:p>
            <a:pPr marL="0" indent="0">
              <a:buNone/>
            </a:pPr>
            <a:r>
              <a:rPr lang="en-US" dirty="0"/>
              <a:t>- Natural Language Generation (NLG): produces an utterance based on the response provided by the DM component.</a:t>
            </a:r>
          </a:p>
          <a:p>
            <a:endParaRPr lang="en-US" dirty="0"/>
          </a:p>
        </p:txBody>
      </p:sp>
    </p:spTree>
    <p:extLst>
      <p:ext uri="{BB962C8B-B14F-4D97-AF65-F5344CB8AC3E}">
        <p14:creationId xmlns:p14="http://schemas.microsoft.com/office/powerpoint/2010/main" val="437792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BD39-1658-BF42-9A54-35625571D6FF}"/>
              </a:ext>
            </a:extLst>
          </p:cNvPr>
          <p:cNvSpPr>
            <a:spLocks noGrp="1"/>
          </p:cNvSpPr>
          <p:nvPr>
            <p:ph type="title"/>
          </p:nvPr>
        </p:nvSpPr>
        <p:spPr/>
        <p:txBody>
          <a:bodyPr>
            <a:normAutofit/>
          </a:bodyPr>
          <a:lstStyle/>
          <a:p>
            <a:r>
              <a:rPr lang="en-US" b="1" dirty="0"/>
              <a:t>Non-task-based Systems</a:t>
            </a:r>
            <a:endParaRPr lang="en-US" dirty="0"/>
          </a:p>
        </p:txBody>
      </p:sp>
      <p:sp>
        <p:nvSpPr>
          <p:cNvPr id="3" name="Content Placeholder 2">
            <a:extLst>
              <a:ext uri="{FF2B5EF4-FFF2-40B4-BE49-F238E27FC236}">
                <a16:creationId xmlns:a16="http://schemas.microsoft.com/office/drawing/2014/main" id="{B94DB623-C660-BE49-87E0-B7F8B07972D0}"/>
              </a:ext>
            </a:extLst>
          </p:cNvPr>
          <p:cNvSpPr>
            <a:spLocks noGrp="1"/>
          </p:cNvSpPr>
          <p:nvPr>
            <p:ph idx="1"/>
          </p:nvPr>
        </p:nvSpPr>
        <p:spPr/>
        <p:txBody>
          <a:bodyPr>
            <a:normAutofit lnSpcReduction="10000"/>
          </a:bodyPr>
          <a:lstStyle/>
          <a:p>
            <a:r>
              <a:rPr lang="en-US" dirty="0"/>
              <a:t>empower a machine with the ability to have a natural conversation with humans</a:t>
            </a:r>
          </a:p>
          <a:p>
            <a:r>
              <a:rPr lang="en-US" dirty="0"/>
              <a:t>chatbots are of one of the following types: retrieval based methods and generative methods</a:t>
            </a:r>
          </a:p>
          <a:p>
            <a:r>
              <a:rPr lang="en-US" dirty="0"/>
              <a:t>Retrieval-based models have access to information resources and can provide more concise, fluent, and accurate responses</a:t>
            </a:r>
          </a:p>
          <a:p>
            <a:r>
              <a:rPr lang="en-US" dirty="0"/>
              <a:t>Generative models have the advantage of being able to produce suitable responses when such responses are not in the corpus</a:t>
            </a:r>
          </a:p>
          <a:p>
            <a:r>
              <a:rPr lang="en-US" dirty="0"/>
              <a:t>An LSTM-based model has been proposed for context and response vectors creation</a:t>
            </a:r>
          </a:p>
        </p:txBody>
      </p:sp>
    </p:spTree>
    <p:extLst>
      <p:ext uri="{BB962C8B-B14F-4D97-AF65-F5344CB8AC3E}">
        <p14:creationId xmlns:p14="http://schemas.microsoft.com/office/powerpoint/2010/main" val="71955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8FF6-DCE5-EB4E-B003-415C4CC200A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A2B5D103-189B-F748-9970-5A5F2B6BD80B}"/>
              </a:ext>
            </a:extLst>
          </p:cNvPr>
          <p:cNvSpPr>
            <a:spLocks noGrp="1"/>
          </p:cNvSpPr>
          <p:nvPr>
            <p:ph idx="1"/>
          </p:nvPr>
        </p:nvSpPr>
        <p:spPr/>
        <p:txBody>
          <a:bodyPr>
            <a:normAutofit lnSpcReduction="10000"/>
          </a:bodyPr>
          <a:lstStyle/>
          <a:p>
            <a:r>
              <a:rPr lang="en-US" dirty="0"/>
              <a:t>Presented a comprehensive survey of the most distinguished works in Natural Language Processing using deep learning</a:t>
            </a:r>
          </a:p>
          <a:p>
            <a:r>
              <a:rPr lang="en-US" dirty="0" err="1"/>
              <a:t>Categorised</a:t>
            </a:r>
            <a:r>
              <a:rPr lang="en-US" dirty="0"/>
              <a:t> context for introducing different NLP core concepts, aspects, and applications</a:t>
            </a:r>
          </a:p>
          <a:p>
            <a:r>
              <a:rPr lang="en-US" dirty="0" err="1"/>
              <a:t>Emphasised</a:t>
            </a:r>
            <a:r>
              <a:rPr lang="en-US" dirty="0"/>
              <a:t> the most significant conducted research efforts in each associated category</a:t>
            </a:r>
          </a:p>
          <a:p>
            <a:r>
              <a:rPr lang="en-US" dirty="0"/>
              <a:t>Deep learning and NLP are two of the most rapidly developing research topics nowadays</a:t>
            </a:r>
          </a:p>
          <a:p>
            <a:r>
              <a:rPr lang="en-US" dirty="0"/>
              <a:t>Due to this rapid progress, it is hoped that soon, new effective models will supersede the current state-of-the-art approaches</a:t>
            </a:r>
          </a:p>
        </p:txBody>
      </p:sp>
    </p:spTree>
    <p:extLst>
      <p:ext uri="{BB962C8B-B14F-4D97-AF65-F5344CB8AC3E}">
        <p14:creationId xmlns:p14="http://schemas.microsoft.com/office/powerpoint/2010/main" val="259339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5083-5970-514B-AB7C-646386D99559}"/>
              </a:ext>
            </a:extLst>
          </p:cNvPr>
          <p:cNvSpPr>
            <a:spLocks noGrp="1"/>
          </p:cNvSpPr>
          <p:nvPr>
            <p:ph type="title"/>
          </p:nvPr>
        </p:nvSpPr>
        <p:spPr/>
        <p:txBody>
          <a:bodyPr>
            <a:normAutofit/>
          </a:bodyPr>
          <a:lstStyle/>
          <a:p>
            <a:r>
              <a:rPr lang="en-US" dirty="0"/>
              <a:t>Deep Learning Architectures</a:t>
            </a:r>
          </a:p>
        </p:txBody>
      </p:sp>
      <p:sp>
        <p:nvSpPr>
          <p:cNvPr id="3" name="Content Placeholder 2">
            <a:extLst>
              <a:ext uri="{FF2B5EF4-FFF2-40B4-BE49-F238E27FC236}">
                <a16:creationId xmlns:a16="http://schemas.microsoft.com/office/drawing/2014/main" id="{30C12CB1-28CA-554B-BF46-22A62986286A}"/>
              </a:ext>
            </a:extLst>
          </p:cNvPr>
          <p:cNvSpPr>
            <a:spLocks noGrp="1"/>
          </p:cNvSpPr>
          <p:nvPr>
            <p:ph idx="1"/>
          </p:nvPr>
        </p:nvSpPr>
        <p:spPr/>
        <p:txBody>
          <a:bodyPr/>
          <a:lstStyle/>
          <a:p>
            <a:pPr marL="514350" indent="-514350">
              <a:buFont typeface="+mj-lt"/>
              <a:buAutoNum type="arabicPeriod"/>
            </a:pPr>
            <a:r>
              <a:rPr lang="en-US" sz="3600" dirty="0"/>
              <a:t>Multi Layer Perceptron</a:t>
            </a:r>
          </a:p>
          <a:p>
            <a:pPr marL="514350" indent="-514350">
              <a:buFont typeface="+mj-lt"/>
              <a:buAutoNum type="arabicPeriod"/>
            </a:pPr>
            <a:r>
              <a:rPr lang="en-US" sz="3600" dirty="0"/>
              <a:t>Convolutional Neural Networks</a:t>
            </a:r>
          </a:p>
          <a:p>
            <a:pPr marL="514350" indent="-514350">
              <a:buFont typeface="+mj-lt"/>
              <a:buAutoNum type="arabicPeriod"/>
            </a:pPr>
            <a:r>
              <a:rPr lang="en-US" sz="3600" dirty="0"/>
              <a:t>Recurrent Neural Network</a:t>
            </a:r>
          </a:p>
          <a:p>
            <a:pPr marL="514350" indent="-514350">
              <a:buFont typeface="+mj-lt"/>
              <a:buAutoNum type="arabicPeriod"/>
            </a:pPr>
            <a:r>
              <a:rPr lang="en-US" sz="3600" dirty="0"/>
              <a:t>Auto-encoders</a:t>
            </a:r>
          </a:p>
          <a:p>
            <a:pPr marL="514350" indent="-514350">
              <a:buFont typeface="+mj-lt"/>
              <a:buAutoNum type="arabicPeriod"/>
            </a:pPr>
            <a:r>
              <a:rPr lang="en-US" sz="3600" dirty="0"/>
              <a:t>Generative Adversarial Networks</a:t>
            </a:r>
            <a:endParaRPr lang="en-US" dirty="0"/>
          </a:p>
        </p:txBody>
      </p:sp>
    </p:spTree>
    <p:extLst>
      <p:ext uri="{BB962C8B-B14F-4D97-AF65-F5344CB8AC3E}">
        <p14:creationId xmlns:p14="http://schemas.microsoft.com/office/powerpoint/2010/main" val="2960727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46E6-17BC-7145-99ED-F317A74D8C77}"/>
              </a:ext>
            </a:extLst>
          </p:cNvPr>
          <p:cNvSpPr>
            <a:spLocks noGrp="1"/>
          </p:cNvSpPr>
          <p:nvPr>
            <p:ph type="title"/>
          </p:nvPr>
        </p:nvSpPr>
        <p:spPr/>
        <p:txBody>
          <a:bodyPr/>
          <a:lstStyle/>
          <a:p>
            <a:r>
              <a:rPr lang="en-US" b="1" dirty="0"/>
              <a:t>References </a:t>
            </a:r>
          </a:p>
        </p:txBody>
      </p:sp>
      <p:sp>
        <p:nvSpPr>
          <p:cNvPr id="3" name="Content Placeholder 2">
            <a:extLst>
              <a:ext uri="{FF2B5EF4-FFF2-40B4-BE49-F238E27FC236}">
                <a16:creationId xmlns:a16="http://schemas.microsoft.com/office/drawing/2014/main" id="{B0BE6CCC-238C-2F4A-A2DC-81E7E84B9361}"/>
              </a:ext>
            </a:extLst>
          </p:cNvPr>
          <p:cNvSpPr>
            <a:spLocks noGrp="1"/>
          </p:cNvSpPr>
          <p:nvPr>
            <p:ph idx="1"/>
          </p:nvPr>
        </p:nvSpPr>
        <p:spPr/>
        <p:txBody>
          <a:bodyPr/>
          <a:lstStyle/>
          <a:p>
            <a:r>
              <a:rPr lang="en-US" dirty="0"/>
              <a:t>This presentation is overview of the below IEEE paper —</a:t>
            </a:r>
          </a:p>
          <a:p>
            <a:r>
              <a:rPr lang="en-US" u="sng" dirty="0">
                <a:hlinkClick r:id="rId2"/>
              </a:rPr>
              <a:t>https://arxiv.org/pdf/2003.01200.pdf</a:t>
            </a:r>
            <a:endParaRPr lang="en-US" dirty="0"/>
          </a:p>
          <a:p>
            <a:endParaRPr lang="en-US" dirty="0"/>
          </a:p>
        </p:txBody>
      </p:sp>
    </p:spTree>
    <p:extLst>
      <p:ext uri="{BB962C8B-B14F-4D97-AF65-F5344CB8AC3E}">
        <p14:creationId xmlns:p14="http://schemas.microsoft.com/office/powerpoint/2010/main" val="163852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3192-5B1A-EB48-B233-D9E7D8679A24}"/>
              </a:ext>
            </a:extLst>
          </p:cNvPr>
          <p:cNvSpPr>
            <a:spLocks noGrp="1"/>
          </p:cNvSpPr>
          <p:nvPr>
            <p:ph type="title"/>
          </p:nvPr>
        </p:nvSpPr>
        <p:spPr/>
        <p:txBody>
          <a:bodyPr/>
          <a:lstStyle/>
          <a:p>
            <a:r>
              <a:rPr lang="en-US" b="1" dirty="0"/>
              <a:t>Multi Layer Perceptron (MLP)</a:t>
            </a:r>
            <a:endParaRPr lang="en-US" dirty="0"/>
          </a:p>
        </p:txBody>
      </p:sp>
      <p:sp>
        <p:nvSpPr>
          <p:cNvPr id="3" name="Content Placeholder 2">
            <a:extLst>
              <a:ext uri="{FF2B5EF4-FFF2-40B4-BE49-F238E27FC236}">
                <a16:creationId xmlns:a16="http://schemas.microsoft.com/office/drawing/2014/main" id="{DF2F5672-0DB0-9742-B59C-457A44E88FF6}"/>
              </a:ext>
            </a:extLst>
          </p:cNvPr>
          <p:cNvSpPr>
            <a:spLocks noGrp="1"/>
          </p:cNvSpPr>
          <p:nvPr>
            <p:ph idx="1"/>
          </p:nvPr>
        </p:nvSpPr>
        <p:spPr/>
        <p:txBody>
          <a:bodyPr/>
          <a:lstStyle/>
          <a:p>
            <a:r>
              <a:rPr lang="en-US" dirty="0"/>
              <a:t>MLP has at least three layers — input, hidden, and output layers</a:t>
            </a:r>
          </a:p>
          <a:p>
            <a:r>
              <a:rPr lang="en-US" dirty="0"/>
              <a:t>Layer transfers information from the previous layer to the next layer using neurons</a:t>
            </a:r>
          </a:p>
          <a:p>
            <a:r>
              <a:rPr lang="en-US" dirty="0"/>
              <a:t>Neurons do not communicate with each other</a:t>
            </a:r>
          </a:p>
          <a:p>
            <a:r>
              <a:rPr lang="en-US" dirty="0"/>
              <a:t>Uses nonlinear activation functions</a:t>
            </a:r>
          </a:p>
          <a:p>
            <a:r>
              <a:rPr lang="en-US" dirty="0"/>
              <a:t>Every node forms fully connected network </a:t>
            </a:r>
          </a:p>
          <a:p>
            <a:r>
              <a:rPr lang="en-US" dirty="0"/>
              <a:t>Simplest form of Feed-Forward Neural Networks (FNNs)</a:t>
            </a:r>
          </a:p>
        </p:txBody>
      </p:sp>
    </p:spTree>
    <p:extLst>
      <p:ext uri="{BB962C8B-B14F-4D97-AF65-F5344CB8AC3E}">
        <p14:creationId xmlns:p14="http://schemas.microsoft.com/office/powerpoint/2010/main" val="19126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942C-3F2F-E44F-BC6C-180E9B11B43C}"/>
              </a:ext>
            </a:extLst>
          </p:cNvPr>
          <p:cNvSpPr>
            <a:spLocks noGrp="1"/>
          </p:cNvSpPr>
          <p:nvPr>
            <p:ph type="title"/>
          </p:nvPr>
        </p:nvSpPr>
        <p:spPr/>
        <p:txBody>
          <a:bodyPr/>
          <a:lstStyle/>
          <a:p>
            <a:r>
              <a:rPr lang="en-US" b="1" dirty="0"/>
              <a:t>Convolutional Neural Networks (CNN)</a:t>
            </a:r>
            <a:endParaRPr lang="en-US" dirty="0"/>
          </a:p>
        </p:txBody>
      </p:sp>
      <p:sp>
        <p:nvSpPr>
          <p:cNvPr id="3" name="Content Placeholder 2">
            <a:extLst>
              <a:ext uri="{FF2B5EF4-FFF2-40B4-BE49-F238E27FC236}">
                <a16:creationId xmlns:a16="http://schemas.microsoft.com/office/drawing/2014/main" id="{D17FA33B-CAA1-2544-9F59-44FF63978078}"/>
              </a:ext>
            </a:extLst>
          </p:cNvPr>
          <p:cNvSpPr>
            <a:spLocks noGrp="1"/>
          </p:cNvSpPr>
          <p:nvPr>
            <p:ph idx="1"/>
          </p:nvPr>
        </p:nvSpPr>
        <p:spPr>
          <a:xfrm>
            <a:off x="838200" y="1524000"/>
            <a:ext cx="10515600" cy="4652963"/>
          </a:xfrm>
        </p:spPr>
        <p:txBody>
          <a:bodyPr>
            <a:normAutofit lnSpcReduction="10000"/>
          </a:bodyPr>
          <a:lstStyle/>
          <a:p>
            <a:r>
              <a:rPr lang="en-US" dirty="0"/>
              <a:t>Uses convolution as their mathematical function</a:t>
            </a:r>
          </a:p>
          <a:p>
            <a:r>
              <a:rPr lang="en-US" dirty="0"/>
              <a:t>Used to represent data in 2D or 3D map</a:t>
            </a:r>
          </a:p>
          <a:p>
            <a:r>
              <a:rPr lang="en-US" dirty="0"/>
              <a:t>Data points represent information correlation</a:t>
            </a:r>
          </a:p>
          <a:p>
            <a:r>
              <a:rPr lang="en-US" dirty="0"/>
              <a:t>In image CNNs, the image pixels of the data map are highly correlated to their neighboring pixels</a:t>
            </a:r>
          </a:p>
          <a:p>
            <a:r>
              <a:rPr lang="en-US" dirty="0"/>
              <a:t>After feature extraction, the key image content is captured and represented in output</a:t>
            </a:r>
          </a:p>
          <a:p>
            <a:r>
              <a:rPr lang="en-US" dirty="0"/>
              <a:t>In NLP, the inputs are sentences or documents represented as matrices</a:t>
            </a:r>
          </a:p>
          <a:p>
            <a:r>
              <a:rPr lang="en-US" dirty="0"/>
              <a:t>Used in  Sentiment Analysis and Topic </a:t>
            </a:r>
            <a:r>
              <a:rPr lang="en-US" dirty="0" err="1"/>
              <a:t>Categorisation</a:t>
            </a:r>
            <a:endParaRPr lang="en-US" dirty="0"/>
          </a:p>
        </p:txBody>
      </p:sp>
    </p:spTree>
    <p:extLst>
      <p:ext uri="{BB962C8B-B14F-4D97-AF65-F5344CB8AC3E}">
        <p14:creationId xmlns:p14="http://schemas.microsoft.com/office/powerpoint/2010/main" val="505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ACC2-2919-F343-920B-0EB92D388F09}"/>
              </a:ext>
            </a:extLst>
          </p:cNvPr>
          <p:cNvSpPr>
            <a:spLocks noGrp="1"/>
          </p:cNvSpPr>
          <p:nvPr>
            <p:ph type="title"/>
          </p:nvPr>
        </p:nvSpPr>
        <p:spPr/>
        <p:txBody>
          <a:bodyPr/>
          <a:lstStyle/>
          <a:p>
            <a:r>
              <a:rPr lang="en-US" b="1" dirty="0"/>
              <a:t>Recurrent Neural Network (RNN)</a:t>
            </a:r>
            <a:endParaRPr lang="en-US" dirty="0"/>
          </a:p>
        </p:txBody>
      </p:sp>
      <p:sp>
        <p:nvSpPr>
          <p:cNvPr id="3" name="Content Placeholder 2">
            <a:extLst>
              <a:ext uri="{FF2B5EF4-FFF2-40B4-BE49-F238E27FC236}">
                <a16:creationId xmlns:a16="http://schemas.microsoft.com/office/drawing/2014/main" id="{CFBE2A2C-FE57-1343-B0C1-20242876ED83}"/>
              </a:ext>
            </a:extLst>
          </p:cNvPr>
          <p:cNvSpPr>
            <a:spLocks noGrp="1"/>
          </p:cNvSpPr>
          <p:nvPr>
            <p:ph idx="1"/>
          </p:nvPr>
        </p:nvSpPr>
        <p:spPr/>
        <p:txBody>
          <a:bodyPr/>
          <a:lstStyle/>
          <a:p>
            <a:r>
              <a:rPr lang="en-US" dirty="0"/>
              <a:t>When we feed the output of each FNN as an input to the next one, a recurrent neural network (RNN) will be constructed</a:t>
            </a:r>
          </a:p>
          <a:p>
            <a:r>
              <a:rPr lang="en-US" dirty="0"/>
              <a:t>Sequences of input vectors are fed as the input, in discrete time frames, one vector at a time</a:t>
            </a:r>
          </a:p>
          <a:p>
            <a:r>
              <a:rPr lang="en-US" dirty="0"/>
              <a:t>At each time step, we use parameters of the current hidden layer as input to the next time step and make predictions</a:t>
            </a:r>
          </a:p>
          <a:p>
            <a:r>
              <a:rPr lang="en-US" dirty="0"/>
              <a:t>Hidden layers carry information from the past </a:t>
            </a:r>
          </a:p>
          <a:p>
            <a:r>
              <a:rPr lang="en-US" dirty="0"/>
              <a:t>Long Short Term Memory Network (LSTM) widely used RNN</a:t>
            </a:r>
          </a:p>
        </p:txBody>
      </p:sp>
    </p:spTree>
    <p:extLst>
      <p:ext uri="{BB962C8B-B14F-4D97-AF65-F5344CB8AC3E}">
        <p14:creationId xmlns:p14="http://schemas.microsoft.com/office/powerpoint/2010/main" val="318154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5FE1-71CC-074B-A844-D83C1DE11849}"/>
              </a:ext>
            </a:extLst>
          </p:cNvPr>
          <p:cNvSpPr>
            <a:spLocks noGrp="1"/>
          </p:cNvSpPr>
          <p:nvPr>
            <p:ph type="title"/>
          </p:nvPr>
        </p:nvSpPr>
        <p:spPr/>
        <p:txBody>
          <a:bodyPr>
            <a:normAutofit/>
          </a:bodyPr>
          <a:lstStyle/>
          <a:p>
            <a:r>
              <a:rPr lang="en-US" b="1" dirty="0"/>
              <a:t>Auto-encoders</a:t>
            </a:r>
            <a:endParaRPr lang="en-US" dirty="0"/>
          </a:p>
        </p:txBody>
      </p:sp>
      <p:sp>
        <p:nvSpPr>
          <p:cNvPr id="3" name="Content Placeholder 2">
            <a:extLst>
              <a:ext uri="{FF2B5EF4-FFF2-40B4-BE49-F238E27FC236}">
                <a16:creationId xmlns:a16="http://schemas.microsoft.com/office/drawing/2014/main" id="{27460A68-066A-AC41-B635-913F78EE2D44}"/>
              </a:ext>
            </a:extLst>
          </p:cNvPr>
          <p:cNvSpPr>
            <a:spLocks noGrp="1"/>
          </p:cNvSpPr>
          <p:nvPr>
            <p:ph idx="1"/>
          </p:nvPr>
        </p:nvSpPr>
        <p:spPr/>
        <p:txBody>
          <a:bodyPr/>
          <a:lstStyle/>
          <a:p>
            <a:r>
              <a:rPr lang="en-US" dirty="0"/>
              <a:t>Implement unsupervised methods in deep learning </a:t>
            </a:r>
          </a:p>
          <a:p>
            <a:r>
              <a:rPr lang="en-US" dirty="0"/>
              <a:t>Consist of sequence to sequence modelling</a:t>
            </a:r>
          </a:p>
          <a:p>
            <a:r>
              <a:rPr lang="en-US" dirty="0"/>
              <a:t>Used in dimensionality reduction</a:t>
            </a:r>
          </a:p>
          <a:p>
            <a:r>
              <a:rPr lang="en-US" dirty="0"/>
              <a:t>Aim to learn a code representation for each input since there is no label corresponding to each input</a:t>
            </a:r>
          </a:p>
          <a:p>
            <a:r>
              <a:rPr lang="en-US" dirty="0"/>
              <a:t>Decoder constructs an output based on the encoded input.</a:t>
            </a:r>
          </a:p>
        </p:txBody>
      </p:sp>
    </p:spTree>
    <p:extLst>
      <p:ext uri="{BB962C8B-B14F-4D97-AF65-F5344CB8AC3E}">
        <p14:creationId xmlns:p14="http://schemas.microsoft.com/office/powerpoint/2010/main" val="216677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44CA-8A76-BE4C-BCF3-C8A1789FD409}"/>
              </a:ext>
            </a:extLst>
          </p:cNvPr>
          <p:cNvSpPr>
            <a:spLocks noGrp="1"/>
          </p:cNvSpPr>
          <p:nvPr>
            <p:ph type="title"/>
          </p:nvPr>
        </p:nvSpPr>
        <p:spPr/>
        <p:txBody>
          <a:bodyPr/>
          <a:lstStyle/>
          <a:p>
            <a:r>
              <a:rPr lang="en-US" b="1" dirty="0"/>
              <a:t>Generative Adversarial Networks (GAN)</a:t>
            </a:r>
            <a:endParaRPr lang="en-US" dirty="0"/>
          </a:p>
        </p:txBody>
      </p:sp>
      <p:sp>
        <p:nvSpPr>
          <p:cNvPr id="3" name="Content Placeholder 2">
            <a:extLst>
              <a:ext uri="{FF2B5EF4-FFF2-40B4-BE49-F238E27FC236}">
                <a16:creationId xmlns:a16="http://schemas.microsoft.com/office/drawing/2014/main" id="{080D3E22-3F82-604D-80D6-C715732CBE2D}"/>
              </a:ext>
            </a:extLst>
          </p:cNvPr>
          <p:cNvSpPr>
            <a:spLocks noGrp="1"/>
          </p:cNvSpPr>
          <p:nvPr>
            <p:ph idx="1"/>
          </p:nvPr>
        </p:nvSpPr>
        <p:spPr/>
        <p:txBody>
          <a:bodyPr>
            <a:normAutofit lnSpcReduction="10000"/>
          </a:bodyPr>
          <a:lstStyle/>
          <a:p>
            <a:r>
              <a:rPr lang="en-US" dirty="0"/>
              <a:t>Includes discriminator and a generator</a:t>
            </a:r>
          </a:p>
          <a:p>
            <a:r>
              <a:rPr lang="en-US" dirty="0"/>
              <a:t>Is iterative in nature</a:t>
            </a:r>
          </a:p>
          <a:p>
            <a:r>
              <a:rPr lang="en-US" dirty="0"/>
              <a:t>Generator network generates a fake sample</a:t>
            </a:r>
          </a:p>
          <a:p>
            <a:r>
              <a:rPr lang="en-US" dirty="0"/>
              <a:t>Discriminator network tries to decide whether this sample is real or fake</a:t>
            </a:r>
          </a:p>
          <a:p>
            <a:r>
              <a:rPr lang="en-US" dirty="0"/>
              <a:t>Goal of the generator is to fool the discriminator till it believes the images are real</a:t>
            </a:r>
          </a:p>
          <a:p>
            <a:r>
              <a:rPr lang="en-US" dirty="0"/>
              <a:t>Once the training phase is finished, there is no need for the discrimination network</a:t>
            </a:r>
          </a:p>
          <a:p>
            <a:r>
              <a:rPr lang="en-US" dirty="0"/>
              <a:t>In NLP, GAN is used for text generation </a:t>
            </a:r>
          </a:p>
        </p:txBody>
      </p:sp>
    </p:spTree>
    <p:extLst>
      <p:ext uri="{BB962C8B-B14F-4D97-AF65-F5344CB8AC3E}">
        <p14:creationId xmlns:p14="http://schemas.microsoft.com/office/powerpoint/2010/main" val="324072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EC7E-D8A2-4C4E-B37E-76B259177300}"/>
              </a:ext>
            </a:extLst>
          </p:cNvPr>
          <p:cNvSpPr>
            <a:spLocks noGrp="1"/>
          </p:cNvSpPr>
          <p:nvPr>
            <p:ph type="title"/>
          </p:nvPr>
        </p:nvSpPr>
        <p:spPr/>
        <p:txBody>
          <a:bodyPr/>
          <a:lstStyle/>
          <a:p>
            <a:r>
              <a:rPr lang="en-US" b="1" dirty="0"/>
              <a:t>One-Hot Representation</a:t>
            </a:r>
            <a:endParaRPr lang="en-US" dirty="0"/>
          </a:p>
        </p:txBody>
      </p:sp>
      <p:sp>
        <p:nvSpPr>
          <p:cNvPr id="3" name="Content Placeholder 2">
            <a:extLst>
              <a:ext uri="{FF2B5EF4-FFF2-40B4-BE49-F238E27FC236}">
                <a16:creationId xmlns:a16="http://schemas.microsoft.com/office/drawing/2014/main" id="{F8DA5126-FCBA-4347-A471-84BDD4FC64C5}"/>
              </a:ext>
            </a:extLst>
          </p:cNvPr>
          <p:cNvSpPr>
            <a:spLocks noGrp="1"/>
          </p:cNvSpPr>
          <p:nvPr>
            <p:ph idx="1"/>
          </p:nvPr>
        </p:nvSpPr>
        <p:spPr/>
        <p:txBody>
          <a:bodyPr/>
          <a:lstStyle/>
          <a:p>
            <a:r>
              <a:rPr lang="en-US" dirty="0"/>
              <a:t>Each unique element that needs to be represented has its dimension</a:t>
            </a:r>
          </a:p>
          <a:p>
            <a:r>
              <a:rPr lang="en-US" dirty="0"/>
              <a:t>Results in a very high dimensional and very sparse representation</a:t>
            </a:r>
          </a:p>
          <a:p>
            <a:r>
              <a:rPr lang="en-US" dirty="0"/>
              <a:t>No connection between different words in feature space</a:t>
            </a:r>
          </a:p>
          <a:p>
            <a:endParaRPr lang="en-US" dirty="0"/>
          </a:p>
        </p:txBody>
      </p:sp>
    </p:spTree>
    <p:extLst>
      <p:ext uri="{BB962C8B-B14F-4D97-AF65-F5344CB8AC3E}">
        <p14:creationId xmlns:p14="http://schemas.microsoft.com/office/powerpoint/2010/main" val="127146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1744</Words>
  <Application>Microsoft Macintosh PowerPoint</Application>
  <PresentationFormat>Widescreen</PresentationFormat>
  <Paragraphs>166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Natural Language Processing Advancements By Deep Learning: A Survey</vt:lpstr>
      <vt:lpstr>Introduction</vt:lpstr>
      <vt:lpstr>Deep Learning Architectures</vt:lpstr>
      <vt:lpstr>Multi Layer Perceptron (MLP)</vt:lpstr>
      <vt:lpstr>Convolutional Neural Networks (CNN)</vt:lpstr>
      <vt:lpstr>Recurrent Neural Network (RNN)</vt:lpstr>
      <vt:lpstr>Auto-encoders</vt:lpstr>
      <vt:lpstr>Generative Adversarial Networks (GAN)</vt:lpstr>
      <vt:lpstr>One-Hot Representation</vt:lpstr>
      <vt:lpstr>Continuous Bag of Words (CBOW)</vt:lpstr>
      <vt:lpstr>Word-Level Embedding</vt:lpstr>
      <vt:lpstr>Character-Level Embedding</vt:lpstr>
      <vt:lpstr>Seq2Seq Framework</vt:lpstr>
      <vt:lpstr>Reinforcement Learning in NLP</vt:lpstr>
      <vt:lpstr>Datasets</vt:lpstr>
      <vt:lpstr>Datasets</vt:lpstr>
      <vt:lpstr>Part-Of-Speech Tagging</vt:lpstr>
      <vt:lpstr>Parsing</vt:lpstr>
      <vt:lpstr>Semantic Role Labelling</vt:lpstr>
      <vt:lpstr>Text Classification</vt:lpstr>
      <vt:lpstr>Information Extraction</vt:lpstr>
      <vt:lpstr>Sentiment analysis</vt:lpstr>
      <vt:lpstr>Machine Translation (MT)</vt:lpstr>
      <vt:lpstr>Question Answering (QA)</vt:lpstr>
      <vt:lpstr>Question Answering (QA)</vt:lpstr>
      <vt:lpstr>Document Summarisation</vt:lpstr>
      <vt:lpstr>Dialogue Systems</vt:lpstr>
      <vt:lpstr>Non-task-based Systems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Advancements By Deep Learning: A Survey</dc:title>
  <dc:creator>Microsoft Office User</dc:creator>
  <cp:lastModifiedBy>Microsoft Office User</cp:lastModifiedBy>
  <cp:revision>185</cp:revision>
  <dcterms:created xsi:type="dcterms:W3CDTF">2020-11-02T00:09:13Z</dcterms:created>
  <dcterms:modified xsi:type="dcterms:W3CDTF">2020-11-02T01:38:15Z</dcterms:modified>
</cp:coreProperties>
</file>