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6" r:id="rId6"/>
    <p:sldId id="257" r:id="rId7"/>
    <p:sldId id="261" r:id="rId8"/>
    <p:sldId id="262" r:id="rId9"/>
    <p:sldId id="267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4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49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6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1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48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80EC-6E79-4D21-90E0-7CA6446C6324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7C3EC-15B4-4B6C-AF3A-B8F8FDD0D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教師あり学習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0DAD09-CA22-43CA-B01F-3B037E4B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8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3442-65EE-4C6B-A2F9-16B24BB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Ｋ近傍法（ＫＮＮ）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A7905-6EBD-4354-AEAD-86FAE4BA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自分から最も近い複数のデータのクラスを多数決して分類する</a:t>
            </a:r>
            <a:endParaRPr kumimoji="1" lang="en-US" altLang="ja-JP" dirty="0"/>
          </a:p>
          <a:p>
            <a:pPr lvl="1"/>
            <a:r>
              <a:rPr lang="ja-JP" altLang="en-US" dirty="0"/>
              <a:t>単純すぎるので怠惰学習とも言われる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3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AEC66-6CD0-4911-B543-EA84AD22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マシン（</a:t>
            </a:r>
            <a:r>
              <a:rPr kumimoji="1" lang="en-US" altLang="ja-JP" dirty="0"/>
              <a:t>SVM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90767F-4145-48B3-9AC8-67EB75E9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ディープラーニング以前は機械学習で最も人気があった手法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マージン最大化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各データ点との距離が最大となるような境界線を求めることでパターン分類を行う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07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CCA80-24C1-42ED-AE98-70CD17E1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AD6E4-3B3F-44B2-B085-DA5D1B4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人間の脳内の構造を模したアルゴリズム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単純パーセプトロン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複数の入力から１つの出力を行う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線形分類しかできない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多層パーセプトロン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隠れ層（中間層）を追加する</a:t>
            </a:r>
            <a:endParaRPr kumimoji="1" lang="en-US" altLang="ja-JP" dirty="0"/>
          </a:p>
          <a:p>
            <a:pPr lvl="1"/>
            <a:r>
              <a:rPr lang="ja-JP" altLang="en-US" dirty="0"/>
              <a:t>非線形分類が可能になる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32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F0256-2B4D-41BA-A61E-C3809FBB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機械学習の全体図</a:t>
            </a:r>
          </a:p>
        </p:txBody>
      </p:sp>
      <p:pic>
        <p:nvPicPr>
          <p:cNvPr id="5" name="Picture 2" descr="9_001.png">
            <a:extLst>
              <a:ext uri="{FF2B5EF4-FFF2-40B4-BE49-F238E27FC236}">
                <a16:creationId xmlns:a16="http://schemas.microsoft.com/office/drawing/2014/main" id="{C9DEA3CA-72AB-4DF3-8812-CEF3492F66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6" y="1825625"/>
            <a:ext cx="6851168" cy="46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1F7B-4CD4-48EB-BB6D-DC6B89CE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0288-24E0-4146-BADA-562043FD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連続した数値を予測する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売上予測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人口予測</a:t>
            </a:r>
            <a:endParaRPr kumimoji="1" lang="en-US" altLang="ja-JP" dirty="0"/>
          </a:p>
          <a:p>
            <a:pPr lvl="1"/>
            <a:r>
              <a:rPr lang="ja-JP" altLang="en-US" dirty="0"/>
              <a:t>とにかく「数値」を予測するもの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線形回帰を用いる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65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34C97-04B1-4BFB-A282-64AA57D9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E8033-799F-46EB-86F1-AB6412CE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説明変数（予測に利用するデータ）を使って、目的変数（予測するデータ）を予測する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未知の説明変数が入ってきたら、目的変数がどうなりそうか予測できる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最小二乗法（実際の目的変数の値と予測値の二乗誤差を最小にする方法）を使用</a:t>
            </a:r>
          </a:p>
        </p:txBody>
      </p:sp>
    </p:spTree>
    <p:extLst>
      <p:ext uri="{BB962C8B-B14F-4D97-AF65-F5344CB8AC3E}">
        <p14:creationId xmlns:p14="http://schemas.microsoft.com/office/powerpoint/2010/main" val="3052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9793F-011F-4A1A-A547-6F053625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53177C-9117-4129-B172-DD9B90A0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ボストンの住宅価値データ</a:t>
            </a:r>
            <a:endParaRPr kumimoji="1" lang="en-US" altLang="ja-JP" dirty="0"/>
          </a:p>
          <a:p>
            <a:pPr lvl="1"/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のデータセット</a:t>
            </a:r>
            <a:endParaRPr lang="en-US" altLang="ja-JP" dirty="0"/>
          </a:p>
          <a:p>
            <a:pPr lvl="1"/>
            <a:r>
              <a:rPr lang="ja-JP" altLang="en-US" dirty="0"/>
              <a:t>部屋数（説明変数）と価値（目的変数）の関係</a:t>
            </a:r>
            <a:endParaRPr lang="en-US" altLang="ja-JP" dirty="0"/>
          </a:p>
          <a:p>
            <a:pPr lvl="1"/>
            <a:r>
              <a:rPr lang="ja-JP" altLang="en-US" dirty="0"/>
              <a:t>説明変数を犯罪率、築年数など変更して検証できる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赤線が線形回帰の結果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4E01FD7-672A-4461-9307-8BB41CD8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749768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2146A-F61A-4BA7-BB78-FA6EBFA5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分類（クラス分類）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66E952-FBCF-4D9D-BEB3-0379E894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離散値を予測する</a:t>
            </a:r>
            <a:endParaRPr kumimoji="1" lang="en-US" altLang="ja-JP" dirty="0"/>
          </a:p>
          <a:p>
            <a:pPr lvl="1"/>
            <a:r>
              <a:rPr lang="ja-JP" altLang="en-US" dirty="0"/>
              <a:t>画像分類</a:t>
            </a:r>
            <a:endParaRPr lang="en-US" altLang="ja-JP" dirty="0"/>
          </a:p>
          <a:p>
            <a:pPr lvl="1"/>
            <a:r>
              <a:rPr lang="ja-JP" altLang="en-US" dirty="0"/>
              <a:t>つまり、数種類に分けるもの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ロジスティック回帰</a:t>
            </a:r>
            <a:endParaRPr kumimoji="1" lang="en-US" altLang="ja-JP" dirty="0"/>
          </a:p>
          <a:p>
            <a:r>
              <a:rPr lang="ja-JP" altLang="en-US" dirty="0"/>
              <a:t>ランダムフォレスト</a:t>
            </a:r>
            <a:endParaRPr lang="en-US" altLang="ja-JP" dirty="0"/>
          </a:p>
          <a:p>
            <a:r>
              <a:rPr kumimoji="1" lang="ja-JP" altLang="en-US" dirty="0"/>
              <a:t>ブースティング</a:t>
            </a:r>
            <a:endParaRPr kumimoji="1" lang="en-US" altLang="ja-JP" dirty="0"/>
          </a:p>
          <a:p>
            <a:r>
              <a:rPr lang="ja-JP" altLang="en-US" dirty="0"/>
              <a:t>サポートベクターマシン</a:t>
            </a:r>
            <a:endParaRPr lang="en-US" altLang="ja-JP" dirty="0"/>
          </a:p>
          <a:p>
            <a:r>
              <a:rPr kumimoji="1" lang="ja-JP" altLang="en-US" dirty="0"/>
              <a:t>ニューラルネットワーク　などを用いる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0CF8D-D8CA-46C9-9903-662636BE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50CD6-B055-4575-A18C-A7192081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640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目的変数が２値のときに利用する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勝ち</a:t>
            </a:r>
            <a:r>
              <a:rPr lang="ja-JP" altLang="en-US" dirty="0"/>
              <a:t>／</a:t>
            </a:r>
            <a:r>
              <a:rPr kumimoji="1" lang="ja-JP" altLang="en-US" dirty="0"/>
              <a:t>負け、買う</a:t>
            </a:r>
            <a:r>
              <a:rPr lang="ja-JP" altLang="en-US" dirty="0"/>
              <a:t>／</a:t>
            </a:r>
            <a:r>
              <a:rPr kumimoji="1" lang="ja-JP" altLang="en-US" dirty="0"/>
              <a:t>買わない、生きる／死ぬ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シグモイド関数</a:t>
            </a:r>
            <a:endParaRPr lang="en-US" altLang="ja-JP" dirty="0"/>
          </a:p>
          <a:p>
            <a:pPr lvl="1"/>
            <a:r>
              <a:rPr lang="ja-JP" altLang="en-US" dirty="0"/>
              <a:t>出力の値が０～１の実数</a:t>
            </a:r>
            <a:endParaRPr lang="en-US" altLang="ja-JP" dirty="0"/>
          </a:p>
          <a:p>
            <a:pPr lvl="1"/>
            <a:r>
              <a:rPr lang="ja-JP" altLang="en-US" dirty="0"/>
              <a:t>０</a:t>
            </a:r>
            <a:r>
              <a:rPr lang="en-US" altLang="ja-JP" dirty="0"/>
              <a:t>.</a:t>
            </a:r>
            <a:r>
              <a:rPr lang="ja-JP" altLang="en-US" dirty="0"/>
              <a:t>５を境にデータを２種類に分類できる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ソフトマックス関数</a:t>
            </a:r>
            <a:endParaRPr lang="en-US" altLang="ja-JP" dirty="0"/>
          </a:p>
          <a:p>
            <a:pPr lvl="1"/>
            <a:r>
              <a:rPr kumimoji="1" lang="ja-JP" altLang="en-US" dirty="0"/>
              <a:t>出力の値が</a:t>
            </a:r>
            <a:r>
              <a:rPr lang="ja-JP" altLang="en-US" dirty="0"/>
              <a:t>０～１の実数</a:t>
            </a:r>
            <a:endParaRPr lang="en-US" altLang="ja-JP" dirty="0"/>
          </a:p>
          <a:p>
            <a:pPr lvl="1"/>
            <a:r>
              <a:rPr lang="ja-JP" altLang="en-US" dirty="0"/>
              <a:t>出力の総和が１＝確率として解釈できる</a:t>
            </a:r>
            <a:endParaRPr lang="en-US" altLang="ja-JP" dirty="0"/>
          </a:p>
          <a:p>
            <a:pPr lvl="1"/>
            <a:r>
              <a:rPr lang="ja-JP" altLang="en-US" dirty="0"/>
              <a:t>複数のデータを分類できる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931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87D06-523F-41D4-8F06-1A31A066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ランダムフォレスト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B01D2-96C2-4838-9BC4-4CF8FC15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訓練データからランダムにデータを選んで決定木を作る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予測結果の多数決で最終的なクラスを決める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特徴量（説明変数）に基づいて分岐路を作る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64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65052-80B1-4248-8E5D-73FCA70B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77CBA-DDA2-41E9-9982-4AACEAC6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降水確率、気温、湿度によって行動を決定する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何個も作って多数決する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7" name="Picture 6" descr="https://camo.qiitausercontent.com/0964174217c8fbcd5271af92231d2dd36f3de0c4/68747470733a2f2f71696974612d696d6167652d73746f72652e73332e616d617a6f6e6177732e636f6d2f302f3130353333352f61333935316330632d663035382d343031632d303134662d3865363165323332356437322e706e67">
            <a:extLst>
              <a:ext uri="{FF2B5EF4-FFF2-40B4-BE49-F238E27FC236}">
                <a16:creationId xmlns:a16="http://schemas.microsoft.com/office/drawing/2014/main" id="{CD649280-D660-4DC4-98F4-01359E62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80758"/>
            <a:ext cx="2401420" cy="17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amo.qiitausercontent.com/a8ab8146ab7024c26c9fb48ac67191f23a040a24/68747470733a2f2f71696974612d696d6167652d73746f72652e73332e616d617a6f6e6177732e636f6d2f302f3130353333352f30393862393638372d616233642d373132662d613165302d3665663062636134636532322e706e67">
            <a:extLst>
              <a:ext uri="{FF2B5EF4-FFF2-40B4-BE49-F238E27FC236}">
                <a16:creationId xmlns:a16="http://schemas.microsoft.com/office/drawing/2014/main" id="{CBDB6878-12D8-4DBA-A1DF-B0BB47E5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09" y="3429000"/>
            <a:ext cx="5657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387</Words>
  <Application>Microsoft Office PowerPoint</Application>
  <PresentationFormat>画面に合わせる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教師あり学習</vt:lpstr>
      <vt:lpstr>機械学習の全体図</vt:lpstr>
      <vt:lpstr>回帰</vt:lpstr>
      <vt:lpstr>線形回帰</vt:lpstr>
      <vt:lpstr>例えば…</vt:lpstr>
      <vt:lpstr>分類（クラス分類）</vt:lpstr>
      <vt:lpstr>ロジスティック回帰</vt:lpstr>
      <vt:lpstr>ランダムフォレスト</vt:lpstr>
      <vt:lpstr>例えば…</vt:lpstr>
      <vt:lpstr>Ｋ近傍法（ＫＮＮ）</vt:lpstr>
      <vt:lpstr>サポートベクタ―マシン（SVM）</vt:lpstr>
      <vt:lpstr>ニューラルネットワーク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教師あり学習</dc:title>
  <dc:creator>田中 里奈</dc:creator>
  <cp:lastModifiedBy>田中 里奈</cp:lastModifiedBy>
  <cp:revision>19</cp:revision>
  <dcterms:created xsi:type="dcterms:W3CDTF">2019-06-18T03:59:47Z</dcterms:created>
  <dcterms:modified xsi:type="dcterms:W3CDTF">2019-06-19T05:12:33Z</dcterms:modified>
</cp:coreProperties>
</file>