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76" r:id="rId4"/>
    <p:sldId id="260" r:id="rId5"/>
    <p:sldId id="262" r:id="rId6"/>
    <p:sldId id="277" r:id="rId7"/>
    <p:sldId id="263" r:id="rId8"/>
    <p:sldId id="278" r:id="rId9"/>
    <p:sldId id="264" r:id="rId10"/>
    <p:sldId id="279" r:id="rId11"/>
    <p:sldId id="261" r:id="rId12"/>
    <p:sldId id="267" r:id="rId13"/>
    <p:sldId id="270" r:id="rId14"/>
    <p:sldId id="271" r:id="rId15"/>
    <p:sldId id="272" r:id="rId16"/>
    <p:sldId id="274" r:id="rId17"/>
    <p:sldId id="268" r:id="rId18"/>
    <p:sldId id="280" r:id="rId19"/>
    <p:sldId id="265" r:id="rId20"/>
    <p:sldId id="281" r:id="rId21"/>
    <p:sldId id="269" r:id="rId22"/>
    <p:sldId id="266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B7B1"/>
    <a:srgbClr val="EA0708"/>
    <a:srgbClr val="69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FFC3F-5ACB-4947-8BCD-3E596E6FDAA9}" type="doc">
      <dgm:prSet loTypeId="urn:microsoft.com/office/officeart/2005/8/layout/venn2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kumimoji="1" lang="ja-JP" altLang="en-US"/>
        </a:p>
      </dgm:t>
    </dgm:pt>
    <dgm:pt modelId="{D1C30A3C-4794-4474-825B-C59EB134B2D0}">
      <dgm:prSet phldrT="[テキスト]" custT="1"/>
      <dgm:spPr/>
      <dgm:t>
        <a:bodyPr/>
        <a:lstStyle/>
        <a:p>
          <a:r>
            <a:rPr kumimoji="1" lang="ja-JP" altLang="en-US" sz="2000" b="1" dirty="0"/>
            <a:t>人工知能（</a:t>
          </a:r>
          <a:r>
            <a:rPr kumimoji="1" lang="en-US" altLang="ja-JP" sz="2000" b="1" dirty="0"/>
            <a:t>AI</a:t>
          </a:r>
          <a:r>
            <a:rPr kumimoji="1" lang="ja-JP" altLang="en-US" sz="2000" b="1" dirty="0"/>
            <a:t>）</a:t>
          </a:r>
        </a:p>
      </dgm:t>
    </dgm:pt>
    <dgm:pt modelId="{E8656118-655E-4C19-8F46-CAAD52009F2F}" type="parTrans" cxnId="{2C880F3C-C7C7-4C45-943E-42069B62F519}">
      <dgm:prSet/>
      <dgm:spPr/>
      <dgm:t>
        <a:bodyPr/>
        <a:lstStyle/>
        <a:p>
          <a:endParaRPr kumimoji="1" lang="ja-JP" altLang="en-US"/>
        </a:p>
      </dgm:t>
    </dgm:pt>
    <dgm:pt modelId="{32EFBB31-A449-4999-8B86-8B9AD7611A0B}" type="sibTrans" cxnId="{2C880F3C-C7C7-4C45-943E-42069B62F519}">
      <dgm:prSet/>
      <dgm:spPr/>
      <dgm:t>
        <a:bodyPr/>
        <a:lstStyle/>
        <a:p>
          <a:endParaRPr kumimoji="1" lang="ja-JP" altLang="en-US"/>
        </a:p>
      </dgm:t>
    </dgm:pt>
    <dgm:pt modelId="{7957E039-0882-4AEB-A1F8-43535B4ACBC0}">
      <dgm:prSet phldrT="[テキスト]" custT="1"/>
      <dgm:spPr/>
      <dgm:t>
        <a:bodyPr/>
        <a:lstStyle/>
        <a:p>
          <a:r>
            <a:rPr kumimoji="1" lang="ja-JP" altLang="en-US" sz="2000" b="1" dirty="0"/>
            <a:t>機械学習</a:t>
          </a:r>
        </a:p>
      </dgm:t>
    </dgm:pt>
    <dgm:pt modelId="{95404AF8-8028-4FF6-94AE-646E19B38EDC}" type="parTrans" cxnId="{8DEB4E10-023C-4E46-9802-8E0408B2A1C1}">
      <dgm:prSet/>
      <dgm:spPr/>
      <dgm:t>
        <a:bodyPr/>
        <a:lstStyle/>
        <a:p>
          <a:endParaRPr kumimoji="1" lang="ja-JP" altLang="en-US"/>
        </a:p>
      </dgm:t>
    </dgm:pt>
    <dgm:pt modelId="{2E25CF30-8637-421C-91E6-DD8187F4BA2B}" type="sibTrans" cxnId="{8DEB4E10-023C-4E46-9802-8E0408B2A1C1}">
      <dgm:prSet/>
      <dgm:spPr/>
      <dgm:t>
        <a:bodyPr/>
        <a:lstStyle/>
        <a:p>
          <a:endParaRPr kumimoji="1" lang="ja-JP" altLang="en-US"/>
        </a:p>
      </dgm:t>
    </dgm:pt>
    <dgm:pt modelId="{C76E5719-EA69-4B87-A134-53A26D1FF7AE}">
      <dgm:prSet phldrT="[テキスト]" custT="1"/>
      <dgm:spPr/>
      <dgm:t>
        <a:bodyPr/>
        <a:lstStyle/>
        <a:p>
          <a:r>
            <a:rPr kumimoji="1" lang="ja-JP" altLang="en-US" sz="2000" b="1" dirty="0"/>
            <a:t>ディープラーニング</a:t>
          </a:r>
          <a:endParaRPr kumimoji="1" lang="ja-JP" altLang="en-US" sz="1600" b="1" dirty="0"/>
        </a:p>
      </dgm:t>
    </dgm:pt>
    <dgm:pt modelId="{D5CC68DE-24EC-48A2-BD0B-71E793877531}" type="parTrans" cxnId="{CE2F3E8A-CBD7-4688-B27D-694242269BAA}">
      <dgm:prSet/>
      <dgm:spPr/>
      <dgm:t>
        <a:bodyPr/>
        <a:lstStyle/>
        <a:p>
          <a:endParaRPr kumimoji="1" lang="ja-JP" altLang="en-US"/>
        </a:p>
      </dgm:t>
    </dgm:pt>
    <dgm:pt modelId="{EE3A0BFE-928D-4ED7-BE6B-7DB94615864D}" type="sibTrans" cxnId="{CE2F3E8A-CBD7-4688-B27D-694242269BAA}">
      <dgm:prSet/>
      <dgm:spPr/>
      <dgm:t>
        <a:bodyPr/>
        <a:lstStyle/>
        <a:p>
          <a:endParaRPr kumimoji="1" lang="ja-JP" altLang="en-US"/>
        </a:p>
      </dgm:t>
    </dgm:pt>
    <dgm:pt modelId="{A3BF18EC-4CFE-40E2-B8B5-89A4B6B708A4}" type="pres">
      <dgm:prSet presAssocID="{432FFC3F-5ACB-4947-8BCD-3E596E6FDAA9}" presName="Name0" presStyleCnt="0">
        <dgm:presLayoutVars>
          <dgm:chMax val="7"/>
          <dgm:resizeHandles val="exact"/>
        </dgm:presLayoutVars>
      </dgm:prSet>
      <dgm:spPr/>
    </dgm:pt>
    <dgm:pt modelId="{6B583901-89CD-4D11-8A71-57552DB95DED}" type="pres">
      <dgm:prSet presAssocID="{432FFC3F-5ACB-4947-8BCD-3E596E6FDAA9}" presName="comp1" presStyleCnt="0"/>
      <dgm:spPr/>
    </dgm:pt>
    <dgm:pt modelId="{639307A2-0B3C-4B30-8321-A46894C2A5DD}" type="pres">
      <dgm:prSet presAssocID="{432FFC3F-5ACB-4947-8BCD-3E596E6FDAA9}" presName="circle1" presStyleLbl="node1" presStyleIdx="0" presStyleCnt="3"/>
      <dgm:spPr/>
    </dgm:pt>
    <dgm:pt modelId="{7CBF0D09-3C44-4509-BB91-BCE9921E5032}" type="pres">
      <dgm:prSet presAssocID="{432FFC3F-5ACB-4947-8BCD-3E596E6FDAA9}" presName="c1text" presStyleLbl="node1" presStyleIdx="0" presStyleCnt="3">
        <dgm:presLayoutVars>
          <dgm:bulletEnabled val="1"/>
        </dgm:presLayoutVars>
      </dgm:prSet>
      <dgm:spPr/>
    </dgm:pt>
    <dgm:pt modelId="{279C661A-5B35-40E0-A047-95F1A5979B51}" type="pres">
      <dgm:prSet presAssocID="{432FFC3F-5ACB-4947-8BCD-3E596E6FDAA9}" presName="comp2" presStyleCnt="0"/>
      <dgm:spPr/>
    </dgm:pt>
    <dgm:pt modelId="{9B111E55-6104-45BA-8C82-3A1BFD1B6B42}" type="pres">
      <dgm:prSet presAssocID="{432FFC3F-5ACB-4947-8BCD-3E596E6FDAA9}" presName="circle2" presStyleLbl="node1" presStyleIdx="1" presStyleCnt="3"/>
      <dgm:spPr/>
    </dgm:pt>
    <dgm:pt modelId="{960CCA39-AAD6-4169-A5D3-EF5623F027A1}" type="pres">
      <dgm:prSet presAssocID="{432FFC3F-5ACB-4947-8BCD-3E596E6FDAA9}" presName="c2text" presStyleLbl="node1" presStyleIdx="1" presStyleCnt="3">
        <dgm:presLayoutVars>
          <dgm:bulletEnabled val="1"/>
        </dgm:presLayoutVars>
      </dgm:prSet>
      <dgm:spPr/>
    </dgm:pt>
    <dgm:pt modelId="{49267258-6257-465E-A613-1E8ECE730B08}" type="pres">
      <dgm:prSet presAssocID="{432FFC3F-5ACB-4947-8BCD-3E596E6FDAA9}" presName="comp3" presStyleCnt="0"/>
      <dgm:spPr/>
    </dgm:pt>
    <dgm:pt modelId="{55E48B70-CE81-4F73-8C91-7BCE928D3720}" type="pres">
      <dgm:prSet presAssocID="{432FFC3F-5ACB-4947-8BCD-3E596E6FDAA9}" presName="circle3" presStyleLbl="node1" presStyleIdx="2" presStyleCnt="3"/>
      <dgm:spPr/>
    </dgm:pt>
    <dgm:pt modelId="{00D370AA-0936-4F61-AA81-695D9F7CEF0A}" type="pres">
      <dgm:prSet presAssocID="{432FFC3F-5ACB-4947-8BCD-3E596E6FDAA9}" presName="c3text" presStyleLbl="node1" presStyleIdx="2" presStyleCnt="3">
        <dgm:presLayoutVars>
          <dgm:bulletEnabled val="1"/>
        </dgm:presLayoutVars>
      </dgm:prSet>
      <dgm:spPr/>
    </dgm:pt>
  </dgm:ptLst>
  <dgm:cxnLst>
    <dgm:cxn modelId="{8DEB4E10-023C-4E46-9802-8E0408B2A1C1}" srcId="{432FFC3F-5ACB-4947-8BCD-3E596E6FDAA9}" destId="{7957E039-0882-4AEB-A1F8-43535B4ACBC0}" srcOrd="1" destOrd="0" parTransId="{95404AF8-8028-4FF6-94AE-646E19B38EDC}" sibTransId="{2E25CF30-8637-421C-91E6-DD8187F4BA2B}"/>
    <dgm:cxn modelId="{ECF24F12-0828-414C-A91A-899FD550086A}" type="presOf" srcId="{D1C30A3C-4794-4474-825B-C59EB134B2D0}" destId="{639307A2-0B3C-4B30-8321-A46894C2A5DD}" srcOrd="0" destOrd="0" presId="urn:microsoft.com/office/officeart/2005/8/layout/venn2"/>
    <dgm:cxn modelId="{520ACC35-D105-4EF7-905F-5B7E22B7F3A7}" type="presOf" srcId="{D1C30A3C-4794-4474-825B-C59EB134B2D0}" destId="{7CBF0D09-3C44-4509-BB91-BCE9921E5032}" srcOrd="1" destOrd="0" presId="urn:microsoft.com/office/officeart/2005/8/layout/venn2"/>
    <dgm:cxn modelId="{2C880F3C-C7C7-4C45-943E-42069B62F519}" srcId="{432FFC3F-5ACB-4947-8BCD-3E596E6FDAA9}" destId="{D1C30A3C-4794-4474-825B-C59EB134B2D0}" srcOrd="0" destOrd="0" parTransId="{E8656118-655E-4C19-8F46-CAAD52009F2F}" sibTransId="{32EFBB31-A449-4999-8B86-8B9AD7611A0B}"/>
    <dgm:cxn modelId="{9AB5A871-0E40-4B9F-998F-BAF046690EAB}" type="presOf" srcId="{7957E039-0882-4AEB-A1F8-43535B4ACBC0}" destId="{9B111E55-6104-45BA-8C82-3A1BFD1B6B42}" srcOrd="0" destOrd="0" presId="urn:microsoft.com/office/officeart/2005/8/layout/venn2"/>
    <dgm:cxn modelId="{2812B559-824F-436D-9131-BBF41CB478B7}" type="presOf" srcId="{C76E5719-EA69-4B87-A134-53A26D1FF7AE}" destId="{55E48B70-CE81-4F73-8C91-7BCE928D3720}" srcOrd="0" destOrd="0" presId="urn:microsoft.com/office/officeart/2005/8/layout/venn2"/>
    <dgm:cxn modelId="{3C7B7D84-11BA-408B-8DAD-8C172F75B36E}" type="presOf" srcId="{432FFC3F-5ACB-4947-8BCD-3E596E6FDAA9}" destId="{A3BF18EC-4CFE-40E2-B8B5-89A4B6B708A4}" srcOrd="0" destOrd="0" presId="urn:microsoft.com/office/officeart/2005/8/layout/venn2"/>
    <dgm:cxn modelId="{CE2F3E8A-CBD7-4688-B27D-694242269BAA}" srcId="{432FFC3F-5ACB-4947-8BCD-3E596E6FDAA9}" destId="{C76E5719-EA69-4B87-A134-53A26D1FF7AE}" srcOrd="2" destOrd="0" parTransId="{D5CC68DE-24EC-48A2-BD0B-71E793877531}" sibTransId="{EE3A0BFE-928D-4ED7-BE6B-7DB94615864D}"/>
    <dgm:cxn modelId="{4CEBE8BF-6617-44A2-A876-E9CFCC28297F}" type="presOf" srcId="{C76E5719-EA69-4B87-A134-53A26D1FF7AE}" destId="{00D370AA-0936-4F61-AA81-695D9F7CEF0A}" srcOrd="1" destOrd="0" presId="urn:microsoft.com/office/officeart/2005/8/layout/venn2"/>
    <dgm:cxn modelId="{449799F1-4784-4F8B-8582-F7BEBDB3A915}" type="presOf" srcId="{7957E039-0882-4AEB-A1F8-43535B4ACBC0}" destId="{960CCA39-AAD6-4169-A5D3-EF5623F027A1}" srcOrd="1" destOrd="0" presId="urn:microsoft.com/office/officeart/2005/8/layout/venn2"/>
    <dgm:cxn modelId="{C9E6938E-CD77-4577-A3FB-C6972780CA59}" type="presParOf" srcId="{A3BF18EC-4CFE-40E2-B8B5-89A4B6B708A4}" destId="{6B583901-89CD-4D11-8A71-57552DB95DED}" srcOrd="0" destOrd="0" presId="urn:microsoft.com/office/officeart/2005/8/layout/venn2"/>
    <dgm:cxn modelId="{9196EEBF-1669-400F-ABBB-55C5D2E4F8C4}" type="presParOf" srcId="{6B583901-89CD-4D11-8A71-57552DB95DED}" destId="{639307A2-0B3C-4B30-8321-A46894C2A5DD}" srcOrd="0" destOrd="0" presId="urn:microsoft.com/office/officeart/2005/8/layout/venn2"/>
    <dgm:cxn modelId="{673CC369-E1F2-4AA4-ADE2-6948D4812A71}" type="presParOf" srcId="{6B583901-89CD-4D11-8A71-57552DB95DED}" destId="{7CBF0D09-3C44-4509-BB91-BCE9921E5032}" srcOrd="1" destOrd="0" presId="urn:microsoft.com/office/officeart/2005/8/layout/venn2"/>
    <dgm:cxn modelId="{832486E1-0F6D-4545-8B85-E62DD29E12B5}" type="presParOf" srcId="{A3BF18EC-4CFE-40E2-B8B5-89A4B6B708A4}" destId="{279C661A-5B35-40E0-A047-95F1A5979B51}" srcOrd="1" destOrd="0" presId="urn:microsoft.com/office/officeart/2005/8/layout/venn2"/>
    <dgm:cxn modelId="{9FB01360-3CCB-4028-8B5D-0539459D69E6}" type="presParOf" srcId="{279C661A-5B35-40E0-A047-95F1A5979B51}" destId="{9B111E55-6104-45BA-8C82-3A1BFD1B6B42}" srcOrd="0" destOrd="0" presId="urn:microsoft.com/office/officeart/2005/8/layout/venn2"/>
    <dgm:cxn modelId="{FD8B2D2E-6001-4570-8117-2AC5F5F37795}" type="presParOf" srcId="{279C661A-5B35-40E0-A047-95F1A5979B51}" destId="{960CCA39-AAD6-4169-A5D3-EF5623F027A1}" srcOrd="1" destOrd="0" presId="urn:microsoft.com/office/officeart/2005/8/layout/venn2"/>
    <dgm:cxn modelId="{A7C763A0-0F91-481B-BDC4-59FB60DF8F78}" type="presParOf" srcId="{A3BF18EC-4CFE-40E2-B8B5-89A4B6B708A4}" destId="{49267258-6257-465E-A613-1E8ECE730B08}" srcOrd="2" destOrd="0" presId="urn:microsoft.com/office/officeart/2005/8/layout/venn2"/>
    <dgm:cxn modelId="{C9850B6A-CBAA-456B-961E-BAB90001C0B9}" type="presParOf" srcId="{49267258-6257-465E-A613-1E8ECE730B08}" destId="{55E48B70-CE81-4F73-8C91-7BCE928D3720}" srcOrd="0" destOrd="0" presId="urn:microsoft.com/office/officeart/2005/8/layout/venn2"/>
    <dgm:cxn modelId="{0E50EE71-25E6-40D2-A408-BD57D2DFF646}" type="presParOf" srcId="{49267258-6257-465E-A613-1E8ECE730B08}" destId="{00D370AA-0936-4F61-AA81-695D9F7CEF0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307A2-0B3C-4B30-8321-A46894C2A5DD}">
      <dsp:nvSpPr>
        <dsp:cNvPr id="0" name=""/>
        <dsp:cNvSpPr/>
      </dsp:nvSpPr>
      <dsp:spPr>
        <a:xfrm>
          <a:off x="0" y="73819"/>
          <a:ext cx="4783137" cy="4783137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/>
            <a:t>人工知能（</a:t>
          </a:r>
          <a:r>
            <a:rPr kumimoji="1" lang="en-US" altLang="ja-JP" sz="2000" b="1" kern="1200" dirty="0"/>
            <a:t>AI</a:t>
          </a:r>
          <a:r>
            <a:rPr kumimoji="1" lang="ja-JP" altLang="en-US" sz="2000" b="1" kern="1200" dirty="0"/>
            <a:t>）</a:t>
          </a:r>
        </a:p>
      </dsp:txBody>
      <dsp:txXfrm>
        <a:off x="1555715" y="312975"/>
        <a:ext cx="1671706" cy="717470"/>
      </dsp:txXfrm>
    </dsp:sp>
    <dsp:sp modelId="{9B111E55-6104-45BA-8C82-3A1BFD1B6B42}">
      <dsp:nvSpPr>
        <dsp:cNvPr id="0" name=""/>
        <dsp:cNvSpPr/>
      </dsp:nvSpPr>
      <dsp:spPr>
        <a:xfrm>
          <a:off x="597892" y="1269603"/>
          <a:ext cx="3587352" cy="3587352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/>
            <a:t>機械学習</a:t>
          </a:r>
        </a:p>
      </dsp:txBody>
      <dsp:txXfrm>
        <a:off x="1555715" y="1493812"/>
        <a:ext cx="1671706" cy="672628"/>
      </dsp:txXfrm>
    </dsp:sp>
    <dsp:sp modelId="{55E48B70-CE81-4F73-8C91-7BCE928D3720}">
      <dsp:nvSpPr>
        <dsp:cNvPr id="0" name=""/>
        <dsp:cNvSpPr/>
      </dsp:nvSpPr>
      <dsp:spPr>
        <a:xfrm>
          <a:off x="1195784" y="2465387"/>
          <a:ext cx="2391568" cy="2391568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b="1" kern="1200" dirty="0"/>
            <a:t>ディープラーニング</a:t>
          </a:r>
          <a:endParaRPr kumimoji="1" lang="ja-JP" altLang="en-US" sz="1600" b="1" kern="1200" dirty="0"/>
        </a:p>
      </dsp:txBody>
      <dsp:txXfrm>
        <a:off x="1546021" y="3063279"/>
        <a:ext cx="1691094" cy="1195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03F27-483E-4424-B7F8-C7A9C343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A779E0-86D3-4686-9594-C876B9B39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1209D-17BE-4915-8C8D-FA5AAEA1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485F9-2244-4105-926E-26E43B4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06FFC-1346-489E-AC3C-724DB865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24085-8C46-4C13-A0AB-4B5E326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0CDD79-90AA-401C-AC7B-4BC6EB4B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35426C-1E94-42D6-8C51-F713A8D0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F98CB-EA65-4D32-931A-1A941D4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A0AD2-D9B5-4816-89D7-EDD72374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90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3074BE-55EB-4FFC-AFD4-BB5AED1FA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39CDBF-9D80-46D4-87E4-C5AC5E4F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576C9C-C6FC-439A-8B8C-51665520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502C22-10F8-43B8-BFBC-D2FF2056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C8CA3-0545-4C55-BD27-15AEE034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0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49D71-56DA-437E-A2EB-7C34E46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FDC9E-3B55-4221-B90B-B38E3FD9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15517-E178-43B2-97A3-3D94841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019E2-DAD9-46C7-8629-63DA762B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A3B41-DB54-4B15-9024-AADB25F8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290D5-F417-4134-9C79-A3E1CABD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09C5AE-3FED-42AD-801A-8E2960F2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F0EEA5-C817-4F3A-B928-E9E29E58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7A958-9363-4B1D-90A3-69B9FB59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9FA205-8EEA-4A05-B5AB-1DFC561F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7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CF391-EC8B-4DB5-827D-BA8EC9B1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49F1C-1053-4492-B1C9-A127632F3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FE0F6-86AC-4D66-B391-9295F75F4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1FE51-B658-4F82-9AAF-70D14226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CA8216-C955-4F0B-8957-725CF04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88E466-9FEB-4BFF-994B-1EB91E5F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5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91F36-73A1-4FAB-8C62-044B6DC5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346B0-757D-4189-B31B-0206BBB1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C7A8BA-A0AB-440D-8F65-901B9FBC5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A624CA-9D30-44FB-9C3F-F9B83EA17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148D36-2A42-4EED-8807-D4ABDB9EF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11E6E1-EA13-4948-95F2-45805FDF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6F6056-5439-4D02-8E11-14446F60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8779F9-630D-4F8C-8567-8CC79EA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9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BDBDF-83DE-4CE4-A599-6E7B538A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8D1D1D-7579-40FA-AD15-036D7704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917685-A25C-42BC-804A-E7D07392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429AEB-39BB-4D65-9DAD-32696E3C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47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DC2B5A-98BF-40CF-BCB6-F3EFCB4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38B4AE-A2A6-43A2-AAED-96D8144E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574997-61EE-42C9-849B-D8C0D57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8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180DF-4B11-4889-B45A-7FBFE026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AF8E6-BA9A-4284-B820-F5C8F95A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EA6463-6B56-4D7A-B508-720C1B7B6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DC7D8-1A73-45D6-8D56-D14E680D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CE8E49-DF5C-4783-A464-4845FEE7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5CA08E-CCDB-435A-A55E-5CFC0EF9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6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57E12-B915-41AC-A3E0-A49DF8AA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4656FA-EFD7-4BC9-B6B5-C6A2005CB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DADBAF-76CD-4FE3-8347-53020930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73C39C-8ABF-4F66-BFFF-A6109CFD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2559F0-6425-4075-8D51-BCD41615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12E7B-1B18-4F6A-8ED6-BA80D649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2F8D63-9842-47C6-9DC7-EB3FCBE2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CBC9F-75EB-4FF0-BCDA-7C5DE725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107E2-88F2-44F4-BD00-506BBA0D9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2AF7-AC8C-4482-9C11-D4616E2EFD0D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C938C-2DEC-46FF-92FB-0CAB0FA5C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3BFA69-3C2C-436F-9A5D-4FA5B236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C539-A748-434A-B58C-BD606A086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AI-vs-%E6%95%99%E7%A7%91%E6%9B%B8%E3%81%8C%E8%AA%AD%E3%82%81%E3%81%AA%E3%81%84%E5%AD%90%E3%81%A9%E3%82%82%E3%81%9F%E3%81%A1-%E6%96%B0%E4%BA%95-%E7%B4%80%E5%AD%90/dp/4492762396" TargetMode="External"/><Relationship Id="rId2" Type="http://schemas.openxmlformats.org/officeDocument/2006/relationships/hyperlink" Target="https://www.amazon.co.jp/%E4%BA%BA%E5%B7%A5%E7%9F%A5%E8%83%BD%E3%81%AF%E4%BA%BA%E9%96%93%E3%82%92%E8%B6%85%E3%81%88%E3%82%8B%E3%81%8B-%E8%A7%92%E5%B7%9D%EF%BC%A5%EF%BC%B0%EF%BC%B5%EF%BC%A2%E9%81%B8%E6%9B%B8-%E6%9D%BE%E5%B0%BE-%E8%B1%8A-ebook/dp/B00UAAK07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idemy.net/entry/2017/07/22/102144" TargetMode="External"/><Relationship Id="rId7" Type="http://schemas.openxmlformats.org/officeDocument/2006/relationships/hyperlink" Target="http://blog.brainpad.co.jp/entry/2017/02/24/121500" TargetMode="External"/><Relationship Id="rId2" Type="http://schemas.openxmlformats.org/officeDocument/2006/relationships/hyperlink" Target="https://dev.classmethod.jp/machine-learning/fundamental-matters-to-know-before-learning-machine-learning-and-deep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ukisako.xyz/entry/backpropagation" TargetMode="External"/><Relationship Id="rId5" Type="http://schemas.openxmlformats.org/officeDocument/2006/relationships/hyperlink" Target="https://products.sint.co.jp/aisia/blog/vol1-5" TargetMode="External"/><Relationship Id="rId4" Type="http://schemas.openxmlformats.org/officeDocument/2006/relationships/hyperlink" Target="https://www.yukisako.xyz/entry/neural-netwo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D608DB-3921-4C27-94E8-76CAE04B17C0}"/>
              </a:ext>
            </a:extLst>
          </p:cNvPr>
          <p:cNvSpPr/>
          <p:nvPr/>
        </p:nvSpPr>
        <p:spPr>
          <a:xfrm>
            <a:off x="254442" y="270344"/>
            <a:ext cx="5221978" cy="633719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E469AC4-E38A-4E7F-A488-5F388BEEF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87" y="1331232"/>
            <a:ext cx="4902200" cy="4195536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 sz="6000" b="1" dirty="0">
                <a:solidFill>
                  <a:srgbClr val="698ED0"/>
                </a:solidFill>
              </a:rPr>
              <a:t>人工知能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1951" y="0"/>
            <a:ext cx="3482049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47821D-2BCA-4DB1-9152-F3D4392D2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9734" y="1330325"/>
            <a:ext cx="2520952" cy="4196443"/>
          </a:xfrm>
        </p:spPr>
        <p:txBody>
          <a:bodyPr anchor="ctr">
            <a:normAutofit/>
          </a:bodyPr>
          <a:lstStyle/>
          <a:p>
            <a:pPr algn="l"/>
            <a:r>
              <a:rPr lang="en-US" altLang="ja-JP" sz="3200" b="1" dirty="0">
                <a:solidFill>
                  <a:srgbClr val="FFFFFF"/>
                </a:solidFill>
                <a:latin typeface="+mj-lt"/>
              </a:rPr>
              <a:t>Artificial Intelligence</a:t>
            </a:r>
            <a:endParaRPr lang="ja-JP" altLang="en-US" sz="32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9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DB1BCB1-B559-448B-838D-1A0AF8C1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2" y="480060"/>
            <a:ext cx="7862515" cy="58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7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1" y="963877"/>
            <a:ext cx="3249529" cy="49302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400" b="1" dirty="0">
                <a:solidFill>
                  <a:schemeClr val="accent1"/>
                </a:solidFill>
              </a:rPr>
              <a:t>ディープ</a:t>
            </a:r>
            <a:br>
              <a:rPr kumimoji="1" lang="en-US" altLang="ja-JP" sz="4400" b="1" dirty="0">
                <a:solidFill>
                  <a:schemeClr val="accent1"/>
                </a:solidFill>
              </a:rPr>
            </a:br>
            <a:r>
              <a:rPr kumimoji="1" lang="ja-JP" altLang="en-US" sz="4400" b="1" dirty="0">
                <a:solidFill>
                  <a:schemeClr val="accent1"/>
                </a:solidFill>
              </a:rPr>
              <a:t>ラーニング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3" cy="4930246"/>
          </a:xfrm>
        </p:spPr>
        <p:txBody>
          <a:bodyPr anchor="ctr">
            <a:normAutofit/>
          </a:bodyPr>
          <a:lstStyle/>
          <a:p>
            <a:r>
              <a:rPr lang="ja-JP" altLang="en-US" sz="2400" dirty="0"/>
              <a:t>機械学習を発展させたもの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人間の神経細胞をモデルにした「</a:t>
            </a:r>
            <a:r>
              <a:rPr lang="ja-JP" altLang="en-US" sz="2400" b="1" dirty="0"/>
              <a:t>ニューラルネットワーク</a:t>
            </a:r>
            <a:r>
              <a:rPr lang="ja-JP" altLang="en-US" sz="2400" dirty="0"/>
              <a:t>」を用い、データの分析や学習を行う手法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0152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69" y="963877"/>
            <a:ext cx="3249535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b="1" dirty="0">
                <a:solidFill>
                  <a:schemeClr val="accent1"/>
                </a:solidFill>
              </a:rPr>
              <a:t>ニューロン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7" cy="4930246"/>
          </a:xfrm>
        </p:spPr>
        <p:txBody>
          <a:bodyPr anchor="ctr">
            <a:normAutofit/>
          </a:bodyPr>
          <a:lstStyle/>
          <a:p>
            <a:r>
              <a:rPr lang="ja-JP" altLang="en-US" sz="2400" dirty="0"/>
              <a:t>「細胞体」「樹状突起」「軸索」の３つをまとめたもの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入力刺激がある一定以上の電圧（</a:t>
            </a:r>
            <a:r>
              <a:rPr lang="ja-JP" altLang="en-US" sz="2400" b="1" dirty="0"/>
              <a:t>閾値、バイアス</a:t>
            </a:r>
            <a:r>
              <a:rPr lang="ja-JP" altLang="en-US" sz="2400" dirty="0"/>
              <a:t>）であれば次のニューロンに刺激を伝える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軸索：</a:t>
            </a:r>
            <a:r>
              <a:rPr lang="ja-JP" altLang="en-US" sz="2400" b="1" dirty="0"/>
              <a:t>太さは一定ではない</a:t>
            </a:r>
            <a:endParaRPr lang="en-US" altLang="ja-JP" sz="2400" b="1" dirty="0"/>
          </a:p>
          <a:p>
            <a:pPr marL="342900" lvl="1" indent="0">
              <a:buNone/>
            </a:pPr>
            <a:r>
              <a:rPr lang="ja-JP" altLang="en-US" sz="2100" dirty="0"/>
              <a:t>何度も神経間のやりとりがなされたものは太くなり、優先度が高まる</a:t>
            </a:r>
            <a:endParaRPr lang="en-US" altLang="ja-JP" sz="2100" dirty="0"/>
          </a:p>
        </p:txBody>
      </p:sp>
    </p:spTree>
    <p:extLst>
      <p:ext uri="{BB962C8B-B14F-4D97-AF65-F5344CB8AC3E}">
        <p14:creationId xmlns:p14="http://schemas.microsoft.com/office/powerpoint/2010/main" val="106589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igure12">
            <a:extLst>
              <a:ext uri="{FF2B5EF4-FFF2-40B4-BE49-F238E27FC236}">
                <a16:creationId xmlns:a16="http://schemas.microsoft.com/office/drawing/2014/main" id="{C20D0CE4-7783-4AE5-97F8-D71BCEA3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395691"/>
            <a:ext cx="8178799" cy="406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2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" y="963877"/>
            <a:ext cx="3249541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 dirty="0">
                <a:solidFill>
                  <a:schemeClr val="accent1"/>
                </a:solidFill>
              </a:rPr>
              <a:t>ニューラルネットワーク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15" y="963877"/>
            <a:ext cx="5412112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 dirty="0"/>
              <a:t>ニューロンをコンピュータ上に数理モデル化したもの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隠れニューロン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/>
              <a:t>	</a:t>
            </a:r>
            <a:r>
              <a:rPr lang="ja-JP" altLang="en-US" sz="2200" dirty="0"/>
              <a:t>：入力と出力間に隠れたニューロン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r>
              <a:rPr lang="ja-JP" altLang="en-US" sz="2400" b="1" dirty="0"/>
              <a:t>ディープラーニング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/>
              <a:t>	</a:t>
            </a:r>
            <a:r>
              <a:rPr lang="ja-JP" altLang="en-US" sz="2400" dirty="0"/>
              <a:t>：</a:t>
            </a:r>
            <a:r>
              <a:rPr lang="ja-JP" altLang="en-US" sz="2200" dirty="0"/>
              <a:t>隠れニューロンの層が厚くなる</a:t>
            </a:r>
            <a:endParaRPr lang="en-US" altLang="ja-JP" sz="2200" b="1" dirty="0"/>
          </a:p>
        </p:txBody>
      </p:sp>
    </p:spTree>
    <p:extLst>
      <p:ext uri="{BB962C8B-B14F-4D97-AF65-F5344CB8AC3E}">
        <p14:creationId xmlns:p14="http://schemas.microsoft.com/office/powerpoint/2010/main" val="347669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5CD3991-BF34-4917-A1FA-A00467E7A937}"/>
              </a:ext>
            </a:extLst>
          </p:cNvPr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4FF808-8646-4EE0-BCD7-319F6CD074C3}"/>
              </a:ext>
            </a:extLst>
          </p:cNvPr>
          <p:cNvSpPr/>
          <p:nvPr/>
        </p:nvSpPr>
        <p:spPr>
          <a:xfrm>
            <a:off x="2426366" y="1180730"/>
            <a:ext cx="1118585" cy="4740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39DD74-DFEA-478D-BFA4-AB70AFE7236F}"/>
              </a:ext>
            </a:extLst>
          </p:cNvPr>
          <p:cNvCxnSpPr>
            <a:endCxn id="4" idx="2"/>
          </p:cNvCxnSpPr>
          <p:nvPr/>
        </p:nvCxnSpPr>
        <p:spPr>
          <a:xfrm>
            <a:off x="1766656" y="3429000"/>
            <a:ext cx="1905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4D5609-A451-4DE3-95F4-10E3AB7A2763}"/>
              </a:ext>
            </a:extLst>
          </p:cNvPr>
          <p:cNvCxnSpPr/>
          <p:nvPr/>
        </p:nvCxnSpPr>
        <p:spPr>
          <a:xfrm>
            <a:off x="5472000" y="3429000"/>
            <a:ext cx="1905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748BC7-E205-482B-AB47-65E37E35EBDF}"/>
              </a:ext>
            </a:extLst>
          </p:cNvPr>
          <p:cNvSpPr txBox="1"/>
          <p:nvPr/>
        </p:nvSpPr>
        <p:spPr>
          <a:xfrm>
            <a:off x="1269506" y="1843233"/>
            <a:ext cx="113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9FE916-C23A-4248-83C9-42D8E52EB3A2}"/>
              </a:ext>
            </a:extLst>
          </p:cNvPr>
          <p:cNvSpPr txBox="1"/>
          <p:nvPr/>
        </p:nvSpPr>
        <p:spPr>
          <a:xfrm>
            <a:off x="3565470" y="1843231"/>
            <a:ext cx="277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＞バイアス</a:t>
            </a:r>
            <a:endParaRPr kumimoji="1" lang="en-US" altLang="ja-JP" sz="3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E306747-01B6-4716-9540-B21D583A0687}"/>
              </a:ext>
            </a:extLst>
          </p:cNvPr>
          <p:cNvSpPr txBox="1"/>
          <p:nvPr/>
        </p:nvSpPr>
        <p:spPr>
          <a:xfrm>
            <a:off x="2246050" y="1843232"/>
            <a:ext cx="147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×</a:t>
            </a:r>
            <a:r>
              <a:rPr kumimoji="1" lang="ja-JP" altLang="en-US" sz="3200" b="1" dirty="0"/>
              <a:t>重み</a:t>
            </a:r>
            <a:endParaRPr kumimoji="1" lang="en-US" altLang="ja-JP" sz="3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9CBD64-F658-4677-AFAA-848632D65798}"/>
              </a:ext>
            </a:extLst>
          </p:cNvPr>
          <p:cNvSpPr txBox="1"/>
          <p:nvPr/>
        </p:nvSpPr>
        <p:spPr>
          <a:xfrm>
            <a:off x="6555076" y="1843230"/>
            <a:ext cx="147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＝出</a:t>
            </a:r>
            <a:r>
              <a:rPr kumimoji="1" lang="ja-JP" altLang="en-US" sz="3200" b="1" dirty="0"/>
              <a:t>力</a:t>
            </a:r>
            <a:endParaRPr kumimoji="1"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66822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5030794-7D84-4171-A5B8-F069B965A327}"/>
              </a:ext>
            </a:extLst>
          </p:cNvPr>
          <p:cNvGrpSpPr/>
          <p:nvPr/>
        </p:nvGrpSpPr>
        <p:grpSpPr>
          <a:xfrm>
            <a:off x="894728" y="643467"/>
            <a:ext cx="7354542" cy="5571066"/>
            <a:chOff x="894728" y="643467"/>
            <a:chExt cx="7354542" cy="557106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FF7BF84-3D5F-4891-AF3C-EBE35704FB6C}"/>
                </a:ext>
              </a:extLst>
            </p:cNvPr>
            <p:cNvGrpSpPr/>
            <p:nvPr/>
          </p:nvGrpSpPr>
          <p:grpSpPr>
            <a:xfrm>
              <a:off x="894728" y="643467"/>
              <a:ext cx="7354542" cy="5571066"/>
              <a:chOff x="894728" y="643467"/>
              <a:chExt cx="7354542" cy="5571066"/>
            </a:xfrm>
          </p:grpSpPr>
          <p:pic>
            <p:nvPicPr>
              <p:cNvPr id="6146" name="Picture 2" descr="f:id:McG:20161116003050p:plain">
                <a:extLst>
                  <a:ext uri="{FF2B5EF4-FFF2-40B4-BE49-F238E27FC236}">
                    <a16:creationId xmlns:a16="http://schemas.microsoft.com/office/drawing/2014/main" id="{51F06713-FE1F-454D-8907-0226977E4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94728" y="643467"/>
                <a:ext cx="7354542" cy="5571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5E4A811-6DDC-4788-97BA-89A3361D336E}"/>
                  </a:ext>
                </a:extLst>
              </p:cNvPr>
              <p:cNvSpPr/>
              <p:nvPr/>
            </p:nvSpPr>
            <p:spPr>
              <a:xfrm>
                <a:off x="4234648" y="643467"/>
                <a:ext cx="2121763" cy="617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DD00D35-0527-4BA6-A63D-7E73CD80D473}"/>
                  </a:ext>
                </a:extLst>
              </p:cNvPr>
              <p:cNvSpPr/>
              <p:nvPr/>
            </p:nvSpPr>
            <p:spPr>
              <a:xfrm>
                <a:off x="4234648" y="707415"/>
                <a:ext cx="195308" cy="617162"/>
              </a:xfrm>
              <a:prstGeom prst="rect">
                <a:avLst/>
              </a:prstGeom>
              <a:solidFill>
                <a:srgbClr val="E2E2E2"/>
              </a:solidFill>
              <a:ln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D90B29-55DD-4850-9ED3-48FE4802E4FC}"/>
                </a:ext>
              </a:extLst>
            </p:cNvPr>
            <p:cNvSpPr/>
            <p:nvPr/>
          </p:nvSpPr>
          <p:spPr>
            <a:xfrm>
              <a:off x="6241002" y="5575177"/>
              <a:ext cx="1766656" cy="488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5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" y="963877"/>
            <a:ext cx="3249543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b="1" dirty="0">
                <a:solidFill>
                  <a:schemeClr val="accent1"/>
                </a:solidFill>
              </a:rPr>
              <a:t>誤差逆伝搬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17" y="963877"/>
            <a:ext cx="5412110" cy="4930246"/>
          </a:xfrm>
        </p:spPr>
        <p:txBody>
          <a:bodyPr anchor="ctr">
            <a:norm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が賢くなるしくみ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責任の所在を明らかにして、信頼を下げる（</a:t>
            </a:r>
            <a:r>
              <a:rPr lang="ja-JP" altLang="en-US" sz="2400" b="1" dirty="0"/>
              <a:t>信頼＝誤差＝重み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出力とお手本を比較して、重みやバイアスを調整する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1468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1AB170D-671F-42DE-9DCC-D48CAAD27DA7}"/>
              </a:ext>
            </a:extLst>
          </p:cNvPr>
          <p:cNvGrpSpPr/>
          <p:nvPr/>
        </p:nvGrpSpPr>
        <p:grpSpPr>
          <a:xfrm>
            <a:off x="451545" y="1049784"/>
            <a:ext cx="8240910" cy="4758431"/>
            <a:chOff x="451545" y="1049784"/>
            <a:chExt cx="8240910" cy="4758431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987B72B-5174-4AFB-BC69-03B8F80D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45" y="1049784"/>
              <a:ext cx="8240910" cy="4758431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1A5EC89-8D90-471F-8E8D-2996CF0C90DD}"/>
                </a:ext>
              </a:extLst>
            </p:cNvPr>
            <p:cNvSpPr txBox="1"/>
            <p:nvPr/>
          </p:nvSpPr>
          <p:spPr>
            <a:xfrm>
              <a:off x="692458" y="3684234"/>
              <a:ext cx="1118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+mn-ea"/>
                </a:rPr>
                <a:t>入力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029E3F2-362C-44F6-B444-7FAE058C53C0}"/>
                </a:ext>
              </a:extLst>
            </p:cNvPr>
            <p:cNvSpPr txBox="1"/>
            <p:nvPr/>
          </p:nvSpPr>
          <p:spPr>
            <a:xfrm>
              <a:off x="7332956" y="3222569"/>
              <a:ext cx="1118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+mn-ea"/>
                </a:rPr>
                <a:t>出</a:t>
              </a:r>
              <a:r>
                <a:rPr kumimoji="1" lang="ja-JP" altLang="en-US" sz="2400" b="1" dirty="0">
                  <a:latin typeface="+mn-ea"/>
                </a:rPr>
                <a:t>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90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66B0C0-53A7-4280-8A8A-5DE35D97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 dirty="0">
                <a:solidFill>
                  <a:schemeClr val="accent1"/>
                </a:solidFill>
              </a:rPr>
              <a:t>まとめ</a:t>
            </a:r>
            <a:endParaRPr kumimoji="1" lang="ja-JP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8AE453-1116-4B67-872E-C159FF99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5" cy="4930246"/>
          </a:xfrm>
        </p:spPr>
        <p:txBody>
          <a:bodyPr anchor="ctr">
            <a:normAutofit/>
          </a:bodyPr>
          <a:lstStyle/>
          <a:p>
            <a:r>
              <a:rPr lang="ja-JP" altLang="en-US" sz="2400" dirty="0"/>
              <a:t>人工知能、機械学習、</a:t>
            </a:r>
            <a:br>
              <a:rPr lang="en-US" altLang="ja-JP" sz="2400" dirty="0"/>
            </a:br>
            <a:r>
              <a:rPr lang="ja-JP" altLang="en-US" sz="2400" dirty="0"/>
              <a:t>ディープラーニングの関係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人工知能とは？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機械学習とは？</a:t>
            </a:r>
            <a:endParaRPr lang="en-US" altLang="ja-JP" sz="2400" dirty="0"/>
          </a:p>
          <a:p>
            <a:pPr lvl="1"/>
            <a:r>
              <a:rPr lang="ja-JP" altLang="en-US" sz="2100" dirty="0"/>
              <a:t>教師あり</a:t>
            </a:r>
            <a:r>
              <a:rPr lang="en-US" altLang="ja-JP" sz="2100" dirty="0"/>
              <a:t>/</a:t>
            </a:r>
            <a:r>
              <a:rPr lang="ja-JP" altLang="en-US" sz="2100" dirty="0"/>
              <a:t>なし学習</a:t>
            </a:r>
            <a:r>
              <a:rPr lang="en-US" altLang="ja-JP" sz="2100" dirty="0"/>
              <a:t>/</a:t>
            </a:r>
            <a:r>
              <a:rPr lang="ja-JP" altLang="en-US" sz="2100" dirty="0"/>
              <a:t>強化学習</a:t>
            </a:r>
            <a:endParaRPr lang="en-US" altLang="ja-JP" sz="2100" dirty="0"/>
          </a:p>
          <a:p>
            <a:pPr lvl="1"/>
            <a:endParaRPr lang="en-US" altLang="ja-JP" sz="2100" dirty="0"/>
          </a:p>
          <a:p>
            <a:r>
              <a:rPr lang="ja-JP" altLang="en-US" sz="2400" dirty="0"/>
              <a:t>ディープラーニングとは？</a:t>
            </a:r>
            <a:endParaRPr lang="en-US" altLang="ja-JP" sz="2400" dirty="0"/>
          </a:p>
          <a:p>
            <a:pPr lvl="1"/>
            <a:r>
              <a:rPr lang="ja-JP" altLang="en-US" sz="2100" dirty="0"/>
              <a:t>ニューラルネットワーク</a:t>
            </a:r>
            <a:r>
              <a:rPr lang="en-US" altLang="ja-JP" sz="2100" dirty="0"/>
              <a:t>/</a:t>
            </a:r>
            <a:r>
              <a:rPr lang="ja-JP" altLang="en-US" sz="2100" dirty="0"/>
              <a:t>誤差逆伝搬</a:t>
            </a:r>
            <a:r>
              <a:rPr lang="en-US" altLang="ja-JP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195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>
                <a:solidFill>
                  <a:schemeClr val="accent1"/>
                </a:solidFill>
                <a:effectLst/>
              </a:rPr>
              <a:t>関係図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コンテンツ プレースホルダー 5">
            <a:extLst>
              <a:ext uri="{FF2B5EF4-FFF2-40B4-BE49-F238E27FC236}">
                <a16:creationId xmlns:a16="http://schemas.microsoft.com/office/drawing/2014/main" id="{9C88E1B0-B3AF-4609-A23F-7CAA6921A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735774"/>
              </p:ext>
            </p:extLst>
          </p:nvPr>
        </p:nvGraphicFramePr>
        <p:xfrm>
          <a:off x="3732213" y="963613"/>
          <a:ext cx="4783137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50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66B0C0-53A7-4280-8A8A-5DE35D97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>
                <a:solidFill>
                  <a:schemeClr val="accent1"/>
                </a:solidFill>
              </a:rPr>
              <a:t>個人的に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8AE453-1116-4B67-872E-C159FF99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5" cy="4930246"/>
          </a:xfrm>
        </p:spPr>
        <p:txBody>
          <a:bodyPr anchor="ctr">
            <a:normAutofit/>
          </a:bodyPr>
          <a:lstStyle/>
          <a:p>
            <a:r>
              <a:rPr lang="ja-JP" altLang="en-US" sz="2400" dirty="0"/>
              <a:t>小数点以下の世界で</a:t>
            </a:r>
            <a:r>
              <a:rPr lang="en-US" altLang="ja-JP" sz="2400" dirty="0"/>
              <a:t>AI</a:t>
            </a:r>
            <a:r>
              <a:rPr lang="ja-JP" altLang="en-US" sz="2400" dirty="0"/>
              <a:t>の精度向上に取り組む現状</a:t>
            </a:r>
            <a:endParaRPr lang="en-US" altLang="ja-JP" sz="2400" dirty="0"/>
          </a:p>
          <a:p>
            <a:pPr marL="342900" lvl="1" indent="0">
              <a:buNone/>
            </a:pPr>
            <a:r>
              <a:rPr lang="ja-JP" altLang="en-US" sz="2100" dirty="0"/>
              <a:t>細かい割に時間や労力、コストがかかる</a:t>
            </a:r>
            <a:endParaRPr lang="en-US" altLang="ja-JP" sz="2100" dirty="0"/>
          </a:p>
          <a:p>
            <a:pPr marL="342900" lvl="1" indent="0">
              <a:buNone/>
            </a:pPr>
            <a:endParaRPr lang="en-US" altLang="ja-JP" sz="2100" dirty="0"/>
          </a:p>
          <a:p>
            <a:r>
              <a:rPr lang="ja-JP" altLang="en-US" sz="2400" dirty="0"/>
              <a:t>社会全体を観察して、問題となっていることを高度な技術を用いて解決していきたい</a:t>
            </a:r>
            <a:br>
              <a:rPr lang="en-US" altLang="ja-JP" sz="2400" dirty="0"/>
            </a:br>
            <a:r>
              <a:rPr lang="ja-JP" altLang="en-US" sz="2400" dirty="0"/>
              <a:t>（橋渡し的存在）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30252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66B0C0-53A7-4280-8A8A-5DE35D97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>
                <a:solidFill>
                  <a:schemeClr val="accent1"/>
                </a:solidFill>
              </a:rPr>
              <a:t>参考書籍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8AE453-1116-4B67-872E-C159FF99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3" y="963877"/>
            <a:ext cx="5404250" cy="4930246"/>
          </a:xfrm>
        </p:spPr>
        <p:txBody>
          <a:bodyPr anchor="ctr">
            <a:normAutofit/>
          </a:bodyPr>
          <a:lstStyle/>
          <a:p>
            <a:r>
              <a:rPr lang="ja-JP" altLang="en-US" sz="2400" dirty="0">
                <a:hlinkClick r:id="rId2"/>
              </a:rPr>
              <a:t>松尾豊（</a:t>
            </a:r>
            <a:r>
              <a:rPr lang="en-US" altLang="ja-JP" sz="2400" dirty="0">
                <a:hlinkClick r:id="rId2"/>
              </a:rPr>
              <a:t>2015</a:t>
            </a:r>
            <a:r>
              <a:rPr lang="ja-JP" altLang="en-US" sz="2400" dirty="0">
                <a:hlinkClick r:id="rId2"/>
              </a:rPr>
              <a:t>）</a:t>
            </a:r>
            <a:br>
              <a:rPr lang="en-US" altLang="ja-JP" sz="2400" dirty="0">
                <a:hlinkClick r:id="rId2"/>
              </a:rPr>
            </a:br>
            <a:r>
              <a:rPr lang="en-US" altLang="ja-JP" sz="2400" dirty="0">
                <a:hlinkClick r:id="rId2"/>
              </a:rPr>
              <a:t>『</a:t>
            </a:r>
            <a:r>
              <a:rPr lang="ja-JP" altLang="en-US" sz="2400" dirty="0">
                <a:hlinkClick r:id="rId2"/>
              </a:rPr>
              <a:t>人工知能は人間を超えるか</a:t>
            </a:r>
            <a:r>
              <a:rPr lang="en-US" altLang="ja-JP" sz="2400" dirty="0">
                <a:hlinkClick r:id="rId2"/>
              </a:rPr>
              <a:t>』</a:t>
            </a:r>
            <a:endParaRPr lang="en-US" altLang="ja-JP" sz="2400" dirty="0"/>
          </a:p>
          <a:p>
            <a:r>
              <a:rPr lang="ja-JP" altLang="en-US" sz="2400" dirty="0">
                <a:hlinkClick r:id="rId3"/>
              </a:rPr>
              <a:t>新井紀子（</a:t>
            </a:r>
            <a:r>
              <a:rPr lang="en-US" altLang="ja-JP" sz="2400" dirty="0">
                <a:hlinkClick r:id="rId3"/>
              </a:rPr>
              <a:t>2018</a:t>
            </a:r>
            <a:r>
              <a:rPr lang="ja-JP" altLang="en-US" sz="2400" dirty="0">
                <a:hlinkClick r:id="rId3"/>
              </a:rPr>
              <a:t>）</a:t>
            </a:r>
            <a:br>
              <a:rPr lang="en-US" altLang="ja-JP" sz="2400" dirty="0">
                <a:hlinkClick r:id="rId3"/>
              </a:rPr>
            </a:br>
            <a:r>
              <a:rPr lang="en-US" altLang="ja-JP" sz="2400" dirty="0">
                <a:hlinkClick r:id="rId3"/>
              </a:rPr>
              <a:t>『AI vs. </a:t>
            </a:r>
            <a:r>
              <a:rPr lang="ja-JP" altLang="en-US" sz="2400" dirty="0">
                <a:hlinkClick r:id="rId3"/>
              </a:rPr>
              <a:t>教科書が読めない子どもたち</a:t>
            </a:r>
            <a:r>
              <a:rPr lang="en-US" altLang="ja-JP" sz="2400" dirty="0">
                <a:hlinkClick r:id="rId3"/>
              </a:rPr>
              <a:t>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7037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66B0C0-53A7-4280-8A8A-5DE35D97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4" y="963877"/>
            <a:ext cx="3249548" cy="49302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400" b="1" dirty="0">
                <a:solidFill>
                  <a:schemeClr val="accent1"/>
                </a:solidFill>
              </a:rPr>
              <a:t>参考サイト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8AE453-1116-4B67-872E-C159FF99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963877"/>
            <a:ext cx="5412103" cy="4930246"/>
          </a:xfrm>
        </p:spPr>
        <p:txBody>
          <a:bodyPr anchor="ctr">
            <a:normAutofit/>
          </a:bodyPr>
          <a:lstStyle/>
          <a:p>
            <a:r>
              <a:rPr lang="en-US" altLang="ja-JP" sz="2000" dirty="0">
                <a:hlinkClick r:id="rId2"/>
              </a:rPr>
              <a:t>『</a:t>
            </a:r>
            <a:r>
              <a:rPr lang="ja-JP" altLang="en-US" sz="2000" dirty="0">
                <a:hlinkClick r:id="rId2"/>
              </a:rPr>
              <a:t>機械学習とか</a:t>
            </a:r>
            <a:r>
              <a:rPr lang="en-US" altLang="ja-JP" sz="2000" dirty="0">
                <a:hlinkClick r:id="rId2"/>
              </a:rPr>
              <a:t>Deep Learning</a:t>
            </a:r>
            <a:r>
              <a:rPr lang="ja-JP" altLang="en-US" sz="2000" dirty="0">
                <a:hlinkClick r:id="rId2"/>
              </a:rPr>
              <a:t>を学ぶ前に知っておくべき基礎の基礎</a:t>
            </a:r>
            <a:r>
              <a:rPr lang="en-US" altLang="ja-JP" sz="2000" dirty="0">
                <a:hlinkClick r:id="rId2"/>
              </a:rPr>
              <a:t>』</a:t>
            </a:r>
            <a:endParaRPr lang="en-US" altLang="ja-JP" sz="2000" dirty="0"/>
          </a:p>
          <a:p>
            <a:r>
              <a:rPr lang="en-US" altLang="ja-JP" sz="2000" dirty="0">
                <a:hlinkClick r:id="rId3"/>
              </a:rPr>
              <a:t>【</a:t>
            </a:r>
            <a:r>
              <a:rPr lang="ja-JP" altLang="en-US" sz="2000" dirty="0">
                <a:hlinkClick r:id="rId3"/>
              </a:rPr>
              <a:t>機械学習超初心者向け</a:t>
            </a:r>
            <a:r>
              <a:rPr lang="en-US" altLang="ja-JP" sz="2000" dirty="0">
                <a:hlinkClick r:id="rId3"/>
              </a:rPr>
              <a:t>】</a:t>
            </a:r>
            <a:r>
              <a:rPr lang="ja-JP" altLang="en-US" sz="2000" dirty="0">
                <a:hlinkClick r:id="rId3"/>
              </a:rPr>
              <a:t>ニューラルネットワークの基本</a:t>
            </a:r>
            <a:endParaRPr lang="en-US" altLang="ja-JP" sz="2000" dirty="0"/>
          </a:p>
          <a:p>
            <a:r>
              <a:rPr lang="ja-JP" altLang="en-US" sz="2000" dirty="0">
                <a:hlinkClick r:id="rId4"/>
              </a:rPr>
              <a:t>ニューラルネットワークの基礎を初心者向けに解説してみる</a:t>
            </a:r>
            <a:endParaRPr lang="en-US" altLang="ja-JP" sz="2000" dirty="0"/>
          </a:p>
          <a:p>
            <a:r>
              <a:rPr lang="ja-JP" altLang="en-US" sz="2000" dirty="0">
                <a:hlinkClick r:id="rId5"/>
              </a:rPr>
              <a:t>ディープラーニングと機械学習の違い</a:t>
            </a:r>
            <a:r>
              <a:rPr lang="en-US" altLang="ja-JP" sz="2000" dirty="0">
                <a:hlinkClick r:id="rId5"/>
              </a:rPr>
              <a:t>(Vol.5)</a:t>
            </a:r>
            <a:endParaRPr lang="en-US" altLang="ja-JP" sz="2000" dirty="0"/>
          </a:p>
          <a:p>
            <a:r>
              <a:rPr lang="ja-JP" altLang="en-US" sz="2000" dirty="0">
                <a:hlinkClick r:id="rId6"/>
              </a:rPr>
              <a:t>誤差逆伝播法を宇宙一わかりやすく解説してみる</a:t>
            </a:r>
            <a:endParaRPr lang="en-US" altLang="ja-JP" sz="2000" dirty="0"/>
          </a:p>
          <a:p>
            <a:pPr fontAlgn="base"/>
            <a:r>
              <a:rPr lang="ja-JP" altLang="en-US" sz="2000" dirty="0">
                <a:hlinkClick r:id="rId7"/>
              </a:rPr>
              <a:t>強化学習入門 ～これから強化学習を学びたい人のための基礎知識</a:t>
            </a:r>
            <a:r>
              <a:rPr lang="ja-JP" altLang="en-US" dirty="0">
                <a:hlinkClick r:id="rId7"/>
              </a:rPr>
              <a:t>～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6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>
                <a:solidFill>
                  <a:schemeClr val="accent1"/>
                </a:solidFill>
                <a:effectLst/>
              </a:rPr>
              <a:t>人工知能</a:t>
            </a:r>
            <a:br>
              <a:rPr kumimoji="1" lang="en-US" altLang="ja-JP" sz="4800" b="1" dirty="0">
                <a:solidFill>
                  <a:schemeClr val="accent1"/>
                </a:solidFill>
                <a:effectLst/>
              </a:rPr>
            </a:br>
            <a:r>
              <a:rPr kumimoji="1" lang="ja-JP" altLang="en-US" sz="4800" b="1" dirty="0">
                <a:solidFill>
                  <a:schemeClr val="accent1"/>
                </a:solidFill>
                <a:effectLst/>
              </a:rPr>
              <a:t>（</a:t>
            </a:r>
            <a:r>
              <a:rPr kumimoji="1" lang="en-US" altLang="ja-JP" sz="4800" b="1" dirty="0">
                <a:solidFill>
                  <a:schemeClr val="accent1"/>
                </a:solidFill>
                <a:effectLst/>
              </a:rPr>
              <a:t>AI</a:t>
            </a:r>
            <a:r>
              <a:rPr kumimoji="1" lang="ja-JP" altLang="en-US" sz="4800" b="1" dirty="0">
                <a:solidFill>
                  <a:schemeClr val="accent1"/>
                </a:solidFill>
                <a:effectLst/>
              </a:rPr>
              <a:t>）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103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/>
              <a:t>真の意味での</a:t>
            </a:r>
            <a:r>
              <a:rPr lang="en-US" altLang="ja-JP" sz="2400" b="1" dirty="0"/>
              <a:t>AI</a:t>
            </a:r>
            <a:r>
              <a:rPr lang="ja-JP" altLang="en-US" sz="2400" b="1" dirty="0"/>
              <a:t>、汎用</a:t>
            </a:r>
            <a:r>
              <a:rPr lang="en-US" altLang="ja-JP" sz="2400" b="1" dirty="0"/>
              <a:t>AI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400" dirty="0"/>
              <a:t>人間の一般的な知能と同等レベル</a:t>
            </a:r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b="1" dirty="0"/>
              <a:t>AI</a:t>
            </a:r>
            <a:r>
              <a:rPr lang="ja-JP" altLang="en-US" sz="2400" b="1" dirty="0"/>
              <a:t>技術、特化型</a:t>
            </a:r>
            <a:r>
              <a:rPr lang="en-US" altLang="ja-JP" sz="2400" b="1" dirty="0"/>
              <a:t>AI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400" dirty="0"/>
              <a:t>特定の作業において人間と同等かそれ以上の処理能力を持つ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↓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400" u="sng" dirty="0"/>
              <a:t>※</a:t>
            </a:r>
            <a:r>
              <a:rPr lang="ja-JP" altLang="en-US" sz="2400" u="sng" dirty="0"/>
              <a:t>汎用</a:t>
            </a:r>
            <a:r>
              <a:rPr lang="en-US" altLang="ja-JP" sz="2400" u="sng" dirty="0"/>
              <a:t>AI</a:t>
            </a:r>
            <a:r>
              <a:rPr lang="ja-JP" altLang="en-US" sz="2400" u="sng" dirty="0"/>
              <a:t>を実現するために開発されている技術</a:t>
            </a:r>
            <a:endParaRPr lang="en-US" altLang="ja-JP" sz="3200" u="sng" dirty="0"/>
          </a:p>
        </p:txBody>
      </p:sp>
    </p:spTree>
    <p:extLst>
      <p:ext uri="{BB962C8B-B14F-4D97-AF65-F5344CB8AC3E}">
        <p14:creationId xmlns:p14="http://schemas.microsoft.com/office/powerpoint/2010/main" val="383907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 dirty="0">
                <a:solidFill>
                  <a:schemeClr val="accent1"/>
                </a:solidFill>
              </a:rPr>
              <a:t>機械学習</a:t>
            </a:r>
            <a:endParaRPr kumimoji="1" lang="ja-JP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sz="2400" dirty="0"/>
              <a:t>データから反復的に学習を行い、</a:t>
            </a:r>
            <a:br>
              <a:rPr lang="en-US" altLang="ja-JP" sz="2400" dirty="0"/>
            </a:br>
            <a:r>
              <a:rPr lang="ja-JP" altLang="en-US" sz="2400" dirty="0"/>
              <a:t>パターンや特徴を見つけ出して未知のデータに対して予測を行う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大きく</a:t>
            </a:r>
            <a:r>
              <a:rPr lang="en-US" altLang="ja-JP" sz="2400" dirty="0"/>
              <a:t>3</a:t>
            </a:r>
            <a:r>
              <a:rPr lang="ja-JP" altLang="en-US" sz="2400" dirty="0"/>
              <a:t>種類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① 教師あり学習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② 教師なし学習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③ 強化学習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633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 dirty="0">
                <a:solidFill>
                  <a:schemeClr val="accent1"/>
                </a:solidFill>
              </a:rPr>
              <a:t>教師あり</a:t>
            </a:r>
            <a:br>
              <a:rPr lang="en-US" altLang="ja-JP" sz="4800" b="1" dirty="0">
                <a:solidFill>
                  <a:schemeClr val="accent1"/>
                </a:solidFill>
              </a:rPr>
            </a:br>
            <a:r>
              <a:rPr lang="ja-JP" altLang="en-US" sz="4800" b="1" dirty="0">
                <a:solidFill>
                  <a:schemeClr val="accent1"/>
                </a:solidFill>
              </a:rPr>
              <a:t>学習</a:t>
            </a:r>
            <a:endParaRPr kumimoji="1" lang="ja-JP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9" cy="4930246"/>
          </a:xfrm>
        </p:spPr>
        <p:txBody>
          <a:bodyPr anchor="ctr">
            <a:normAutofit/>
          </a:bodyPr>
          <a:lstStyle/>
          <a:p>
            <a:r>
              <a:rPr lang="ja-JP" altLang="en-US" sz="2400" b="1" dirty="0"/>
              <a:t>手法</a:t>
            </a:r>
            <a:r>
              <a:rPr lang="ja-JP" altLang="en-US" sz="2400" dirty="0"/>
              <a:t>：事前にデータと特徴を紐づけておき、未知のデータがどこに分類されるか予測する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利用例</a:t>
            </a:r>
            <a:r>
              <a:rPr lang="ja-JP" altLang="en-US" sz="2400" dirty="0"/>
              <a:t>：スパムメール判別、明日の天気予報など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4193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5BB3426-E378-4131-B4C8-F7440005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480060"/>
            <a:ext cx="7863843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 dirty="0">
                <a:solidFill>
                  <a:schemeClr val="accent1"/>
                </a:solidFill>
              </a:rPr>
              <a:t>教師なし</a:t>
            </a:r>
            <a:br>
              <a:rPr lang="en-US" altLang="ja-JP" sz="4800" b="1" dirty="0">
                <a:solidFill>
                  <a:schemeClr val="accent1"/>
                </a:solidFill>
              </a:rPr>
            </a:br>
            <a:r>
              <a:rPr lang="ja-JP" altLang="en-US" sz="4800" b="1" dirty="0">
                <a:solidFill>
                  <a:schemeClr val="accent1"/>
                </a:solidFill>
              </a:rPr>
              <a:t>学習</a:t>
            </a:r>
            <a:endParaRPr kumimoji="1" lang="ja-JP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9" cy="4930246"/>
          </a:xfrm>
        </p:spPr>
        <p:txBody>
          <a:bodyPr anchor="ctr">
            <a:normAutofit/>
          </a:bodyPr>
          <a:lstStyle/>
          <a:p>
            <a:r>
              <a:rPr lang="ja-JP" altLang="en-US" sz="2400" b="1" dirty="0"/>
              <a:t>手法</a:t>
            </a:r>
            <a:r>
              <a:rPr lang="ja-JP" altLang="en-US" sz="2400" dirty="0"/>
              <a:t>：正解となる出力を与えず、データから規則性を発見していく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利用例</a:t>
            </a:r>
            <a:r>
              <a:rPr lang="ja-JP" altLang="en-US" sz="2400" dirty="0"/>
              <a:t>：</a:t>
            </a:r>
            <a:r>
              <a:rPr lang="en-US" altLang="ja-JP" sz="2400" dirty="0"/>
              <a:t>EC</a:t>
            </a:r>
            <a:r>
              <a:rPr lang="ja-JP" altLang="en-US" sz="2400" dirty="0"/>
              <a:t>サイトのレコメンド機能、オーダー履歴によるユーザのグルーピング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7438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A55E43C-AC7F-472E-9143-BF0A3E8F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71" y="473103"/>
            <a:ext cx="7873116" cy="59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91FE3A-7E33-46B2-9B32-B1C282B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 dirty="0">
                <a:solidFill>
                  <a:schemeClr val="accent1"/>
                </a:solidFill>
              </a:rPr>
              <a:t>強化学習</a:t>
            </a:r>
            <a:endParaRPr kumimoji="1" lang="ja-JP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4178-C2AC-469D-9BE0-71415A89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2" y="963877"/>
            <a:ext cx="5412097" cy="4930246"/>
          </a:xfrm>
        </p:spPr>
        <p:txBody>
          <a:bodyPr anchor="ctr">
            <a:normAutofit/>
          </a:bodyPr>
          <a:lstStyle/>
          <a:p>
            <a:r>
              <a:rPr lang="ja-JP" altLang="en-US" sz="2400" b="1" dirty="0"/>
              <a:t>手法</a:t>
            </a:r>
            <a:r>
              <a:rPr lang="ja-JP" altLang="en-US" sz="2400" dirty="0"/>
              <a:t>：「行動」と「報酬」を与え、どのような行動をとれば累積報酬が最大となるかを学習する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利用例</a:t>
            </a:r>
            <a:r>
              <a:rPr lang="ja-JP" altLang="en-US" sz="2400" dirty="0"/>
              <a:t>：ゲームの自動操作、囲碁や将棋の</a:t>
            </a:r>
            <a:r>
              <a:rPr lang="en-US" altLang="ja-JP" sz="2400" dirty="0"/>
              <a:t>AI</a:t>
            </a:r>
            <a:r>
              <a:rPr lang="ja-JP" altLang="en-US" sz="2400" dirty="0" err="1"/>
              <a:t>、</a:t>
            </a:r>
            <a:r>
              <a:rPr lang="ja-JP" altLang="en-US" sz="2400" dirty="0"/>
              <a:t>株の売買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0961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95959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455</Words>
  <Application>Microsoft Office PowerPoint</Application>
  <PresentationFormat>画面に合わせる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人工知能</vt:lpstr>
      <vt:lpstr>関係図</vt:lpstr>
      <vt:lpstr>人工知能 （AI）</vt:lpstr>
      <vt:lpstr>機械学習</vt:lpstr>
      <vt:lpstr>教師あり 学習</vt:lpstr>
      <vt:lpstr>PowerPoint プレゼンテーション</vt:lpstr>
      <vt:lpstr>教師なし 学習</vt:lpstr>
      <vt:lpstr>PowerPoint プレゼンテーション</vt:lpstr>
      <vt:lpstr>強化学習</vt:lpstr>
      <vt:lpstr>PowerPoint プレゼンテーション</vt:lpstr>
      <vt:lpstr>ディープ ラーニング</vt:lpstr>
      <vt:lpstr>ニューロン</vt:lpstr>
      <vt:lpstr>PowerPoint プレゼンテーション</vt:lpstr>
      <vt:lpstr>ニューラルネットワーク</vt:lpstr>
      <vt:lpstr>PowerPoint プレゼンテーション</vt:lpstr>
      <vt:lpstr>PowerPoint プレゼンテーション</vt:lpstr>
      <vt:lpstr>誤差逆伝搬</vt:lpstr>
      <vt:lpstr>PowerPoint プレゼンテーション</vt:lpstr>
      <vt:lpstr>まとめ</vt:lpstr>
      <vt:lpstr>個人的に</vt:lpstr>
      <vt:lpstr>参考書籍</vt:lpstr>
      <vt:lpstr>参考サイト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人工知能</dc:title>
  <dc:creator>里奈 田中</dc:creator>
  <cp:lastModifiedBy>田中 里奈</cp:lastModifiedBy>
  <cp:revision>23</cp:revision>
  <dcterms:created xsi:type="dcterms:W3CDTF">2019-05-05T08:35:37Z</dcterms:created>
  <dcterms:modified xsi:type="dcterms:W3CDTF">2019-05-07T02:48:15Z</dcterms:modified>
</cp:coreProperties>
</file>