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69" r:id="rId3"/>
    <p:sldId id="278" r:id="rId4"/>
    <p:sldId id="292" r:id="rId5"/>
    <p:sldId id="281" r:id="rId6"/>
    <p:sldId id="280" r:id="rId7"/>
    <p:sldId id="288" r:id="rId8"/>
    <p:sldId id="289" r:id="rId9"/>
    <p:sldId id="282" r:id="rId10"/>
    <p:sldId id="283" r:id="rId11"/>
    <p:sldId id="286" r:id="rId12"/>
    <p:sldId id="28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T FRIEDMAN" initials="EF" lastIdx="3" clrIdx="0">
    <p:extLst>
      <p:ext uri="{19B8F6BF-5375-455C-9EA6-DF929625EA0E}">
        <p15:presenceInfo xmlns:p15="http://schemas.microsoft.com/office/powerpoint/2012/main" userId="ad0bb7447ffae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3F267-29C2-4B41-95FC-D9B81933EAA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E5DBE-7F14-4B62-9CFB-12B3D040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5DBE-7F14-4B62-9CFB-12B3D040A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5DBE-7F14-4B62-9CFB-12B3D040A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5DBE-7F14-4B62-9CFB-12B3D040AE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Dreams Magazine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Rina Golzman, Karen Noble, </a:t>
            </a:r>
            <a:r>
              <a:rPr lang="en-US" dirty="0" err="1"/>
              <a:t>Shifra</a:t>
            </a:r>
            <a:r>
              <a:rPr lang="en-US" dirty="0"/>
              <a:t> </a:t>
            </a:r>
            <a:r>
              <a:rPr lang="en-US" dirty="0" err="1"/>
              <a:t>Wagshall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6E26B-4E16-4586-8478-D39A08ECC445}"/>
              </a:ext>
            </a:extLst>
          </p:cNvPr>
          <p:cNvSpPr/>
          <p:nvPr/>
        </p:nvSpPr>
        <p:spPr>
          <a:xfrm>
            <a:off x="3292974" y="1398656"/>
            <a:ext cx="1638556" cy="1031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C2815-6A75-4258-A5A5-7106FFF70B18}"/>
              </a:ext>
            </a:extLst>
          </p:cNvPr>
          <p:cNvSpPr txBox="1"/>
          <p:nvPr/>
        </p:nvSpPr>
        <p:spPr>
          <a:xfrm>
            <a:off x="3410596" y="1588339"/>
            <a:ext cx="139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Mailing Department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521BB0-BD57-4673-8729-FC2B1BC250AD}"/>
              </a:ext>
            </a:extLst>
          </p:cNvPr>
          <p:cNvSpPr/>
          <p:nvPr/>
        </p:nvSpPr>
        <p:spPr>
          <a:xfrm>
            <a:off x="3961384" y="2668998"/>
            <a:ext cx="362078" cy="17060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4FC6C4-5BF3-4B97-89F9-3EE0DB3CF033}"/>
              </a:ext>
            </a:extLst>
          </p:cNvPr>
          <p:cNvCxnSpPr>
            <a:cxnSpLocks/>
          </p:cNvCxnSpPr>
          <p:nvPr/>
        </p:nvCxnSpPr>
        <p:spPr>
          <a:xfrm>
            <a:off x="4157255" y="2429659"/>
            <a:ext cx="0" cy="227679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B6188-5DC1-491C-ACE2-74A1907C5099}"/>
              </a:ext>
            </a:extLst>
          </p:cNvPr>
          <p:cNvCxnSpPr>
            <a:cxnSpLocks/>
          </p:cNvCxnSpPr>
          <p:nvPr/>
        </p:nvCxnSpPr>
        <p:spPr>
          <a:xfrm>
            <a:off x="4366922" y="4062640"/>
            <a:ext cx="20129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2B83FC6-F8E4-4109-895A-170C67FB0C7F}"/>
              </a:ext>
            </a:extLst>
          </p:cNvPr>
          <p:cNvSpPr txBox="1"/>
          <p:nvPr/>
        </p:nvSpPr>
        <p:spPr>
          <a:xfrm>
            <a:off x="4875531" y="2445263"/>
            <a:ext cx="14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Subscriber Information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8D2FCE-757E-4E7A-BBCD-FE53FDD26D35}"/>
              </a:ext>
            </a:extLst>
          </p:cNvPr>
          <p:cNvCxnSpPr>
            <a:cxnSpLocks/>
          </p:cNvCxnSpPr>
          <p:nvPr/>
        </p:nvCxnSpPr>
        <p:spPr>
          <a:xfrm flipH="1">
            <a:off x="4366922" y="2912991"/>
            <a:ext cx="20049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68195-94C7-4DA7-BED1-EA7DC01A4F6E}"/>
              </a:ext>
            </a:extLst>
          </p:cNvPr>
          <p:cNvSpPr txBox="1"/>
          <p:nvPr/>
        </p:nvSpPr>
        <p:spPr>
          <a:xfrm>
            <a:off x="4558709" y="3671519"/>
            <a:ext cx="172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out subscription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8B3033-F2E1-4BF6-B983-BE134340A729}"/>
              </a:ext>
            </a:extLst>
          </p:cNvPr>
          <p:cNvSpPr/>
          <p:nvPr/>
        </p:nvSpPr>
        <p:spPr>
          <a:xfrm>
            <a:off x="5795811" y="1440495"/>
            <a:ext cx="1638556" cy="1031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BB277-CE7F-4491-A6B5-6F7C6B628452}"/>
              </a:ext>
            </a:extLst>
          </p:cNvPr>
          <p:cNvSpPr txBox="1"/>
          <p:nvPr/>
        </p:nvSpPr>
        <p:spPr>
          <a:xfrm>
            <a:off x="6042308" y="1771327"/>
            <a:ext cx="13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70374C-6DB6-4EDD-AB92-E9A1A2586B40}"/>
              </a:ext>
            </a:extLst>
          </p:cNvPr>
          <p:cNvSpPr/>
          <p:nvPr/>
        </p:nvSpPr>
        <p:spPr>
          <a:xfrm>
            <a:off x="6419218" y="2710835"/>
            <a:ext cx="362078" cy="166309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37AB7F-B107-4189-87F4-CC615D2465F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615089" y="2471496"/>
            <a:ext cx="0" cy="227679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2B5DF0-EF6F-4972-B2CB-51DB58BF4C9A}"/>
              </a:ext>
            </a:extLst>
          </p:cNvPr>
          <p:cNvSpPr txBox="1"/>
          <p:nvPr/>
        </p:nvSpPr>
        <p:spPr>
          <a:xfrm>
            <a:off x="1285434" y="290847"/>
            <a:ext cx="951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Dreams Magazine Sequence Diagram of the Subscription Process</a:t>
            </a:r>
          </a:p>
        </p:txBody>
      </p:sp>
    </p:spTree>
    <p:extLst>
      <p:ext uri="{BB962C8B-B14F-4D97-AF65-F5344CB8AC3E}">
        <p14:creationId xmlns:p14="http://schemas.microsoft.com/office/powerpoint/2010/main" val="195833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CFC20C-F095-4F4B-B95B-C831CCC854CE}"/>
              </a:ext>
            </a:extLst>
          </p:cNvPr>
          <p:cNvCxnSpPr>
            <a:cxnSpLocks/>
          </p:cNvCxnSpPr>
          <p:nvPr/>
        </p:nvCxnSpPr>
        <p:spPr>
          <a:xfrm flipV="1">
            <a:off x="2810197" y="799647"/>
            <a:ext cx="5871234" cy="2560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46021D-77D6-4BDA-9B90-C059639BF8F6}"/>
              </a:ext>
            </a:extLst>
          </p:cNvPr>
          <p:cNvCxnSpPr>
            <a:cxnSpLocks/>
          </p:cNvCxnSpPr>
          <p:nvPr/>
        </p:nvCxnSpPr>
        <p:spPr>
          <a:xfrm flipV="1">
            <a:off x="7200131" y="3152543"/>
            <a:ext cx="2606655" cy="1949715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1BADA3-17F1-426E-9546-E413CEA4C6E9}"/>
              </a:ext>
            </a:extLst>
          </p:cNvPr>
          <p:cNvGrpSpPr/>
          <p:nvPr/>
        </p:nvGrpSpPr>
        <p:grpSpPr>
          <a:xfrm>
            <a:off x="670968" y="626617"/>
            <a:ext cx="2382146" cy="3554294"/>
            <a:chOff x="1460585" y="1380805"/>
            <a:chExt cx="2382146" cy="35542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6BA79E-B91E-471C-96E6-1A83926A295F}"/>
                </a:ext>
              </a:extLst>
            </p:cNvPr>
            <p:cNvSpPr/>
            <p:nvPr/>
          </p:nvSpPr>
          <p:spPr>
            <a:xfrm>
              <a:off x="1460585" y="1380805"/>
              <a:ext cx="2382146" cy="35542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89DCDA-B1D3-4B62-966B-ACE29BCCEA6D}"/>
                </a:ext>
              </a:extLst>
            </p:cNvPr>
            <p:cNvCxnSpPr>
              <a:cxnSpLocks/>
            </p:cNvCxnSpPr>
            <p:nvPr/>
          </p:nvCxnSpPr>
          <p:spPr>
            <a:xfrm>
              <a:off x="1460585" y="1810391"/>
              <a:ext cx="2382146" cy="0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EEE5F-3173-4E73-8089-03B03A8B4801}"/>
                </a:ext>
              </a:extLst>
            </p:cNvPr>
            <p:cNvSpPr txBox="1"/>
            <p:nvPr/>
          </p:nvSpPr>
          <p:spPr>
            <a:xfrm>
              <a:off x="1871758" y="1442174"/>
              <a:ext cx="154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0E5121-E906-4829-B584-55FFB32DB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0586" y="3429000"/>
              <a:ext cx="2382145" cy="23529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7801F1-6F51-4076-AF2A-BE14E411226E}"/>
                </a:ext>
              </a:extLst>
            </p:cNvPr>
            <p:cNvSpPr txBox="1"/>
            <p:nvPr/>
          </p:nvSpPr>
          <p:spPr>
            <a:xfrm>
              <a:off x="1488200" y="1888025"/>
              <a:ext cx="198529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Attributes: </a:t>
              </a:r>
            </a:p>
            <a:p>
              <a:r>
                <a:rPr lang="en-US" sz="1400" dirty="0"/>
                <a:t>Name</a:t>
              </a:r>
            </a:p>
            <a:p>
              <a:r>
                <a:rPr lang="en-US" sz="1400" dirty="0"/>
                <a:t>Address</a:t>
              </a:r>
            </a:p>
            <a:p>
              <a:r>
                <a:rPr lang="en-US" sz="1400" dirty="0"/>
                <a:t>Phone Number</a:t>
              </a:r>
            </a:p>
            <a:p>
              <a:r>
                <a:rPr lang="en-US" sz="1400" dirty="0"/>
                <a:t>Email Address </a:t>
              </a:r>
            </a:p>
            <a:p>
              <a:r>
                <a:rPr lang="en-US" sz="1400" dirty="0"/>
                <a:t>Payment Information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27B879-12D4-4660-95C7-98AFC5CA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460585" y="1810391"/>
              <a:ext cx="2190878" cy="0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E36F86-E38E-4711-ABF6-8FA1FB45ABB4}"/>
                </a:ext>
              </a:extLst>
            </p:cNvPr>
            <p:cNvSpPr txBox="1"/>
            <p:nvPr/>
          </p:nvSpPr>
          <p:spPr>
            <a:xfrm>
              <a:off x="1488201" y="3594899"/>
              <a:ext cx="172754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Methods: </a:t>
              </a:r>
            </a:p>
            <a:p>
              <a:r>
                <a:rPr lang="en-US" sz="1400" dirty="0"/>
                <a:t>Sign Up </a:t>
              </a:r>
            </a:p>
            <a:p>
              <a:r>
                <a:rPr lang="en-US" sz="1400" dirty="0"/>
                <a:t>Cancel Subscription</a:t>
              </a:r>
            </a:p>
            <a:p>
              <a:r>
                <a:rPr lang="en-US" sz="1400" dirty="0"/>
                <a:t>Pay</a:t>
              </a:r>
            </a:p>
            <a:p>
              <a:r>
                <a:rPr lang="en-US" sz="1400" dirty="0"/>
                <a:t>File a Complaint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6E0C81-D8D4-48B5-9110-4C1E0230A2E0}"/>
              </a:ext>
            </a:extLst>
          </p:cNvPr>
          <p:cNvSpPr txBox="1"/>
          <p:nvPr/>
        </p:nvSpPr>
        <p:spPr>
          <a:xfrm>
            <a:off x="2717630" y="-11886"/>
            <a:ext cx="725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Dreams Magazine Entity Relationship Diagram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C3A24B-5656-40F8-9F92-17AC923C15C7}"/>
              </a:ext>
            </a:extLst>
          </p:cNvPr>
          <p:cNvGrpSpPr/>
          <p:nvPr/>
        </p:nvGrpSpPr>
        <p:grpSpPr>
          <a:xfrm>
            <a:off x="8595256" y="596397"/>
            <a:ext cx="2391864" cy="2778946"/>
            <a:chOff x="5144266" y="1380805"/>
            <a:chExt cx="2391864" cy="27789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8DEFAC-7CB1-4F28-8E47-95FA88ECA07F}"/>
                </a:ext>
              </a:extLst>
            </p:cNvPr>
            <p:cNvSpPr/>
            <p:nvPr/>
          </p:nvSpPr>
          <p:spPr>
            <a:xfrm>
              <a:off x="5153984" y="1380805"/>
              <a:ext cx="2382146" cy="27789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4A043-B499-4468-A8B9-C5534AB0E168}"/>
                </a:ext>
              </a:extLst>
            </p:cNvPr>
            <p:cNvCxnSpPr>
              <a:cxnSpLocks/>
            </p:cNvCxnSpPr>
            <p:nvPr/>
          </p:nvCxnSpPr>
          <p:spPr>
            <a:xfrm>
              <a:off x="5153984" y="1810391"/>
              <a:ext cx="2382146" cy="0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0546D0-F57F-4DAC-BE14-B6D2E9958AE8}"/>
                </a:ext>
              </a:extLst>
            </p:cNvPr>
            <p:cNvSpPr txBox="1"/>
            <p:nvPr/>
          </p:nvSpPr>
          <p:spPr>
            <a:xfrm>
              <a:off x="5349342" y="1442174"/>
              <a:ext cx="2005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Billing Department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6F7AD8-D7A0-4BDD-8E85-CBFC9BC11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4266" y="2690881"/>
              <a:ext cx="2382145" cy="23529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532875-FFB2-411C-8EB3-69BA363DFD76}"/>
                </a:ext>
              </a:extLst>
            </p:cNvPr>
            <p:cNvSpPr txBox="1"/>
            <p:nvPr/>
          </p:nvSpPr>
          <p:spPr>
            <a:xfrm>
              <a:off x="5181599" y="1888025"/>
              <a:ext cx="198529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Attributes: </a:t>
              </a:r>
            </a:p>
            <a:p>
              <a:r>
                <a:rPr lang="en-US" sz="1400" dirty="0"/>
                <a:t>Subscription</a:t>
              </a:r>
            </a:p>
            <a:p>
              <a:r>
                <a:rPr lang="en-US" sz="1400" dirty="0"/>
                <a:t>Pricing List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4A2C1A-1322-4E0D-BE9A-FD11B9673EDD}"/>
                </a:ext>
              </a:extLst>
            </p:cNvPr>
            <p:cNvCxnSpPr>
              <a:cxnSpLocks/>
            </p:cNvCxnSpPr>
            <p:nvPr/>
          </p:nvCxnSpPr>
          <p:spPr>
            <a:xfrm>
              <a:off x="5153984" y="1810391"/>
              <a:ext cx="2190878" cy="0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CBC239-176B-4036-AEB2-3518DCA80F84}"/>
                </a:ext>
              </a:extLst>
            </p:cNvPr>
            <p:cNvSpPr txBox="1"/>
            <p:nvPr/>
          </p:nvSpPr>
          <p:spPr>
            <a:xfrm>
              <a:off x="5181599" y="2844224"/>
              <a:ext cx="172754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Methods: </a:t>
              </a:r>
            </a:p>
            <a:p>
              <a:r>
                <a:rPr lang="en-US" sz="1400" dirty="0"/>
                <a:t>Send Bill</a:t>
              </a:r>
            </a:p>
            <a:p>
              <a:r>
                <a:rPr lang="en-US" sz="1400" dirty="0"/>
                <a:t>Generate Bill</a:t>
              </a:r>
            </a:p>
            <a:p>
              <a:r>
                <a:rPr lang="en-US" sz="1400" dirty="0"/>
                <a:t>Apply Payment</a:t>
              </a:r>
            </a:p>
            <a:p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08216D-4409-45D8-B5FD-BD2CB74653AB}"/>
              </a:ext>
            </a:extLst>
          </p:cNvPr>
          <p:cNvGrpSpPr/>
          <p:nvPr/>
        </p:nvGrpSpPr>
        <p:grpSpPr>
          <a:xfrm>
            <a:off x="4895209" y="4010262"/>
            <a:ext cx="2401583" cy="2778946"/>
            <a:chOff x="5144266" y="1380805"/>
            <a:chExt cx="2401583" cy="27789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3FE1BE-D49C-48AF-8A05-AAF3AA91D444}"/>
                </a:ext>
              </a:extLst>
            </p:cNvPr>
            <p:cNvSpPr/>
            <p:nvPr/>
          </p:nvSpPr>
          <p:spPr>
            <a:xfrm>
              <a:off x="5153984" y="1380805"/>
              <a:ext cx="2382146" cy="277894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90950F1-F898-4C03-9DD3-87BD5CD47843}"/>
                </a:ext>
              </a:extLst>
            </p:cNvPr>
            <p:cNvCxnSpPr>
              <a:cxnSpLocks/>
            </p:cNvCxnSpPr>
            <p:nvPr/>
          </p:nvCxnSpPr>
          <p:spPr>
            <a:xfrm>
              <a:off x="5153984" y="1810391"/>
              <a:ext cx="2382146" cy="0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1C1CC8-88A5-47EC-BD80-0C3EC9981798}"/>
                </a:ext>
              </a:extLst>
            </p:cNvPr>
            <p:cNvSpPr txBox="1"/>
            <p:nvPr/>
          </p:nvSpPr>
          <p:spPr>
            <a:xfrm>
              <a:off x="5211777" y="1442174"/>
              <a:ext cx="233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Mailing Department</a:t>
              </a:r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6E5D2F-04DC-4472-9A1C-D86CC3A09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4266" y="2690881"/>
              <a:ext cx="2382145" cy="23529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77F0E7-8806-4198-86B7-480FF5AA71AE}"/>
                </a:ext>
              </a:extLst>
            </p:cNvPr>
            <p:cNvSpPr txBox="1"/>
            <p:nvPr/>
          </p:nvSpPr>
          <p:spPr>
            <a:xfrm>
              <a:off x="5181599" y="1888025"/>
              <a:ext cx="19852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Attributes: </a:t>
              </a:r>
            </a:p>
            <a:p>
              <a:r>
                <a:rPr lang="en-US" sz="1400" dirty="0"/>
                <a:t>Mailing List</a:t>
              </a:r>
            </a:p>
            <a:p>
              <a:r>
                <a:rPr lang="en-US" sz="1400" dirty="0"/>
                <a:t>Labels</a:t>
              </a:r>
            </a:p>
            <a:p>
              <a:endParaRPr lang="en-US" sz="14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FDDDA6-341A-48FE-8CBE-7EC12E2E317C}"/>
                </a:ext>
              </a:extLst>
            </p:cNvPr>
            <p:cNvCxnSpPr>
              <a:cxnSpLocks/>
            </p:cNvCxnSpPr>
            <p:nvPr/>
          </p:nvCxnSpPr>
          <p:spPr>
            <a:xfrm>
              <a:off x="5153984" y="1810391"/>
              <a:ext cx="2190878" cy="0"/>
            </a:xfrm>
            <a:prstGeom prst="line">
              <a:avLst/>
            </a:prstGeom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BA7117-0647-4DF1-B9B5-CEE1CAC9A41D}"/>
                </a:ext>
              </a:extLst>
            </p:cNvPr>
            <p:cNvSpPr txBox="1"/>
            <p:nvPr/>
          </p:nvSpPr>
          <p:spPr>
            <a:xfrm>
              <a:off x="5181599" y="2844224"/>
              <a:ext cx="17275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Methods: </a:t>
              </a:r>
            </a:p>
            <a:p>
              <a:r>
                <a:rPr lang="en-US" sz="1400" dirty="0"/>
                <a:t>Create Labels</a:t>
              </a:r>
            </a:p>
            <a:p>
              <a:r>
                <a:rPr lang="en-US" sz="1400" dirty="0"/>
                <a:t>Send Out Labels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49D8EF3-D88D-4ED4-BD3B-9D99281B8F9B}"/>
              </a:ext>
            </a:extLst>
          </p:cNvPr>
          <p:cNvSpPr txBox="1"/>
          <p:nvPr/>
        </p:nvSpPr>
        <p:spPr>
          <a:xfrm>
            <a:off x="7377080" y="5032885"/>
            <a:ext cx="5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9CEE2-EA68-499E-AB3C-E3CCB19693C3}"/>
              </a:ext>
            </a:extLst>
          </p:cNvPr>
          <p:cNvSpPr txBox="1"/>
          <p:nvPr/>
        </p:nvSpPr>
        <p:spPr>
          <a:xfrm>
            <a:off x="9454936" y="3546742"/>
            <a:ext cx="10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7F2811-13B9-4962-A8AA-F6AC1F84A806}"/>
              </a:ext>
            </a:extLst>
          </p:cNvPr>
          <p:cNvSpPr txBox="1"/>
          <p:nvPr/>
        </p:nvSpPr>
        <p:spPr>
          <a:xfrm rot="19340178">
            <a:off x="7269527" y="3736283"/>
            <a:ext cx="164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7ACD6F-E071-45AC-BA5B-0F1FB8949366}"/>
              </a:ext>
            </a:extLst>
          </p:cNvPr>
          <p:cNvSpPr txBox="1"/>
          <p:nvPr/>
        </p:nvSpPr>
        <p:spPr>
          <a:xfrm>
            <a:off x="3154373" y="882963"/>
            <a:ext cx="61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F227DE-ED33-457D-8B2D-FC3A8DD50572}"/>
              </a:ext>
            </a:extLst>
          </p:cNvPr>
          <p:cNvSpPr txBox="1"/>
          <p:nvPr/>
        </p:nvSpPr>
        <p:spPr>
          <a:xfrm>
            <a:off x="7878596" y="902888"/>
            <a:ext cx="9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B60444-B3D2-495B-B436-2FA87167551C}"/>
              </a:ext>
            </a:extLst>
          </p:cNvPr>
          <p:cNvSpPr txBox="1"/>
          <p:nvPr/>
        </p:nvSpPr>
        <p:spPr>
          <a:xfrm>
            <a:off x="5051329" y="878669"/>
            <a:ext cx="203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PAYS</a:t>
            </a:r>
          </a:p>
        </p:txBody>
      </p:sp>
    </p:spTree>
    <p:extLst>
      <p:ext uri="{BB962C8B-B14F-4D97-AF65-F5344CB8AC3E}">
        <p14:creationId xmlns:p14="http://schemas.microsoft.com/office/powerpoint/2010/main" val="66022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F483EF-912F-4C9C-B22F-07606CEAC1F9}"/>
              </a:ext>
            </a:extLst>
          </p:cNvPr>
          <p:cNvSpPr/>
          <p:nvPr/>
        </p:nvSpPr>
        <p:spPr>
          <a:xfrm>
            <a:off x="2080413" y="2399534"/>
            <a:ext cx="558459" cy="4050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340704-EF8B-4558-A512-73C5D06E556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38872" y="2602053"/>
            <a:ext cx="176743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FEEA2A-E19B-4122-83F1-689172FE3951}"/>
              </a:ext>
            </a:extLst>
          </p:cNvPr>
          <p:cNvSpPr/>
          <p:nvPr/>
        </p:nvSpPr>
        <p:spPr>
          <a:xfrm>
            <a:off x="3921487" y="2399534"/>
            <a:ext cx="908263" cy="4050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6ABBE-F8F5-4F95-8F6C-DD2185627BC4}"/>
              </a:ext>
            </a:extLst>
          </p:cNvPr>
          <p:cNvSpPr txBox="1"/>
          <p:nvPr/>
        </p:nvSpPr>
        <p:spPr>
          <a:xfrm>
            <a:off x="2120299" y="151417"/>
            <a:ext cx="83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Dreams Magazine State Possibilities for a Subscription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0892C-D4DF-4C5A-981C-43F8C96EAF4C}"/>
              </a:ext>
            </a:extLst>
          </p:cNvPr>
          <p:cNvSpPr txBox="1"/>
          <p:nvPr/>
        </p:nvSpPr>
        <p:spPr>
          <a:xfrm>
            <a:off x="2392627" y="3151711"/>
            <a:ext cx="103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Subscription form submitted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DC71E-D83B-4E75-A77D-4676F3F0F7FA}"/>
              </a:ext>
            </a:extLst>
          </p:cNvPr>
          <p:cNvSpPr txBox="1"/>
          <p:nvPr/>
        </p:nvSpPr>
        <p:spPr>
          <a:xfrm>
            <a:off x="4013540" y="2423105"/>
            <a:ext cx="72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8A7ED-B6CF-4C29-BB77-650EA7333AD2}"/>
              </a:ext>
            </a:extLst>
          </p:cNvPr>
          <p:cNvCxnSpPr>
            <a:cxnSpLocks/>
          </p:cNvCxnSpPr>
          <p:nvPr/>
        </p:nvCxnSpPr>
        <p:spPr>
          <a:xfrm>
            <a:off x="4632345" y="2593962"/>
            <a:ext cx="176743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295CF6-271B-4858-9C2E-4020EE2B987C}"/>
              </a:ext>
            </a:extLst>
          </p:cNvPr>
          <p:cNvSpPr/>
          <p:nvPr/>
        </p:nvSpPr>
        <p:spPr>
          <a:xfrm>
            <a:off x="5829042" y="2423105"/>
            <a:ext cx="908263" cy="4050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629CD-7364-4D07-B592-0832190FCCDE}"/>
              </a:ext>
            </a:extLst>
          </p:cNvPr>
          <p:cNvSpPr txBox="1"/>
          <p:nvPr/>
        </p:nvSpPr>
        <p:spPr>
          <a:xfrm>
            <a:off x="5908822" y="2455462"/>
            <a:ext cx="80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23023-3BB2-4C18-9780-C3B7155FA332}"/>
              </a:ext>
            </a:extLst>
          </p:cNvPr>
          <p:cNvSpPr txBox="1"/>
          <p:nvPr/>
        </p:nvSpPr>
        <p:spPr>
          <a:xfrm>
            <a:off x="6759809" y="1987308"/>
            <a:ext cx="90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Payment Received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77B85-D06A-46D0-9E5C-E95C653E556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375619" y="2804568"/>
            <a:ext cx="0" cy="71802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4B9EDB-9A98-4C00-90BB-F076F62C59A3}"/>
              </a:ext>
            </a:extLst>
          </p:cNvPr>
          <p:cNvSpPr txBox="1"/>
          <p:nvPr/>
        </p:nvSpPr>
        <p:spPr>
          <a:xfrm>
            <a:off x="4405279" y="2977656"/>
            <a:ext cx="103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 Denied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9B0E89-3939-4D6A-9863-627271925A7E}"/>
              </a:ext>
            </a:extLst>
          </p:cNvPr>
          <p:cNvSpPr/>
          <p:nvPr/>
        </p:nvSpPr>
        <p:spPr>
          <a:xfrm>
            <a:off x="3921487" y="3516586"/>
            <a:ext cx="908263" cy="4050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8418B-637C-49E6-891A-8294224911E1}"/>
              </a:ext>
            </a:extLst>
          </p:cNvPr>
          <p:cNvSpPr txBox="1"/>
          <p:nvPr/>
        </p:nvSpPr>
        <p:spPr>
          <a:xfrm>
            <a:off x="4013540" y="3540157"/>
            <a:ext cx="72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Rejected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F696FC-33A1-4813-8DA9-F5FC80E3BE1E}"/>
              </a:ext>
            </a:extLst>
          </p:cNvPr>
          <p:cNvCxnSpPr>
            <a:cxnSpLocks/>
          </p:cNvCxnSpPr>
          <p:nvPr/>
        </p:nvCxnSpPr>
        <p:spPr>
          <a:xfrm>
            <a:off x="6676961" y="2593961"/>
            <a:ext cx="883716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73DE6B-8E3C-47D4-813F-101883F89D2A}"/>
              </a:ext>
            </a:extLst>
          </p:cNvPr>
          <p:cNvSpPr/>
          <p:nvPr/>
        </p:nvSpPr>
        <p:spPr>
          <a:xfrm>
            <a:off x="7560677" y="2416965"/>
            <a:ext cx="908263" cy="4050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E2C6C-C833-4E35-899D-CBC8D2EBA5D7}"/>
              </a:ext>
            </a:extLst>
          </p:cNvPr>
          <p:cNvSpPr txBox="1"/>
          <p:nvPr/>
        </p:nvSpPr>
        <p:spPr>
          <a:xfrm>
            <a:off x="4930494" y="2045753"/>
            <a:ext cx="103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 Approved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56F496-5DB8-4999-A269-68036621A1D6}"/>
              </a:ext>
            </a:extLst>
          </p:cNvPr>
          <p:cNvSpPr txBox="1"/>
          <p:nvPr/>
        </p:nvSpPr>
        <p:spPr>
          <a:xfrm>
            <a:off x="7614374" y="2468292"/>
            <a:ext cx="80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Sent Out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8AB838-28B5-429E-904C-01EECA104F0E}"/>
              </a:ext>
            </a:extLst>
          </p:cNvPr>
          <p:cNvCxnSpPr>
            <a:cxnSpLocks/>
          </p:cNvCxnSpPr>
          <p:nvPr/>
        </p:nvCxnSpPr>
        <p:spPr>
          <a:xfrm flipH="1">
            <a:off x="2961056" y="3871368"/>
            <a:ext cx="1444224" cy="624476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E4BC130-1C9B-4F07-AEF3-7975C2DC8D59}"/>
              </a:ext>
            </a:extLst>
          </p:cNvPr>
          <p:cNvSpPr txBox="1"/>
          <p:nvPr/>
        </p:nvSpPr>
        <p:spPr>
          <a:xfrm>
            <a:off x="3586514" y="4204984"/>
            <a:ext cx="103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Notified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2F8BA2-A818-4D06-9B1A-2B89C00E895D}"/>
              </a:ext>
            </a:extLst>
          </p:cNvPr>
          <p:cNvSpPr/>
          <p:nvPr/>
        </p:nvSpPr>
        <p:spPr>
          <a:xfrm>
            <a:off x="2460900" y="4464132"/>
            <a:ext cx="908263" cy="405034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E8CD70-E4D2-482B-9BC9-F17B70BAF21B}"/>
              </a:ext>
            </a:extLst>
          </p:cNvPr>
          <p:cNvCxnSpPr>
            <a:cxnSpLocks/>
          </p:cNvCxnSpPr>
          <p:nvPr/>
        </p:nvCxnSpPr>
        <p:spPr>
          <a:xfrm flipH="1">
            <a:off x="2961056" y="2610145"/>
            <a:ext cx="934348" cy="1885699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9929724-448E-4C5E-8773-25471638D214}"/>
              </a:ext>
            </a:extLst>
          </p:cNvPr>
          <p:cNvSpPr txBox="1"/>
          <p:nvPr/>
        </p:nvSpPr>
        <p:spPr>
          <a:xfrm>
            <a:off x="2415640" y="4539860"/>
            <a:ext cx="1012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Resubmitted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84EFF4-3C8B-4083-B87A-BDF4276B4E7C}"/>
              </a:ext>
            </a:extLst>
          </p:cNvPr>
          <p:cNvSpPr txBox="1"/>
          <p:nvPr/>
        </p:nvSpPr>
        <p:spPr>
          <a:xfrm>
            <a:off x="2798431" y="1882396"/>
            <a:ext cx="103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Subscription form submitted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3178BB-C16F-4E4A-9876-53876F1DAC04}"/>
              </a:ext>
            </a:extLst>
          </p:cNvPr>
          <p:cNvCxnSpPr>
            <a:cxnSpLocks/>
          </p:cNvCxnSpPr>
          <p:nvPr/>
        </p:nvCxnSpPr>
        <p:spPr>
          <a:xfrm>
            <a:off x="8339042" y="2634915"/>
            <a:ext cx="883716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45E06EE-AE79-43FB-98DD-E35E401D9AC9}"/>
              </a:ext>
            </a:extLst>
          </p:cNvPr>
          <p:cNvSpPr/>
          <p:nvPr/>
        </p:nvSpPr>
        <p:spPr>
          <a:xfrm>
            <a:off x="9193609" y="2399535"/>
            <a:ext cx="554880" cy="4869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F1C8E3-535D-4D6F-A6FF-2F0643C792AE}"/>
              </a:ext>
            </a:extLst>
          </p:cNvPr>
          <p:cNvSpPr/>
          <p:nvPr/>
        </p:nvSpPr>
        <p:spPr>
          <a:xfrm>
            <a:off x="8947620" y="2123373"/>
            <a:ext cx="1060660" cy="1028338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</a:rPr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6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presented the process of how Design Dreams Magazine processes subscriber’s orders and sends out sends out subscriptions.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 Hire an outside mailing service, and not take care of the Mailing System in the subscription process. </a:t>
            </a:r>
          </a:p>
          <a:p>
            <a:pPr lvl="1"/>
            <a:r>
              <a:rPr lang="en-US" dirty="0"/>
              <a:t>There should be a separate system that deals with large subscriptions (newsstands, bookstores, libraries…).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88" y="-113554"/>
            <a:ext cx="10515600" cy="1325563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48" y="3452577"/>
            <a:ext cx="5860752" cy="334712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8800" dirty="0"/>
              <a:t>Overview of Designer Dreams Magazine Subscription Process</a:t>
            </a:r>
          </a:p>
          <a:p>
            <a:pPr>
              <a:lnSpc>
                <a:spcPct val="120000"/>
              </a:lnSpc>
            </a:pPr>
            <a:r>
              <a:rPr lang="en-US" sz="8800" dirty="0"/>
              <a:t>Detailed Overview of Designer Dreams Magazine Subscription System </a:t>
            </a:r>
          </a:p>
          <a:p>
            <a:pPr>
              <a:lnSpc>
                <a:spcPct val="120000"/>
              </a:lnSpc>
            </a:pPr>
            <a:r>
              <a:rPr lang="en-US" sz="8800" dirty="0"/>
              <a:t>Detailed Processes involved in Subscription System of Designer Dreams Magazine</a:t>
            </a:r>
          </a:p>
          <a:p>
            <a:pPr>
              <a:lnSpc>
                <a:spcPct val="120000"/>
              </a:lnSpc>
            </a:pPr>
            <a:r>
              <a:rPr lang="en-US" sz="8800" dirty="0"/>
              <a:t>Subscriber Information Detailed Process Chart</a:t>
            </a:r>
          </a:p>
          <a:p>
            <a:pPr>
              <a:lnSpc>
                <a:spcPct val="120000"/>
              </a:lnSpc>
            </a:pPr>
            <a:r>
              <a:rPr lang="en-US" sz="8800" dirty="0"/>
              <a:t>Subscriber Billing Details Detailed Process Chart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22332-1CE9-49D3-89D6-730987F76B4F}"/>
              </a:ext>
            </a:extLst>
          </p:cNvPr>
          <p:cNvSpPr txBox="1"/>
          <p:nvPr/>
        </p:nvSpPr>
        <p:spPr>
          <a:xfrm>
            <a:off x="6096000" y="3366098"/>
            <a:ext cx="609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Send out Subscription Detailed Process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Dreams Magazine Sequence Diagram of the Billing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Dreams Magazine Sequence Diagram of the Subscription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Dreams Magazine Entity Relationship Diagram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Design Dreams Magazine State Possibilities for a Subscription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3675D-D149-43BA-8337-DF290556E2B9}"/>
              </a:ext>
            </a:extLst>
          </p:cNvPr>
          <p:cNvSpPr txBox="1"/>
          <p:nvPr/>
        </p:nvSpPr>
        <p:spPr>
          <a:xfrm>
            <a:off x="1159877" y="1017052"/>
            <a:ext cx="93219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Background:</a:t>
            </a:r>
            <a:endParaRPr lang="en-US" sz="2800" b="1" dirty="0">
              <a:solidFill>
                <a:srgbClr val="000000"/>
              </a:solidFill>
              <a:latin typeface="Calibri"/>
            </a:endParaRPr>
          </a:p>
          <a:p>
            <a:pPr lvl="1" algn="just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Dreams Magazine is an magazine publishing company catering to arts and crafts enthusiasts.  The magazine is mailed to subscribers.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6D0A-BA82-413E-A0EE-3F8175909688}"/>
              </a:ext>
            </a:extLst>
          </p:cNvPr>
          <p:cNvSpPr txBox="1"/>
          <p:nvPr/>
        </p:nvSpPr>
        <p:spPr>
          <a:xfrm>
            <a:off x="4837932" y="2846916"/>
            <a:ext cx="265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Deliverables:</a:t>
            </a:r>
          </a:p>
        </p:txBody>
      </p:sp>
    </p:spTree>
    <p:extLst>
      <p:ext uri="{BB962C8B-B14F-4D97-AF65-F5344CB8AC3E}">
        <p14:creationId xmlns:p14="http://schemas.microsoft.com/office/powerpoint/2010/main" val="148002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423B14-965A-411A-92AE-31E1F799B979}"/>
              </a:ext>
            </a:extLst>
          </p:cNvPr>
          <p:cNvSpPr/>
          <p:nvPr/>
        </p:nvSpPr>
        <p:spPr>
          <a:xfrm>
            <a:off x="5676642" y="2270658"/>
            <a:ext cx="1509681" cy="1884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6AB1B-AF72-4F15-B942-3379891125A2}"/>
              </a:ext>
            </a:extLst>
          </p:cNvPr>
          <p:cNvSpPr txBox="1"/>
          <p:nvPr/>
        </p:nvSpPr>
        <p:spPr>
          <a:xfrm>
            <a:off x="5701189" y="2895645"/>
            <a:ext cx="158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23B35-475D-4368-9B7A-F3ED87B33D5B}"/>
              </a:ext>
            </a:extLst>
          </p:cNvPr>
          <p:cNvSpPr/>
          <p:nvPr/>
        </p:nvSpPr>
        <p:spPr>
          <a:xfrm>
            <a:off x="1509678" y="613691"/>
            <a:ext cx="1939265" cy="135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09B9A-2B14-44E6-9606-05F2AA088B41}"/>
              </a:ext>
            </a:extLst>
          </p:cNvPr>
          <p:cNvSpPr txBox="1"/>
          <p:nvPr/>
        </p:nvSpPr>
        <p:spPr>
          <a:xfrm>
            <a:off x="1804249" y="1107154"/>
            <a:ext cx="135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6B5C95-0687-4D0B-88D9-02F96A5782BB}"/>
              </a:ext>
            </a:extLst>
          </p:cNvPr>
          <p:cNvSpPr/>
          <p:nvPr/>
        </p:nvSpPr>
        <p:spPr>
          <a:xfrm>
            <a:off x="7252804" y="5279791"/>
            <a:ext cx="1939265" cy="135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6A170-44BF-4C33-83BC-C40D0467C3BF}"/>
              </a:ext>
            </a:extLst>
          </p:cNvPr>
          <p:cNvSpPr txBox="1"/>
          <p:nvPr/>
        </p:nvSpPr>
        <p:spPr>
          <a:xfrm>
            <a:off x="7582133" y="5611470"/>
            <a:ext cx="135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Billing Department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EAD37C-9FCB-41C7-8F28-492FE6BACDB9}"/>
              </a:ext>
            </a:extLst>
          </p:cNvPr>
          <p:cNvCxnSpPr>
            <a:stCxn id="6" idx="3"/>
            <a:endCxn id="4" idx="0"/>
          </p:cNvCxnSpPr>
          <p:nvPr/>
        </p:nvCxnSpPr>
        <p:spPr>
          <a:xfrm>
            <a:off x="3448943" y="1291820"/>
            <a:ext cx="2982540" cy="978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37D64B-EBB8-40C3-BBEE-19809AEA72FB}"/>
              </a:ext>
            </a:extLst>
          </p:cNvPr>
          <p:cNvSpPr txBox="1"/>
          <p:nvPr/>
        </p:nvSpPr>
        <p:spPr>
          <a:xfrm>
            <a:off x="3988992" y="922488"/>
            <a:ext cx="211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 request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81657C-33A5-4E3A-930D-DEE65F836CB2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16200000" flipH="1">
            <a:off x="6910161" y="3676012"/>
            <a:ext cx="1803230" cy="2760586"/>
          </a:xfrm>
          <a:prstGeom prst="bentConnector4">
            <a:avLst>
              <a:gd name="adj1" fmla="val 31197"/>
              <a:gd name="adj2" fmla="val 108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015055-9FA1-44FE-AA15-152DB2C24A94}"/>
              </a:ext>
            </a:extLst>
          </p:cNvPr>
          <p:cNvSpPr txBox="1"/>
          <p:nvPr/>
        </p:nvSpPr>
        <p:spPr>
          <a:xfrm>
            <a:off x="6708134" y="4353397"/>
            <a:ext cx="190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1206A5-3B6B-441F-A4F2-52041ECC663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6062004" y="4150324"/>
            <a:ext cx="1190800" cy="1807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3CB6BC-41CA-457F-BE39-5145A5E2572E}"/>
              </a:ext>
            </a:extLst>
          </p:cNvPr>
          <p:cNvSpPr txBox="1"/>
          <p:nvPr/>
        </p:nvSpPr>
        <p:spPr>
          <a:xfrm>
            <a:off x="6209018" y="5321281"/>
            <a:ext cx="89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BBA6006-8610-4088-A6B7-08C570931896}"/>
              </a:ext>
            </a:extLst>
          </p:cNvPr>
          <p:cNvCxnSpPr>
            <a:cxnSpLocks/>
          </p:cNvCxnSpPr>
          <p:nvPr/>
        </p:nvCxnSpPr>
        <p:spPr>
          <a:xfrm rot="10800000">
            <a:off x="3448944" y="1812531"/>
            <a:ext cx="2227698" cy="768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1FB4BC-4977-4F23-92AC-F613D0CF50FE}"/>
              </a:ext>
            </a:extLst>
          </p:cNvPr>
          <p:cNvSpPr txBox="1"/>
          <p:nvPr/>
        </p:nvSpPr>
        <p:spPr>
          <a:xfrm>
            <a:off x="3970582" y="1791327"/>
            <a:ext cx="119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3521B8-6BEB-4075-9017-708F7371698B}"/>
              </a:ext>
            </a:extLst>
          </p:cNvPr>
          <p:cNvSpPr/>
          <p:nvPr/>
        </p:nvSpPr>
        <p:spPr>
          <a:xfrm>
            <a:off x="8897498" y="1872739"/>
            <a:ext cx="1939265" cy="135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F357D8-C634-44E2-94AE-DF99F4A43F41}"/>
              </a:ext>
            </a:extLst>
          </p:cNvPr>
          <p:cNvSpPr txBox="1"/>
          <p:nvPr/>
        </p:nvSpPr>
        <p:spPr>
          <a:xfrm>
            <a:off x="9192069" y="2274147"/>
            <a:ext cx="135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Mailing Department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451376-44F0-4153-BBE4-0561B363473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186323" y="2550868"/>
            <a:ext cx="1711175" cy="656652"/>
          </a:xfrm>
          <a:prstGeom prst="bentConnector3">
            <a:avLst>
              <a:gd name="adj1" fmla="val 77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1B3CCC-B02E-4FF0-9F94-E3A30F3E9C41}"/>
              </a:ext>
            </a:extLst>
          </p:cNvPr>
          <p:cNvSpPr txBox="1"/>
          <p:nvPr/>
        </p:nvSpPr>
        <p:spPr>
          <a:xfrm>
            <a:off x="7142852" y="2275956"/>
            <a:ext cx="156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Mailing Labels for billing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E6183C6-00E6-4A21-AF06-B1415688A7B8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8379931" y="2041525"/>
            <a:ext cx="299728" cy="2674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6536C-D8EB-4C73-83F0-094236DE8290}"/>
              </a:ext>
            </a:extLst>
          </p:cNvPr>
          <p:cNvSpPr txBox="1"/>
          <p:nvPr/>
        </p:nvSpPr>
        <p:spPr>
          <a:xfrm>
            <a:off x="7560009" y="3215938"/>
            <a:ext cx="220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Mailing Labels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218DB4-094E-4783-8692-1C41C859C369}"/>
              </a:ext>
            </a:extLst>
          </p:cNvPr>
          <p:cNvSpPr txBox="1"/>
          <p:nvPr/>
        </p:nvSpPr>
        <p:spPr>
          <a:xfrm>
            <a:off x="2554408" y="105231"/>
            <a:ext cx="721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Overview of Designer Dreams Magazine Subscription Process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73B78A6-25C7-4D7A-BE0A-80C3690A1357}"/>
              </a:ext>
            </a:extLst>
          </p:cNvPr>
          <p:cNvCxnSpPr>
            <a:cxnSpLocks/>
          </p:cNvCxnSpPr>
          <p:nvPr/>
        </p:nvCxnSpPr>
        <p:spPr>
          <a:xfrm>
            <a:off x="3448943" y="922488"/>
            <a:ext cx="3404938" cy="1348169"/>
          </a:xfrm>
          <a:prstGeom prst="bentConnector3">
            <a:avLst>
              <a:gd name="adj1" fmla="val 99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666A45-D4DD-4B3C-B6E0-40130F8D9DA3}"/>
              </a:ext>
            </a:extLst>
          </p:cNvPr>
          <p:cNvSpPr txBox="1"/>
          <p:nvPr/>
        </p:nvSpPr>
        <p:spPr>
          <a:xfrm>
            <a:off x="6853881" y="922488"/>
            <a:ext cx="151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and Renewals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F443C7-535B-4C6E-BA3F-A9F57F0B766F}"/>
              </a:ext>
            </a:extLst>
          </p:cNvPr>
          <p:cNvCxnSpPr/>
          <p:nvPr/>
        </p:nvCxnSpPr>
        <p:spPr>
          <a:xfrm rot="10800000">
            <a:off x="3448943" y="1568819"/>
            <a:ext cx="2313616" cy="701838"/>
          </a:xfrm>
          <a:prstGeom prst="bentConnector3">
            <a:avLst>
              <a:gd name="adj1" fmla="val 3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8E24BE-4F86-4594-BC85-A1DD974555D2}"/>
              </a:ext>
            </a:extLst>
          </p:cNvPr>
          <p:cNvSpPr txBox="1"/>
          <p:nvPr/>
        </p:nvSpPr>
        <p:spPr>
          <a:xfrm>
            <a:off x="5054219" y="1361068"/>
            <a:ext cx="155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Account Information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51A129-28B1-491B-B25E-B2FDB53C63CC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624889" y="824371"/>
            <a:ext cx="909245" cy="3200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8B22AC-4ED0-41B0-B092-E81A3C6B6751}"/>
              </a:ext>
            </a:extLst>
          </p:cNvPr>
          <p:cNvSpPr txBox="1"/>
          <p:nvPr/>
        </p:nvSpPr>
        <p:spPr>
          <a:xfrm>
            <a:off x="2579569" y="2377980"/>
            <a:ext cx="154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Complaints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ADA08A-4509-48E2-AFB9-8F986E7B40C0}"/>
              </a:ext>
            </a:extLst>
          </p:cNvPr>
          <p:cNvCxnSpPr>
            <a:endCxn id="6" idx="1"/>
          </p:cNvCxnSpPr>
          <p:nvPr/>
        </p:nvCxnSpPr>
        <p:spPr>
          <a:xfrm rot="10800000">
            <a:off x="1509678" y="1291820"/>
            <a:ext cx="4160828" cy="1694696"/>
          </a:xfrm>
          <a:prstGeom prst="bentConnector3">
            <a:avLst>
              <a:gd name="adj1" fmla="val 105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894074-6B35-47A8-9DE0-828B8EB0C8A9}"/>
              </a:ext>
            </a:extLst>
          </p:cNvPr>
          <p:cNvSpPr txBox="1"/>
          <p:nvPr/>
        </p:nvSpPr>
        <p:spPr>
          <a:xfrm>
            <a:off x="151053" y="1763662"/>
            <a:ext cx="1083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Service Response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3889B6-6284-4C42-9E95-7E4403214101}"/>
              </a:ext>
            </a:extLst>
          </p:cNvPr>
          <p:cNvSpPr/>
          <p:nvPr/>
        </p:nvSpPr>
        <p:spPr>
          <a:xfrm>
            <a:off x="894964" y="4544201"/>
            <a:ext cx="1939265" cy="135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43C496-1D52-4872-85A7-6521804019D1}"/>
              </a:ext>
            </a:extLst>
          </p:cNvPr>
          <p:cNvSpPr txBox="1"/>
          <p:nvPr/>
        </p:nvSpPr>
        <p:spPr>
          <a:xfrm>
            <a:off x="1204287" y="4891912"/>
            <a:ext cx="135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Service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ADC82BC-50CA-4D42-B52C-5A940006173F}"/>
              </a:ext>
            </a:extLst>
          </p:cNvPr>
          <p:cNvCxnSpPr>
            <a:endCxn id="42" idx="0"/>
          </p:cNvCxnSpPr>
          <p:nvPr/>
        </p:nvCxnSpPr>
        <p:spPr>
          <a:xfrm rot="10800000" flipV="1">
            <a:off x="1864598" y="3074173"/>
            <a:ext cx="3805909" cy="1470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69E1B2-21E6-492D-BD98-EE943F415A20}"/>
              </a:ext>
            </a:extLst>
          </p:cNvPr>
          <p:cNvSpPr txBox="1"/>
          <p:nvPr/>
        </p:nvSpPr>
        <p:spPr>
          <a:xfrm>
            <a:off x="1858461" y="3503992"/>
            <a:ext cx="176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Complaint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DA7684F-627A-4CF9-A076-DA5B72D92E08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34229" y="3527633"/>
            <a:ext cx="2826814" cy="1694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47B3B01-6401-490A-B8D3-0AAB904D0236}"/>
              </a:ext>
            </a:extLst>
          </p:cNvPr>
          <p:cNvSpPr txBox="1"/>
          <p:nvPr/>
        </p:nvSpPr>
        <p:spPr>
          <a:xfrm>
            <a:off x="4241337" y="4410118"/>
            <a:ext cx="114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Complaint Response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F04D31A-AE85-4D41-956A-E92A531D95BD}"/>
              </a:ext>
            </a:extLst>
          </p:cNvPr>
          <p:cNvCxnSpPr>
            <a:cxnSpLocks/>
          </p:cNvCxnSpPr>
          <p:nvPr/>
        </p:nvCxnSpPr>
        <p:spPr>
          <a:xfrm flipV="1">
            <a:off x="6853881" y="2409722"/>
            <a:ext cx="3982882" cy="1738834"/>
          </a:xfrm>
          <a:prstGeom prst="bentConnector3">
            <a:avLst>
              <a:gd name="adj1" fmla="val 105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9D66306-8A46-4914-9E40-61BB13CC9DDB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H="1" flipV="1">
            <a:off x="8253870" y="718764"/>
            <a:ext cx="459286" cy="2767236"/>
          </a:xfrm>
          <a:prstGeom prst="bentConnector4">
            <a:avLst>
              <a:gd name="adj1" fmla="val -49773"/>
              <a:gd name="adj2" fmla="val 67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5FEF1E4-4FA5-4E08-9594-43FC10406D9F}"/>
              </a:ext>
            </a:extLst>
          </p:cNvPr>
          <p:cNvSpPr txBox="1"/>
          <p:nvPr/>
        </p:nvSpPr>
        <p:spPr>
          <a:xfrm>
            <a:off x="8351509" y="1214343"/>
            <a:ext cx="184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Mailing Labels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B5BE87-15B7-438B-BB54-662EC826A5A0}"/>
              </a:ext>
            </a:extLst>
          </p:cNvPr>
          <p:cNvSpPr txBox="1"/>
          <p:nvPr/>
        </p:nvSpPr>
        <p:spPr>
          <a:xfrm>
            <a:off x="7861385" y="4070909"/>
            <a:ext cx="4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Mailing Labels for Subscription</a:t>
            </a:r>
          </a:p>
        </p:txBody>
      </p:sp>
    </p:spTree>
    <p:extLst>
      <p:ext uri="{BB962C8B-B14F-4D97-AF65-F5344CB8AC3E}">
        <p14:creationId xmlns:p14="http://schemas.microsoft.com/office/powerpoint/2010/main" val="315955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305078-BB95-499A-B408-6019919CBE29}"/>
              </a:ext>
            </a:extLst>
          </p:cNvPr>
          <p:cNvGrpSpPr/>
          <p:nvPr/>
        </p:nvGrpSpPr>
        <p:grpSpPr>
          <a:xfrm>
            <a:off x="530326" y="490954"/>
            <a:ext cx="1145052" cy="859168"/>
            <a:chOff x="1041486" y="668923"/>
            <a:chExt cx="2230398" cy="13931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E9E89-F912-4DEF-AA99-B4A867AF52C8}"/>
                </a:ext>
              </a:extLst>
            </p:cNvPr>
            <p:cNvSpPr/>
            <p:nvPr/>
          </p:nvSpPr>
          <p:spPr>
            <a:xfrm>
              <a:off x="1123055" y="668923"/>
              <a:ext cx="2043592" cy="1393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D9AB19-BA2D-4CA0-84F5-58F36B921FCB}"/>
                </a:ext>
              </a:extLst>
            </p:cNvPr>
            <p:cNvSpPr txBox="1"/>
            <p:nvPr/>
          </p:nvSpPr>
          <p:spPr>
            <a:xfrm>
              <a:off x="1041486" y="970921"/>
              <a:ext cx="2230398" cy="1091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 Service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750F47-439F-4BE1-89DB-CAD45842D3FA}"/>
              </a:ext>
            </a:extLst>
          </p:cNvPr>
          <p:cNvGrpSpPr/>
          <p:nvPr/>
        </p:nvGrpSpPr>
        <p:grpSpPr>
          <a:xfrm>
            <a:off x="572202" y="2448782"/>
            <a:ext cx="1238098" cy="672929"/>
            <a:chOff x="1123055" y="668923"/>
            <a:chExt cx="2061192" cy="1393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A895E8-1772-41B0-8D91-588EE12CC819}"/>
                </a:ext>
              </a:extLst>
            </p:cNvPr>
            <p:cNvSpPr/>
            <p:nvPr/>
          </p:nvSpPr>
          <p:spPr>
            <a:xfrm>
              <a:off x="1123055" y="668923"/>
              <a:ext cx="2043592" cy="1393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057B5F-AA01-4B97-AED3-61A8835F6498}"/>
                </a:ext>
              </a:extLst>
            </p:cNvPr>
            <p:cNvSpPr txBox="1"/>
            <p:nvPr/>
          </p:nvSpPr>
          <p:spPr>
            <a:xfrm>
              <a:off x="1140655" y="1101819"/>
              <a:ext cx="2043592" cy="764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Subscriber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A82B0-8DCD-4049-987E-3C31A8E51D7B}"/>
              </a:ext>
            </a:extLst>
          </p:cNvPr>
          <p:cNvGrpSpPr/>
          <p:nvPr/>
        </p:nvGrpSpPr>
        <p:grpSpPr>
          <a:xfrm>
            <a:off x="572202" y="3843272"/>
            <a:ext cx="1330783" cy="847060"/>
            <a:chOff x="989848" y="3660830"/>
            <a:chExt cx="2711914" cy="18603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9697E3-3ED3-4106-BD41-F25FE858050A}"/>
                </a:ext>
              </a:extLst>
            </p:cNvPr>
            <p:cNvSpPr/>
            <p:nvPr/>
          </p:nvSpPr>
          <p:spPr>
            <a:xfrm>
              <a:off x="1110781" y="3660830"/>
              <a:ext cx="2590981" cy="18603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22610D-CF33-4E28-A226-214FFF59EE6C}"/>
                </a:ext>
              </a:extLst>
            </p:cNvPr>
            <p:cNvSpPr txBox="1"/>
            <p:nvPr/>
          </p:nvSpPr>
          <p:spPr>
            <a:xfrm>
              <a:off x="989848" y="3931983"/>
              <a:ext cx="2696265" cy="1175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Billing Department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19B06A-AE69-4016-8CC5-B9554C992CB3}"/>
              </a:ext>
            </a:extLst>
          </p:cNvPr>
          <p:cNvGrpSpPr/>
          <p:nvPr/>
        </p:nvGrpSpPr>
        <p:grpSpPr>
          <a:xfrm>
            <a:off x="2736384" y="3820131"/>
            <a:ext cx="1535586" cy="908537"/>
            <a:chOff x="8935345" y="3416726"/>
            <a:chExt cx="2043592" cy="13930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E0F829-AD6D-4EFE-9A1B-2CB665549593}"/>
                </a:ext>
              </a:extLst>
            </p:cNvPr>
            <p:cNvSpPr/>
            <p:nvPr/>
          </p:nvSpPr>
          <p:spPr>
            <a:xfrm>
              <a:off x="8935345" y="3416726"/>
              <a:ext cx="2043592" cy="1393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4CAA0D-03B8-48CA-8746-63FD9CB84E9D}"/>
                </a:ext>
              </a:extLst>
            </p:cNvPr>
            <p:cNvSpPr txBox="1"/>
            <p:nvPr/>
          </p:nvSpPr>
          <p:spPr>
            <a:xfrm>
              <a:off x="9092921" y="3631694"/>
              <a:ext cx="1886016" cy="8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Mailing Department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92F62-7BC8-4491-BEAF-3522EFC006C7}"/>
              </a:ext>
            </a:extLst>
          </p:cNvPr>
          <p:cNvGrpSpPr/>
          <p:nvPr/>
        </p:nvGrpSpPr>
        <p:grpSpPr>
          <a:xfrm>
            <a:off x="8032045" y="507570"/>
            <a:ext cx="1232364" cy="1729887"/>
            <a:chOff x="7647282" y="1406283"/>
            <a:chExt cx="1421721" cy="194540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200686-66E5-4CBF-A3EE-25E56A925E38}"/>
                </a:ext>
              </a:extLst>
            </p:cNvPr>
            <p:cNvSpPr/>
            <p:nvPr/>
          </p:nvSpPr>
          <p:spPr>
            <a:xfrm>
              <a:off x="7663648" y="1406283"/>
              <a:ext cx="1405355" cy="19454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1EDAE1-C697-4EC4-AC2C-18FB6C0CB962}"/>
                </a:ext>
              </a:extLst>
            </p:cNvPr>
            <p:cNvSpPr txBox="1"/>
            <p:nvPr/>
          </p:nvSpPr>
          <p:spPr>
            <a:xfrm>
              <a:off x="7647282" y="2188184"/>
              <a:ext cx="1405355" cy="934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Process Subscriber Information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B7C967-CF94-4C2E-87AB-26C6F6D687F5}"/>
                </a:ext>
              </a:extLst>
            </p:cNvPr>
            <p:cNvCxnSpPr/>
            <p:nvPr/>
          </p:nvCxnSpPr>
          <p:spPr>
            <a:xfrm>
              <a:off x="7674899" y="2121144"/>
              <a:ext cx="135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D0A3ED-60CA-4267-A5CF-9FE2153142FD}"/>
                </a:ext>
              </a:extLst>
            </p:cNvPr>
            <p:cNvSpPr txBox="1"/>
            <p:nvPr/>
          </p:nvSpPr>
          <p:spPr>
            <a:xfrm>
              <a:off x="8227219" y="1677237"/>
              <a:ext cx="570733" cy="4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746935-65C8-4232-BA52-3979C6A90688}"/>
              </a:ext>
            </a:extLst>
          </p:cNvPr>
          <p:cNvGrpSpPr/>
          <p:nvPr/>
        </p:nvGrpSpPr>
        <p:grpSpPr>
          <a:xfrm>
            <a:off x="8051611" y="4443602"/>
            <a:ext cx="1285353" cy="1690371"/>
            <a:chOff x="7579173" y="1406283"/>
            <a:chExt cx="1533728" cy="197569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91D92E4-9D95-4920-BA8B-3BBF2BF72280}"/>
                </a:ext>
              </a:extLst>
            </p:cNvPr>
            <p:cNvSpPr/>
            <p:nvPr/>
          </p:nvSpPr>
          <p:spPr>
            <a:xfrm>
              <a:off x="7663649" y="1406283"/>
              <a:ext cx="1405356" cy="19454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917A0-AB18-453A-877D-D5CD9551D978}"/>
                </a:ext>
              </a:extLst>
            </p:cNvPr>
            <p:cNvSpPr txBox="1"/>
            <p:nvPr/>
          </p:nvSpPr>
          <p:spPr>
            <a:xfrm>
              <a:off x="7579173" y="2122933"/>
              <a:ext cx="1533728" cy="125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Process Subscription Billing</a:t>
              </a:r>
            </a:p>
            <a:p>
              <a:pPr algn="ctr"/>
              <a:r>
                <a:rPr lang="en-US" sz="1600" dirty="0"/>
                <a:t>Details</a:t>
              </a:r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D9C3D0-B8D9-4958-BD9C-22275D111E56}"/>
                </a:ext>
              </a:extLst>
            </p:cNvPr>
            <p:cNvCxnSpPr/>
            <p:nvPr/>
          </p:nvCxnSpPr>
          <p:spPr>
            <a:xfrm>
              <a:off x="7674899" y="2121144"/>
              <a:ext cx="135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3797E1-EBB9-4000-8616-A3BBACAC6C8F}"/>
                </a:ext>
              </a:extLst>
            </p:cNvPr>
            <p:cNvSpPr txBox="1"/>
            <p:nvPr/>
          </p:nvSpPr>
          <p:spPr>
            <a:xfrm>
              <a:off x="8227219" y="1677237"/>
              <a:ext cx="570733" cy="431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4E839E-5C71-4059-9E07-F9BE0E177C08}"/>
              </a:ext>
            </a:extLst>
          </p:cNvPr>
          <p:cNvGrpSpPr/>
          <p:nvPr/>
        </p:nvGrpSpPr>
        <p:grpSpPr>
          <a:xfrm>
            <a:off x="8060458" y="2448782"/>
            <a:ext cx="1232364" cy="1729887"/>
            <a:chOff x="7647282" y="1406283"/>
            <a:chExt cx="1421721" cy="194540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B20E339-32D7-4518-8A4D-759841D75747}"/>
                </a:ext>
              </a:extLst>
            </p:cNvPr>
            <p:cNvSpPr/>
            <p:nvPr/>
          </p:nvSpPr>
          <p:spPr>
            <a:xfrm>
              <a:off x="7663648" y="1406283"/>
              <a:ext cx="1405355" cy="19454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4C99FE-26BD-46B4-A57C-8080D6361BDB}"/>
                </a:ext>
              </a:extLst>
            </p:cNvPr>
            <p:cNvSpPr txBox="1"/>
            <p:nvPr/>
          </p:nvSpPr>
          <p:spPr>
            <a:xfrm>
              <a:off x="7647282" y="2188184"/>
              <a:ext cx="1405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Send out Subscription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58129B-4275-4274-98D5-8931462C5E35}"/>
                </a:ext>
              </a:extLst>
            </p:cNvPr>
            <p:cNvCxnSpPr/>
            <p:nvPr/>
          </p:nvCxnSpPr>
          <p:spPr>
            <a:xfrm>
              <a:off x="7674899" y="2121144"/>
              <a:ext cx="1350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3C3247-3190-40D0-BB56-11B9817DEFB1}"/>
                </a:ext>
              </a:extLst>
            </p:cNvPr>
            <p:cNvSpPr txBox="1"/>
            <p:nvPr/>
          </p:nvSpPr>
          <p:spPr>
            <a:xfrm>
              <a:off x="8227219" y="1677237"/>
              <a:ext cx="570733" cy="41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CAE390-42AF-4CBA-96E5-555BC96A2A69}"/>
              </a:ext>
            </a:extLst>
          </p:cNvPr>
          <p:cNvGrpSpPr/>
          <p:nvPr/>
        </p:nvGrpSpPr>
        <p:grpSpPr>
          <a:xfrm>
            <a:off x="10173631" y="4074395"/>
            <a:ext cx="1902216" cy="495351"/>
            <a:chOff x="5277745" y="836016"/>
            <a:chExt cx="2047303" cy="5570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D247E1-4AD6-4B82-A015-319D92E2FB47}"/>
                </a:ext>
              </a:extLst>
            </p:cNvPr>
            <p:cNvSpPr/>
            <p:nvPr/>
          </p:nvSpPr>
          <p:spPr>
            <a:xfrm>
              <a:off x="5277745" y="836016"/>
              <a:ext cx="1472859" cy="557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8029BD-1669-4ABA-BB31-F9C7DA752BA3}"/>
                </a:ext>
              </a:extLst>
            </p:cNvPr>
            <p:cNvCxnSpPr/>
            <p:nvPr/>
          </p:nvCxnSpPr>
          <p:spPr>
            <a:xfrm>
              <a:off x="5744150" y="836016"/>
              <a:ext cx="0" cy="5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FB3799-9A8D-41AA-9E2A-283CD23F1A65}"/>
                </a:ext>
              </a:extLst>
            </p:cNvPr>
            <p:cNvSpPr txBox="1"/>
            <p:nvPr/>
          </p:nvSpPr>
          <p:spPr>
            <a:xfrm>
              <a:off x="5709326" y="960658"/>
              <a:ext cx="1615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Mailing List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2B351E-E3C9-4543-9F12-7501E8CF46F5}"/>
              </a:ext>
            </a:extLst>
          </p:cNvPr>
          <p:cNvGrpSpPr/>
          <p:nvPr/>
        </p:nvGrpSpPr>
        <p:grpSpPr>
          <a:xfrm>
            <a:off x="10540226" y="2162542"/>
            <a:ext cx="1535621" cy="495351"/>
            <a:chOff x="5277745" y="836016"/>
            <a:chExt cx="1652747" cy="5570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EAFE85-CD6B-471B-AE69-08F556B46386}"/>
                </a:ext>
              </a:extLst>
            </p:cNvPr>
            <p:cNvSpPr/>
            <p:nvPr/>
          </p:nvSpPr>
          <p:spPr>
            <a:xfrm>
              <a:off x="5277745" y="836016"/>
              <a:ext cx="1472859" cy="557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655EDE2-BD13-4CB2-8806-69C84E86B022}"/>
                </a:ext>
              </a:extLst>
            </p:cNvPr>
            <p:cNvCxnSpPr/>
            <p:nvPr/>
          </p:nvCxnSpPr>
          <p:spPr>
            <a:xfrm>
              <a:off x="5744150" y="836016"/>
              <a:ext cx="0" cy="5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20FD75-9930-4A0E-A814-4E9A5E3106A8}"/>
                </a:ext>
              </a:extLst>
            </p:cNvPr>
            <p:cNvSpPr txBox="1"/>
            <p:nvPr/>
          </p:nvSpPr>
          <p:spPr>
            <a:xfrm>
              <a:off x="5689120" y="842253"/>
              <a:ext cx="1241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Subscription Information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C98B2B-A6A6-4913-A027-8BDB4019AFD8}"/>
              </a:ext>
            </a:extLst>
          </p:cNvPr>
          <p:cNvGrpSpPr/>
          <p:nvPr/>
        </p:nvGrpSpPr>
        <p:grpSpPr>
          <a:xfrm>
            <a:off x="10157446" y="5412975"/>
            <a:ext cx="1897881" cy="495351"/>
            <a:chOff x="5277745" y="836016"/>
            <a:chExt cx="2042636" cy="55706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1CC67-1C07-4D12-B5DF-39ABB694076F}"/>
                </a:ext>
              </a:extLst>
            </p:cNvPr>
            <p:cNvSpPr/>
            <p:nvPr/>
          </p:nvSpPr>
          <p:spPr>
            <a:xfrm>
              <a:off x="5277745" y="836016"/>
              <a:ext cx="1472859" cy="5570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B31FA9-8E5E-4124-836D-D1D3ED2CB49E}"/>
                </a:ext>
              </a:extLst>
            </p:cNvPr>
            <p:cNvCxnSpPr/>
            <p:nvPr/>
          </p:nvCxnSpPr>
          <p:spPr>
            <a:xfrm>
              <a:off x="5744150" y="836016"/>
              <a:ext cx="0" cy="5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A3224E-CED0-4D64-95BA-3FBDAA12D42E}"/>
                </a:ext>
              </a:extLst>
            </p:cNvPr>
            <p:cNvSpPr txBox="1"/>
            <p:nvPr/>
          </p:nvSpPr>
          <p:spPr>
            <a:xfrm>
              <a:off x="5704659" y="852937"/>
              <a:ext cx="1615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Payment Information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2BDB7A-BDCF-4EE7-8194-9D7E1C59CD83}"/>
              </a:ext>
            </a:extLst>
          </p:cNvPr>
          <p:cNvCxnSpPr/>
          <p:nvPr/>
        </p:nvCxnSpPr>
        <p:spPr>
          <a:xfrm>
            <a:off x="1621351" y="558459"/>
            <a:ext cx="6501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3B7941-B6C9-4E0C-883C-4C92935B02F0}"/>
              </a:ext>
            </a:extLst>
          </p:cNvPr>
          <p:cNvCxnSpPr/>
          <p:nvPr/>
        </p:nvCxnSpPr>
        <p:spPr>
          <a:xfrm flipH="1">
            <a:off x="1621351" y="803936"/>
            <a:ext cx="642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C0CD8E-6D02-42FE-A836-8B53CCC760D1}"/>
              </a:ext>
            </a:extLst>
          </p:cNvPr>
          <p:cNvSpPr txBox="1"/>
          <p:nvPr/>
        </p:nvSpPr>
        <p:spPr>
          <a:xfrm>
            <a:off x="2497723" y="257751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Subscriber’s complaint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1C0F24-D86A-45CB-8594-BBDCC470AEC7}"/>
              </a:ext>
            </a:extLst>
          </p:cNvPr>
          <p:cNvSpPr txBox="1"/>
          <p:nvPr/>
        </p:nvSpPr>
        <p:spPr>
          <a:xfrm>
            <a:off x="2497723" y="558459"/>
            <a:ext cx="201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Service Response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BF493A4-3709-4405-B4ED-995905337A48}"/>
              </a:ext>
            </a:extLst>
          </p:cNvPr>
          <p:cNvCxnSpPr>
            <a:stCxn id="17" idx="3"/>
            <a:endCxn id="38" idx="0"/>
          </p:cNvCxnSpPr>
          <p:nvPr/>
        </p:nvCxnSpPr>
        <p:spPr>
          <a:xfrm>
            <a:off x="9264409" y="1372514"/>
            <a:ext cx="2234739" cy="795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411FA9-79FC-4A3D-B556-80B3DD3555E0}"/>
              </a:ext>
            </a:extLst>
          </p:cNvPr>
          <p:cNvSpPr txBox="1"/>
          <p:nvPr/>
        </p:nvSpPr>
        <p:spPr>
          <a:xfrm>
            <a:off x="9567499" y="1103796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Information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C5DE4A-50A4-4165-BCFD-77F3A87238AF}"/>
              </a:ext>
            </a:extLst>
          </p:cNvPr>
          <p:cNvSpPr txBox="1"/>
          <p:nvPr/>
        </p:nvSpPr>
        <p:spPr>
          <a:xfrm>
            <a:off x="10181814" y="6663175"/>
            <a:ext cx="179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Subscription Information 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9B2FA89-0465-4899-B5EA-BD486F26FBE6}"/>
              </a:ext>
            </a:extLst>
          </p:cNvPr>
          <p:cNvCxnSpPr>
            <a:cxnSpLocks/>
          </p:cNvCxnSpPr>
          <p:nvPr/>
        </p:nvCxnSpPr>
        <p:spPr>
          <a:xfrm rot="5400000">
            <a:off x="8520273" y="2684168"/>
            <a:ext cx="3685190" cy="3214420"/>
          </a:xfrm>
          <a:prstGeom prst="bentConnector3">
            <a:avLst>
              <a:gd name="adj1" fmla="val 11569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7B8A219-4E50-43B8-A77F-9C507F6A841A}"/>
              </a:ext>
            </a:extLst>
          </p:cNvPr>
          <p:cNvCxnSpPr>
            <a:stCxn id="27" idx="3"/>
            <a:endCxn id="38" idx="2"/>
          </p:cNvCxnSpPr>
          <p:nvPr/>
        </p:nvCxnSpPr>
        <p:spPr>
          <a:xfrm flipV="1">
            <a:off x="9292822" y="2633345"/>
            <a:ext cx="2206326" cy="68038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96608A6-A400-4523-90DB-F9F026E5CD18}"/>
              </a:ext>
            </a:extLst>
          </p:cNvPr>
          <p:cNvSpPr txBox="1"/>
          <p:nvPr/>
        </p:nvSpPr>
        <p:spPr>
          <a:xfrm>
            <a:off x="9747375" y="3058428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Information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0556BA-92E5-4664-9C4A-C7693F20CA89}"/>
              </a:ext>
            </a:extLst>
          </p:cNvPr>
          <p:cNvCxnSpPr/>
          <p:nvPr/>
        </p:nvCxnSpPr>
        <p:spPr>
          <a:xfrm>
            <a:off x="9278636" y="5908326"/>
            <a:ext cx="894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1F2CA9-943E-42E7-968D-826964B78AA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00177" y="5660651"/>
            <a:ext cx="857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63D19DD-BE8D-42FE-A022-B008083EEFC9}"/>
              </a:ext>
            </a:extLst>
          </p:cNvPr>
          <p:cNvSpPr txBox="1"/>
          <p:nvPr/>
        </p:nvSpPr>
        <p:spPr>
          <a:xfrm>
            <a:off x="9472199" y="5216227"/>
            <a:ext cx="928082" cy="46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Payment Method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8FE27F-B3AD-4130-BAF7-D8DD392CE41A}"/>
              </a:ext>
            </a:extLst>
          </p:cNvPr>
          <p:cNvSpPr txBox="1"/>
          <p:nvPr/>
        </p:nvSpPr>
        <p:spPr>
          <a:xfrm>
            <a:off x="9243212" y="5896009"/>
            <a:ext cx="93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Payment Information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767BA3C-D533-4AF2-B63C-460BF6AE64CA}"/>
              </a:ext>
            </a:extLst>
          </p:cNvPr>
          <p:cNvCxnSpPr>
            <a:endCxn id="32" idx="2"/>
          </p:cNvCxnSpPr>
          <p:nvPr/>
        </p:nvCxnSpPr>
        <p:spPr>
          <a:xfrm flipV="1">
            <a:off x="9300177" y="4569746"/>
            <a:ext cx="1557695" cy="646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19CB9CC-7D50-4E01-9E53-00C3595B2FAF}"/>
              </a:ext>
            </a:extLst>
          </p:cNvPr>
          <p:cNvSpPr txBox="1"/>
          <p:nvPr/>
        </p:nvSpPr>
        <p:spPr>
          <a:xfrm>
            <a:off x="9865799" y="4610229"/>
            <a:ext cx="177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</a:t>
            </a:r>
          </a:p>
          <a:p>
            <a:r>
              <a:rPr lang="en-US" sz="1200" dirty="0"/>
              <a:t> Information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B5A4A9F-874E-440A-AE49-4C22F60B59A9}"/>
              </a:ext>
            </a:extLst>
          </p:cNvPr>
          <p:cNvCxnSpPr>
            <a:stCxn id="32" idx="1"/>
            <a:endCxn id="28" idx="3"/>
          </p:cNvCxnSpPr>
          <p:nvPr/>
        </p:nvCxnSpPr>
        <p:spPr>
          <a:xfrm rot="10800000">
            <a:off x="9278637" y="3404061"/>
            <a:ext cx="894995" cy="918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BB2FCA-9258-440D-AA03-E6D1E0396E60}"/>
              </a:ext>
            </a:extLst>
          </p:cNvPr>
          <p:cNvSpPr txBox="1"/>
          <p:nvPr/>
        </p:nvSpPr>
        <p:spPr>
          <a:xfrm>
            <a:off x="9762314" y="3494485"/>
            <a:ext cx="165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3D4CDD7-7667-4AAF-A355-5226B6D08E37}"/>
              </a:ext>
            </a:extLst>
          </p:cNvPr>
          <p:cNvCxnSpPr>
            <a:stCxn id="36" idx="1"/>
          </p:cNvCxnSpPr>
          <p:nvPr/>
        </p:nvCxnSpPr>
        <p:spPr>
          <a:xfrm rot="10800000" flipV="1">
            <a:off x="9292822" y="2410217"/>
            <a:ext cx="1247404" cy="563317"/>
          </a:xfrm>
          <a:prstGeom prst="bentConnector3">
            <a:avLst>
              <a:gd name="adj1" fmla="val 6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780A44F-963C-4B91-8AB2-DD52E5B0FF38}"/>
              </a:ext>
            </a:extLst>
          </p:cNvPr>
          <p:cNvSpPr txBox="1"/>
          <p:nvPr/>
        </p:nvSpPr>
        <p:spPr>
          <a:xfrm>
            <a:off x="9506827" y="2511869"/>
            <a:ext cx="165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Subscription Information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24BF845-EE18-43EB-BE02-39D722B8D22F}"/>
              </a:ext>
            </a:extLst>
          </p:cNvPr>
          <p:cNvCxnSpPr>
            <a:cxnSpLocks/>
          </p:cNvCxnSpPr>
          <p:nvPr/>
        </p:nvCxnSpPr>
        <p:spPr>
          <a:xfrm flipV="1">
            <a:off x="1785542" y="969633"/>
            <a:ext cx="6246503" cy="1479149"/>
          </a:xfrm>
          <a:prstGeom prst="bentConnector3">
            <a:avLst>
              <a:gd name="adj1" fmla="val 25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6E73E78-51E0-4887-8503-8DE06964DADD}"/>
              </a:ext>
            </a:extLst>
          </p:cNvPr>
          <p:cNvSpPr txBox="1"/>
          <p:nvPr/>
        </p:nvSpPr>
        <p:spPr>
          <a:xfrm>
            <a:off x="5449947" y="1311362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Complaint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D18F2C1-F38D-46DA-B551-548CDB3AF360}"/>
              </a:ext>
            </a:extLst>
          </p:cNvPr>
          <p:cNvCxnSpPr>
            <a:cxnSpLocks/>
          </p:cNvCxnSpPr>
          <p:nvPr/>
        </p:nvCxnSpPr>
        <p:spPr>
          <a:xfrm flipV="1">
            <a:off x="1806512" y="1350051"/>
            <a:ext cx="6239719" cy="1139355"/>
          </a:xfrm>
          <a:prstGeom prst="bentConnector3">
            <a:avLst>
              <a:gd name="adj1" fmla="val 5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A1DCA4A-3137-4225-BA3C-CA3B67B03998}"/>
              </a:ext>
            </a:extLst>
          </p:cNvPr>
          <p:cNvSpPr txBox="1"/>
          <p:nvPr/>
        </p:nvSpPr>
        <p:spPr>
          <a:xfrm>
            <a:off x="5449948" y="1011932"/>
            <a:ext cx="230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Subscriber’s Detailed Information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70A662-103F-4863-98D4-0A46E4C3E2F2}"/>
              </a:ext>
            </a:extLst>
          </p:cNvPr>
          <p:cNvCxnSpPr>
            <a:stCxn id="18" idx="1"/>
            <a:endCxn id="9" idx="3"/>
          </p:cNvCxnSpPr>
          <p:nvPr/>
        </p:nvCxnSpPr>
        <p:spPr>
          <a:xfrm rot="10800000" flipV="1">
            <a:off x="1810301" y="1618349"/>
            <a:ext cx="6221745" cy="1224209"/>
          </a:xfrm>
          <a:prstGeom prst="bentConnector3">
            <a:avLst>
              <a:gd name="adj1" fmla="val 45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C011006-C02F-407F-B3C6-E5E6004309CA}"/>
              </a:ext>
            </a:extLst>
          </p:cNvPr>
          <p:cNvSpPr txBox="1"/>
          <p:nvPr/>
        </p:nvSpPr>
        <p:spPr>
          <a:xfrm>
            <a:off x="3092601" y="2596742"/>
            <a:ext cx="197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Service Response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94124A0-C292-40A7-A614-F3008035CD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1970" y="3440881"/>
            <a:ext cx="3788488" cy="832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DD22FE5-F35F-43FF-B021-2B51CF41BDD0}"/>
              </a:ext>
            </a:extLst>
          </p:cNvPr>
          <p:cNvSpPr txBox="1"/>
          <p:nvPr/>
        </p:nvSpPr>
        <p:spPr>
          <a:xfrm>
            <a:off x="4350874" y="3772265"/>
            <a:ext cx="101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Information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FBCA72A-C8B5-4FDB-9B8E-28A3DCF54E27}"/>
              </a:ext>
            </a:extLst>
          </p:cNvPr>
          <p:cNvCxnSpPr>
            <a:stCxn id="28" idx="1"/>
          </p:cNvCxnSpPr>
          <p:nvPr/>
        </p:nvCxnSpPr>
        <p:spPr>
          <a:xfrm rot="10800000">
            <a:off x="1806512" y="2973534"/>
            <a:ext cx="6253946" cy="430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DFECD10-BB27-4664-A582-EA120EF487FB}"/>
              </a:ext>
            </a:extLst>
          </p:cNvPr>
          <p:cNvSpPr txBox="1"/>
          <p:nvPr/>
        </p:nvSpPr>
        <p:spPr>
          <a:xfrm>
            <a:off x="5330276" y="3146511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Subscription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9A20457-D942-4D93-A97A-D4E278A90F9B}"/>
              </a:ext>
            </a:extLst>
          </p:cNvPr>
          <p:cNvCxnSpPr>
            <a:cxnSpLocks/>
          </p:cNvCxnSpPr>
          <p:nvPr/>
        </p:nvCxnSpPr>
        <p:spPr>
          <a:xfrm flipV="1">
            <a:off x="4228418" y="3569741"/>
            <a:ext cx="3850119" cy="839209"/>
          </a:xfrm>
          <a:prstGeom prst="bentConnector3">
            <a:avLst>
              <a:gd name="adj1" fmla="val 533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B354C81-1689-4BE0-B49B-20BE9EB3C4F8}"/>
              </a:ext>
            </a:extLst>
          </p:cNvPr>
          <p:cNvSpPr txBox="1"/>
          <p:nvPr/>
        </p:nvSpPr>
        <p:spPr>
          <a:xfrm>
            <a:off x="4390375" y="4426864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Labels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CD142C63-9F20-446E-9713-44A962391B12}"/>
              </a:ext>
            </a:extLst>
          </p:cNvPr>
          <p:cNvCxnSpPr>
            <a:cxnSpLocks/>
          </p:cNvCxnSpPr>
          <p:nvPr/>
        </p:nvCxnSpPr>
        <p:spPr>
          <a:xfrm rot="10800000">
            <a:off x="3229139" y="4728667"/>
            <a:ext cx="4893270" cy="747148"/>
          </a:xfrm>
          <a:prstGeom prst="bentConnector3">
            <a:avLst>
              <a:gd name="adj1" fmla="val 98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24C649F7-9620-4C3F-BAD9-A87AD063AB3F}"/>
              </a:ext>
            </a:extLst>
          </p:cNvPr>
          <p:cNvSpPr txBox="1"/>
          <p:nvPr/>
        </p:nvSpPr>
        <p:spPr>
          <a:xfrm>
            <a:off x="5619870" y="5259484"/>
            <a:ext cx="208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Information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95D3C0D-65E4-406C-B114-EECF664C3AF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591370" y="2641475"/>
            <a:ext cx="453272" cy="462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79F10C8-7FB1-4AE6-BDF0-648B7017B36C}"/>
              </a:ext>
            </a:extLst>
          </p:cNvPr>
          <p:cNvSpPr txBox="1"/>
          <p:nvPr/>
        </p:nvSpPr>
        <p:spPr>
          <a:xfrm>
            <a:off x="4648658" y="4967330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Labels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B282627-0712-4994-A457-9AD019C83CD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127364" y="1830234"/>
            <a:ext cx="1417721" cy="7137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99EF7A2-4C13-4D3A-9128-63E8C5C32682}"/>
              </a:ext>
            </a:extLst>
          </p:cNvPr>
          <p:cNvSpPr txBox="1"/>
          <p:nvPr/>
        </p:nvSpPr>
        <p:spPr>
          <a:xfrm>
            <a:off x="1205141" y="4812809"/>
            <a:ext cx="165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Bill</a:t>
            </a:r>
          </a:p>
        </p:txBody>
      </p: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4C93411-6EAB-44CF-A846-419D012777C9}"/>
              </a:ext>
            </a:extLst>
          </p:cNvPr>
          <p:cNvCxnSpPr>
            <a:cxnSpLocks/>
          </p:cNvCxnSpPr>
          <p:nvPr/>
        </p:nvCxnSpPr>
        <p:spPr>
          <a:xfrm rot="5400000" flipH="1">
            <a:off x="2974414" y="457058"/>
            <a:ext cx="3242318" cy="8111512"/>
          </a:xfrm>
          <a:prstGeom prst="bentConnector4">
            <a:avLst>
              <a:gd name="adj1" fmla="val -15379"/>
              <a:gd name="adj2" fmla="val 106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ED01CEC-6385-430E-B977-D162CF05F23D}"/>
              </a:ext>
            </a:extLst>
          </p:cNvPr>
          <p:cNvSpPr txBox="1"/>
          <p:nvPr/>
        </p:nvSpPr>
        <p:spPr>
          <a:xfrm>
            <a:off x="66134" y="2983988"/>
            <a:ext cx="635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Bill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07D473DB-82D6-4148-998B-A2EE356AA5C1}"/>
              </a:ext>
            </a:extLst>
          </p:cNvPr>
          <p:cNvCxnSpPr>
            <a:cxnSpLocks/>
          </p:cNvCxnSpPr>
          <p:nvPr/>
        </p:nvCxnSpPr>
        <p:spPr>
          <a:xfrm rot="10800000">
            <a:off x="572202" y="4271229"/>
            <a:ext cx="7948290" cy="1873647"/>
          </a:xfrm>
          <a:prstGeom prst="bentConnector3">
            <a:avLst>
              <a:gd name="adj1" fmla="val 102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DFC22D9-392A-4E39-80D8-5E234E7D348A}"/>
              </a:ext>
            </a:extLst>
          </p:cNvPr>
          <p:cNvSpPr txBox="1"/>
          <p:nvPr/>
        </p:nvSpPr>
        <p:spPr>
          <a:xfrm>
            <a:off x="271791" y="4800184"/>
            <a:ext cx="92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Apply Payment to Account</a:t>
            </a:r>
          </a:p>
        </p:txBody>
      </p: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1DE860C3-5079-4BF0-8CCE-79D21BF0F9E3}"/>
              </a:ext>
            </a:extLst>
          </p:cNvPr>
          <p:cNvCxnSpPr/>
          <p:nvPr/>
        </p:nvCxnSpPr>
        <p:spPr>
          <a:xfrm rot="10800000" flipV="1">
            <a:off x="9278636" y="4565362"/>
            <a:ext cx="1172526" cy="524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7F4D0C6-3F51-447F-BC11-57164A91251B}"/>
              </a:ext>
            </a:extLst>
          </p:cNvPr>
          <p:cNvSpPr txBox="1"/>
          <p:nvPr/>
        </p:nvSpPr>
        <p:spPr>
          <a:xfrm>
            <a:off x="10994087" y="4872877"/>
            <a:ext cx="177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</a:t>
            </a:r>
          </a:p>
          <a:p>
            <a:r>
              <a:rPr lang="en-US" sz="1200" dirty="0"/>
              <a:t> Information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69DED73-23F5-43BD-829F-D433F18E33C1}"/>
              </a:ext>
            </a:extLst>
          </p:cNvPr>
          <p:cNvSpPr txBox="1"/>
          <p:nvPr/>
        </p:nvSpPr>
        <p:spPr>
          <a:xfrm>
            <a:off x="4713149" y="92002"/>
            <a:ext cx="729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Detailed Overview of Designer Dreams Magazine Subscription System</a:t>
            </a:r>
          </a:p>
        </p:txBody>
      </p:sp>
    </p:spTree>
    <p:extLst>
      <p:ext uri="{BB962C8B-B14F-4D97-AF65-F5344CB8AC3E}">
        <p14:creationId xmlns:p14="http://schemas.microsoft.com/office/powerpoint/2010/main" val="279399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2FF8D19-008A-451E-8C2B-0AEE7EDD8A86}"/>
              </a:ext>
            </a:extLst>
          </p:cNvPr>
          <p:cNvGrpSpPr/>
          <p:nvPr/>
        </p:nvGrpSpPr>
        <p:grpSpPr>
          <a:xfrm>
            <a:off x="1515818" y="1129192"/>
            <a:ext cx="533911" cy="1785843"/>
            <a:chOff x="1767431" y="1503544"/>
            <a:chExt cx="533911" cy="17858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E46046-B1AE-4239-94D4-0371E03ACB58}"/>
                </a:ext>
              </a:extLst>
            </p:cNvPr>
            <p:cNvSpPr/>
            <p:nvPr/>
          </p:nvSpPr>
          <p:spPr>
            <a:xfrm>
              <a:off x="1767431" y="1503544"/>
              <a:ext cx="527774" cy="447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B5EB31-EA7B-44E4-BC02-2CEF0FF0F135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2031318" y="1951538"/>
              <a:ext cx="6137" cy="107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44EF48A-544B-4D18-B6A3-BC199125EFB6}"/>
                </a:ext>
              </a:extLst>
            </p:cNvPr>
            <p:cNvCxnSpPr/>
            <p:nvPr/>
          </p:nvCxnSpPr>
          <p:spPr>
            <a:xfrm flipH="1" flipV="1">
              <a:off x="1767431" y="216019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E2B3D5-917E-4F3A-AC29-15507C79B7C3}"/>
                </a:ext>
              </a:extLst>
            </p:cNvPr>
            <p:cNvCxnSpPr/>
            <p:nvPr/>
          </p:nvCxnSpPr>
          <p:spPr>
            <a:xfrm flipV="1">
              <a:off x="2037455" y="2160193"/>
              <a:ext cx="257750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365FA8-9934-486B-88D1-A6C3B69C0A75}"/>
                </a:ext>
              </a:extLst>
            </p:cNvPr>
            <p:cNvCxnSpPr>
              <a:cxnSpLocks/>
            </p:cNvCxnSpPr>
            <p:nvPr/>
          </p:nvCxnSpPr>
          <p:spPr>
            <a:xfrm>
              <a:off x="2031318" y="3025498"/>
              <a:ext cx="270024" cy="263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AB7BA2D-F92C-4890-96C6-9450E1720F4E}"/>
                </a:ext>
              </a:extLst>
            </p:cNvPr>
            <p:cNvCxnSpPr/>
            <p:nvPr/>
          </p:nvCxnSpPr>
          <p:spPr>
            <a:xfrm flipH="1">
              <a:off x="1767431" y="303777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C138BB-867D-4AE2-A02E-BAC7ADACFE77}"/>
              </a:ext>
            </a:extLst>
          </p:cNvPr>
          <p:cNvSpPr/>
          <p:nvPr/>
        </p:nvSpPr>
        <p:spPr>
          <a:xfrm>
            <a:off x="4178215" y="587609"/>
            <a:ext cx="4283565" cy="5682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A51B53-3F7C-475E-BC9F-A5EF4DB1F74F}"/>
              </a:ext>
            </a:extLst>
          </p:cNvPr>
          <p:cNvSpPr/>
          <p:nvPr/>
        </p:nvSpPr>
        <p:spPr>
          <a:xfrm>
            <a:off x="5572317" y="1528092"/>
            <a:ext cx="1614008" cy="963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2D76C-ABFB-4E0C-9982-DFF5C07FA550}"/>
              </a:ext>
            </a:extLst>
          </p:cNvPr>
          <p:cNvSpPr txBox="1"/>
          <p:nvPr/>
        </p:nvSpPr>
        <p:spPr>
          <a:xfrm>
            <a:off x="5944623" y="2491588"/>
            <a:ext cx="86070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Process Subscriber Information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634D04-1A36-4F1C-A143-AE6F5B9B7B6F}"/>
              </a:ext>
            </a:extLst>
          </p:cNvPr>
          <p:cNvSpPr/>
          <p:nvPr/>
        </p:nvSpPr>
        <p:spPr>
          <a:xfrm>
            <a:off x="6537442" y="2864916"/>
            <a:ext cx="1614008" cy="963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986190-E0B6-4639-B0F2-805D0FAF6785}"/>
              </a:ext>
            </a:extLst>
          </p:cNvPr>
          <p:cNvSpPr txBox="1"/>
          <p:nvPr/>
        </p:nvSpPr>
        <p:spPr>
          <a:xfrm>
            <a:off x="6879990" y="3887043"/>
            <a:ext cx="887808" cy="7787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Process Subscription Billing Details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214639A-71E3-40E8-8876-5F33A420631E}"/>
              </a:ext>
            </a:extLst>
          </p:cNvPr>
          <p:cNvSpPr/>
          <p:nvPr/>
        </p:nvSpPr>
        <p:spPr>
          <a:xfrm>
            <a:off x="5626527" y="4754063"/>
            <a:ext cx="1614008" cy="9634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A6A84-8DDB-4BF6-BBF4-E4D974B72D2B}"/>
              </a:ext>
            </a:extLst>
          </p:cNvPr>
          <p:cNvSpPr txBox="1"/>
          <p:nvPr/>
        </p:nvSpPr>
        <p:spPr>
          <a:xfrm>
            <a:off x="5855126" y="5717559"/>
            <a:ext cx="104839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Send out Subscription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DF8959-606F-45F7-85D9-D288177C58D2}"/>
              </a:ext>
            </a:extLst>
          </p:cNvPr>
          <p:cNvSpPr txBox="1"/>
          <p:nvPr/>
        </p:nvSpPr>
        <p:spPr>
          <a:xfrm>
            <a:off x="1493315" y="5983070"/>
            <a:ext cx="13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852299-C353-4857-9F7F-F9A882944CE1}"/>
              </a:ext>
            </a:extLst>
          </p:cNvPr>
          <p:cNvSpPr txBox="1"/>
          <p:nvPr/>
        </p:nvSpPr>
        <p:spPr>
          <a:xfrm>
            <a:off x="1120403" y="2968990"/>
            <a:ext cx="13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Service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E77DF-5FA2-42D8-82AE-D95D76B0A9AA}"/>
              </a:ext>
            </a:extLst>
          </p:cNvPr>
          <p:cNvSpPr txBox="1"/>
          <p:nvPr/>
        </p:nvSpPr>
        <p:spPr>
          <a:xfrm>
            <a:off x="10590266" y="2880442"/>
            <a:ext cx="13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Billing Department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1B42FA-311F-41E5-923C-E5C4F1F0C97C}"/>
              </a:ext>
            </a:extLst>
          </p:cNvPr>
          <p:cNvSpPr txBox="1"/>
          <p:nvPr/>
        </p:nvSpPr>
        <p:spPr>
          <a:xfrm>
            <a:off x="10454326" y="5635916"/>
            <a:ext cx="164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Department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8FDCE-FBA1-4AB4-9820-2601046780A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522271" y="2006144"/>
            <a:ext cx="3050046" cy="3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5587DE-C75A-46D9-8912-168BFB14BD60}"/>
              </a:ext>
            </a:extLst>
          </p:cNvPr>
          <p:cNvSpPr txBox="1"/>
          <p:nvPr/>
        </p:nvSpPr>
        <p:spPr>
          <a:xfrm>
            <a:off x="2306969" y="3844540"/>
            <a:ext cx="169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Information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EEA80E-F04A-44BE-B817-A0998AC8398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110333" y="2250714"/>
            <a:ext cx="234113" cy="6142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CB7F4E-109B-4BEE-B460-9F2F922FA61F}"/>
              </a:ext>
            </a:extLst>
          </p:cNvPr>
          <p:cNvSpPr txBox="1"/>
          <p:nvPr/>
        </p:nvSpPr>
        <p:spPr>
          <a:xfrm>
            <a:off x="7242419" y="2175221"/>
            <a:ext cx="85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B0003F-2722-404D-B33B-58C00753DC25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5808683" y="2350487"/>
            <a:ext cx="624848" cy="2403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54DFCD8-9ECA-45EC-85B4-674523B8C01A}"/>
              </a:ext>
            </a:extLst>
          </p:cNvPr>
          <p:cNvSpPr txBox="1"/>
          <p:nvPr/>
        </p:nvSpPr>
        <p:spPr>
          <a:xfrm>
            <a:off x="5360500" y="3575697"/>
            <a:ext cx="169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AA355-3C8D-4161-B12D-C43E56398887}"/>
              </a:ext>
            </a:extLst>
          </p:cNvPr>
          <p:cNvCxnSpPr>
            <a:cxnSpLocks/>
          </p:cNvCxnSpPr>
          <p:nvPr/>
        </p:nvCxnSpPr>
        <p:spPr>
          <a:xfrm flipV="1">
            <a:off x="2312594" y="2175221"/>
            <a:ext cx="3321699" cy="26600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B6EB47-01EA-4D83-AC32-1C717B50E7E8}"/>
              </a:ext>
            </a:extLst>
          </p:cNvPr>
          <p:cNvSpPr txBox="1"/>
          <p:nvPr/>
        </p:nvSpPr>
        <p:spPr>
          <a:xfrm>
            <a:off x="3019362" y="1698367"/>
            <a:ext cx="169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07DD04-0FD5-4FB9-AB90-2A489AE96A41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186325" y="2006144"/>
            <a:ext cx="3763973" cy="3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97E1F63-F879-4816-8CF9-4602318C67F8}"/>
              </a:ext>
            </a:extLst>
          </p:cNvPr>
          <p:cNvSpPr txBox="1"/>
          <p:nvPr/>
        </p:nvSpPr>
        <p:spPr>
          <a:xfrm>
            <a:off x="9171103" y="3687311"/>
            <a:ext cx="115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Mailing Information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C78936-38D1-4E10-8BDD-8CE5D4525E63}"/>
              </a:ext>
            </a:extLst>
          </p:cNvPr>
          <p:cNvCxnSpPr>
            <a:cxnSpLocks/>
            <a:endCxn id="42" idx="5"/>
          </p:cNvCxnSpPr>
          <p:nvPr/>
        </p:nvCxnSpPr>
        <p:spPr>
          <a:xfrm flipH="1" flipV="1">
            <a:off x="7915084" y="3687311"/>
            <a:ext cx="2904900" cy="996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708B14-BB98-412F-B3DE-3F67533D58B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7240535" y="4835889"/>
            <a:ext cx="3731850" cy="3999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5B9D98-BB57-4A45-9A1E-FC67A93C78C7}"/>
              </a:ext>
            </a:extLst>
          </p:cNvPr>
          <p:cNvSpPr txBox="1"/>
          <p:nvPr/>
        </p:nvSpPr>
        <p:spPr>
          <a:xfrm>
            <a:off x="8851777" y="1986805"/>
            <a:ext cx="86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Bill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1AC2A4-4A06-483E-9CAA-102F2DF22347}"/>
              </a:ext>
            </a:extLst>
          </p:cNvPr>
          <p:cNvSpPr txBox="1"/>
          <p:nvPr/>
        </p:nvSpPr>
        <p:spPr>
          <a:xfrm>
            <a:off x="8640262" y="4665769"/>
            <a:ext cx="127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Mailing Labels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A7F9FDE-1BFC-4EA3-B323-AB853297460C}"/>
              </a:ext>
            </a:extLst>
          </p:cNvPr>
          <p:cNvCxnSpPr>
            <a:cxnSpLocks/>
          </p:cNvCxnSpPr>
          <p:nvPr/>
        </p:nvCxnSpPr>
        <p:spPr>
          <a:xfrm flipH="1">
            <a:off x="2185669" y="5048856"/>
            <a:ext cx="3519103" cy="335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D92C8A-E77A-4B63-81DC-ACD0737E9696}"/>
              </a:ext>
            </a:extLst>
          </p:cNvPr>
          <p:cNvSpPr txBox="1"/>
          <p:nvPr/>
        </p:nvSpPr>
        <p:spPr>
          <a:xfrm>
            <a:off x="4361809" y="4779939"/>
            <a:ext cx="1692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Subscription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D17FA3-3BF4-4E30-8C58-8452DB9EBFB4}"/>
              </a:ext>
            </a:extLst>
          </p:cNvPr>
          <p:cNvGrpSpPr/>
          <p:nvPr/>
        </p:nvGrpSpPr>
        <p:grpSpPr>
          <a:xfrm>
            <a:off x="1625359" y="4139346"/>
            <a:ext cx="571060" cy="1843724"/>
            <a:chOff x="1767431" y="1503544"/>
            <a:chExt cx="527774" cy="17735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8C485C-FA9F-43BB-A0C7-34F161B35E03}"/>
                </a:ext>
              </a:extLst>
            </p:cNvPr>
            <p:cNvSpPr/>
            <p:nvPr/>
          </p:nvSpPr>
          <p:spPr>
            <a:xfrm>
              <a:off x="1767431" y="1503544"/>
              <a:ext cx="527774" cy="447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2E70868-8DA3-4034-BF22-59F8EF1589A7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2031318" y="1951538"/>
              <a:ext cx="6137" cy="107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12A22D-9660-4FD9-9ABD-0856F55C08AA}"/>
                </a:ext>
              </a:extLst>
            </p:cNvPr>
            <p:cNvCxnSpPr/>
            <p:nvPr/>
          </p:nvCxnSpPr>
          <p:spPr>
            <a:xfrm flipH="1" flipV="1">
              <a:off x="1767431" y="216019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E1937A3-852D-4B96-8EA4-F85005961416}"/>
                </a:ext>
              </a:extLst>
            </p:cNvPr>
            <p:cNvCxnSpPr/>
            <p:nvPr/>
          </p:nvCxnSpPr>
          <p:spPr>
            <a:xfrm flipV="1">
              <a:off x="2037455" y="2160193"/>
              <a:ext cx="257750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7CF013-451E-4343-9C9A-EF148721E438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031318" y="3025498"/>
              <a:ext cx="260656" cy="251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0CEE90-0CA9-4B03-B8DB-0AD66D422B67}"/>
                </a:ext>
              </a:extLst>
            </p:cNvPr>
            <p:cNvCxnSpPr/>
            <p:nvPr/>
          </p:nvCxnSpPr>
          <p:spPr>
            <a:xfrm flipH="1">
              <a:off x="1767431" y="303777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101204-60F4-4BE4-A819-8CA60B06D3C9}"/>
              </a:ext>
            </a:extLst>
          </p:cNvPr>
          <p:cNvGrpSpPr/>
          <p:nvPr/>
        </p:nvGrpSpPr>
        <p:grpSpPr>
          <a:xfrm>
            <a:off x="10950298" y="909145"/>
            <a:ext cx="571060" cy="1843724"/>
            <a:chOff x="1767431" y="1503544"/>
            <a:chExt cx="527774" cy="177356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90BF3D0-07FD-4086-8F72-39171D39CDC1}"/>
                </a:ext>
              </a:extLst>
            </p:cNvPr>
            <p:cNvSpPr/>
            <p:nvPr/>
          </p:nvSpPr>
          <p:spPr>
            <a:xfrm>
              <a:off x="1767431" y="1503544"/>
              <a:ext cx="527774" cy="447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F035BC-7AAF-42F8-85E1-AFD5FDA02CA1}"/>
                </a:ext>
              </a:extLst>
            </p:cNvPr>
            <p:cNvCxnSpPr>
              <a:stCxn id="69" idx="4"/>
            </p:cNvCxnSpPr>
            <p:nvPr/>
          </p:nvCxnSpPr>
          <p:spPr>
            <a:xfrm>
              <a:off x="2031318" y="1951538"/>
              <a:ext cx="6137" cy="107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E9FF36C-F33F-4FE3-986C-AB6FF1FD2A75}"/>
                </a:ext>
              </a:extLst>
            </p:cNvPr>
            <p:cNvCxnSpPr/>
            <p:nvPr/>
          </p:nvCxnSpPr>
          <p:spPr>
            <a:xfrm flipH="1" flipV="1">
              <a:off x="1767431" y="216019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0C93564-BDC4-44DB-B089-1D83AB723FA9}"/>
                </a:ext>
              </a:extLst>
            </p:cNvPr>
            <p:cNvCxnSpPr/>
            <p:nvPr/>
          </p:nvCxnSpPr>
          <p:spPr>
            <a:xfrm flipV="1">
              <a:off x="2037455" y="2160193"/>
              <a:ext cx="257750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6E549A-F54A-4374-979C-18966FDBA187}"/>
                </a:ext>
              </a:extLst>
            </p:cNvPr>
            <p:cNvCxnSpPr>
              <a:cxnSpLocks/>
            </p:cNvCxnSpPr>
            <p:nvPr/>
          </p:nvCxnSpPr>
          <p:spPr>
            <a:xfrm>
              <a:off x="2031318" y="3025498"/>
              <a:ext cx="260656" cy="251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F7A533-5753-4E7A-91D8-F4946B62E0F6}"/>
                </a:ext>
              </a:extLst>
            </p:cNvPr>
            <p:cNvCxnSpPr/>
            <p:nvPr/>
          </p:nvCxnSpPr>
          <p:spPr>
            <a:xfrm flipH="1">
              <a:off x="1767431" y="303777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6D4EAB-9679-4589-8804-03592711605F}"/>
              </a:ext>
            </a:extLst>
          </p:cNvPr>
          <p:cNvGrpSpPr/>
          <p:nvPr/>
        </p:nvGrpSpPr>
        <p:grpSpPr>
          <a:xfrm>
            <a:off x="10854153" y="3791566"/>
            <a:ext cx="571060" cy="1843724"/>
            <a:chOff x="1767431" y="1503544"/>
            <a:chExt cx="527774" cy="177356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780D958-3B3E-4F2E-9F52-50FC64FE4F96}"/>
                </a:ext>
              </a:extLst>
            </p:cNvPr>
            <p:cNvSpPr/>
            <p:nvPr/>
          </p:nvSpPr>
          <p:spPr>
            <a:xfrm>
              <a:off x="1767431" y="1503544"/>
              <a:ext cx="527774" cy="4479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AFF7FBB-0582-4EBD-B16F-8D90AAEDAD23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2031318" y="1951538"/>
              <a:ext cx="6137" cy="1073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52F453-1B7E-4E80-AF2F-9914B3869CF4}"/>
                </a:ext>
              </a:extLst>
            </p:cNvPr>
            <p:cNvCxnSpPr/>
            <p:nvPr/>
          </p:nvCxnSpPr>
          <p:spPr>
            <a:xfrm flipH="1" flipV="1">
              <a:off x="1767431" y="216019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A9BFA89-8FB8-4B33-A0A0-0C5522320807}"/>
                </a:ext>
              </a:extLst>
            </p:cNvPr>
            <p:cNvCxnSpPr/>
            <p:nvPr/>
          </p:nvCxnSpPr>
          <p:spPr>
            <a:xfrm flipV="1">
              <a:off x="2037455" y="2160193"/>
              <a:ext cx="257750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A517735-60BF-4B03-8643-8BFB35703D01}"/>
                </a:ext>
              </a:extLst>
            </p:cNvPr>
            <p:cNvCxnSpPr>
              <a:cxnSpLocks/>
            </p:cNvCxnSpPr>
            <p:nvPr/>
          </p:nvCxnSpPr>
          <p:spPr>
            <a:xfrm>
              <a:off x="2031318" y="3025498"/>
              <a:ext cx="260656" cy="251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BBFD46B-483D-4A25-AA07-0943E6A181F5}"/>
                </a:ext>
              </a:extLst>
            </p:cNvPr>
            <p:cNvCxnSpPr/>
            <p:nvPr/>
          </p:nvCxnSpPr>
          <p:spPr>
            <a:xfrm flipH="1">
              <a:off x="1767431" y="3037773"/>
              <a:ext cx="263887" cy="239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DB53E2-A2AD-4C7C-B25E-3B0A095B9183}"/>
              </a:ext>
            </a:extLst>
          </p:cNvPr>
          <p:cNvCxnSpPr>
            <a:cxnSpLocks/>
          </p:cNvCxnSpPr>
          <p:nvPr/>
        </p:nvCxnSpPr>
        <p:spPr>
          <a:xfrm>
            <a:off x="7186325" y="1793303"/>
            <a:ext cx="3618048" cy="12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68F9CD5-425B-43CD-88F9-5C16BD148CF0}"/>
              </a:ext>
            </a:extLst>
          </p:cNvPr>
          <p:cNvSpPr txBox="1"/>
          <p:nvPr/>
        </p:nvSpPr>
        <p:spPr>
          <a:xfrm>
            <a:off x="8580427" y="1437879"/>
            <a:ext cx="206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Subscriber Information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B8CC43-8142-4E2C-BE37-E08166AB29A5}"/>
              </a:ext>
            </a:extLst>
          </p:cNvPr>
          <p:cNvSpPr txBox="1"/>
          <p:nvPr/>
        </p:nvSpPr>
        <p:spPr>
          <a:xfrm>
            <a:off x="724159" y="105231"/>
            <a:ext cx="1057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Detailed Processes involved in Subscription System of Designer Dreams Magazine</a:t>
            </a:r>
          </a:p>
        </p:txBody>
      </p:sp>
    </p:spTree>
    <p:extLst>
      <p:ext uri="{BB962C8B-B14F-4D97-AF65-F5344CB8AC3E}">
        <p14:creationId xmlns:p14="http://schemas.microsoft.com/office/powerpoint/2010/main" val="12799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29B0E2-D363-4515-ABCC-20CB8A8C0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08220"/>
              </p:ext>
            </p:extLst>
          </p:nvPr>
        </p:nvGraphicFramePr>
        <p:xfrm>
          <a:off x="3172781" y="0"/>
          <a:ext cx="610443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587">
                  <a:extLst>
                    <a:ext uri="{9D8B030D-6E8A-4147-A177-3AD203B41FA5}">
                      <a16:colId xmlns:a16="http://schemas.microsoft.com/office/drawing/2014/main" val="3362069899"/>
                    </a:ext>
                  </a:extLst>
                </a:gridCol>
                <a:gridCol w="3046850">
                  <a:extLst>
                    <a:ext uri="{9D8B030D-6E8A-4147-A177-3AD203B41FA5}">
                      <a16:colId xmlns:a16="http://schemas.microsoft.com/office/drawing/2014/main" val="3197633286"/>
                    </a:ext>
                  </a:extLst>
                </a:gridCol>
              </a:tblGrid>
              <a:tr h="2893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Subscriber Information Detailed Process Chart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224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Process Subscriber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91784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Subscriber, Customer Service, Billing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54992"/>
                  </a:ext>
                </a:extLst>
              </a:tr>
              <a:tr h="1302152"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Accepts Subscriber’s personal information, and subscription details, and subscriber’s feedback, posts information to the subscriber information and mailing information data stores.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68737"/>
                  </a:ext>
                </a:extLst>
              </a:tr>
              <a:tr h="1504709">
                <a:tc>
                  <a:txBody>
                    <a:bodyPr/>
                    <a:lstStyle/>
                    <a:p>
                      <a:r>
                        <a:rPr lang="en-US" sz="1200" b="1" dirty="0"/>
                        <a:t>Successful Completion: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Subscriber sends information and/or feedback.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Information successfully processed and posted to appropriate data store.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Feedback sent to Customer Service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Customer Service response sent to Subscriber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76743"/>
                  </a:ext>
                </a:extLst>
              </a:tr>
              <a:tr h="1504709">
                <a:tc>
                  <a:txBody>
                    <a:bodyPr/>
                    <a:lstStyle/>
                    <a:p>
                      <a:r>
                        <a:rPr lang="en-US" sz="1200" b="1" dirty="0"/>
                        <a:t>Alternative: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Customer information not received to completion.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Data Stores not updated correctly.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Notice to subscriber sent regarding incorrect/ incomplete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94672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Precondition: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Subscriber completes subscription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20665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Postcondition: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Subscriber information entered into data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83116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4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29B0E2-D363-4515-ABCC-20CB8A8C0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9114"/>
              </p:ext>
            </p:extLst>
          </p:nvPr>
        </p:nvGraphicFramePr>
        <p:xfrm>
          <a:off x="2964130" y="-6135"/>
          <a:ext cx="6104437" cy="685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587">
                  <a:extLst>
                    <a:ext uri="{9D8B030D-6E8A-4147-A177-3AD203B41FA5}">
                      <a16:colId xmlns:a16="http://schemas.microsoft.com/office/drawing/2014/main" val="3362069899"/>
                    </a:ext>
                  </a:extLst>
                </a:gridCol>
                <a:gridCol w="3046850">
                  <a:extLst>
                    <a:ext uri="{9D8B030D-6E8A-4147-A177-3AD203B41FA5}">
                      <a16:colId xmlns:a16="http://schemas.microsoft.com/office/drawing/2014/main" val="4236333564"/>
                    </a:ext>
                  </a:extLst>
                </a:gridCol>
              </a:tblGrid>
              <a:tr h="2539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Subscriber Billing Details Detailed Process Chart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2243"/>
                  </a:ext>
                </a:extLst>
              </a:tr>
              <a:tr h="253926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Process Subscriber Billing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91784"/>
                  </a:ext>
                </a:extLst>
              </a:tr>
              <a:tr h="431675">
                <a:tc>
                  <a:txBody>
                    <a:bodyPr/>
                    <a:lstStyle/>
                    <a:p>
                      <a:r>
                        <a:rPr lang="en-US" sz="1200" b="1" dirty="0"/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Billing Department, Subscriber, Mailing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54992"/>
                  </a:ext>
                </a:extLst>
              </a:tr>
              <a:tr h="743178"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Gets subscriber information, processes payment information, and receives and sends out bills.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68737"/>
                  </a:ext>
                </a:extLst>
              </a:tr>
              <a:tr h="2166499">
                <a:tc>
                  <a:txBody>
                    <a:bodyPr/>
                    <a:lstStyle/>
                    <a:p>
                      <a:r>
                        <a:rPr lang="en-US" sz="1200" b="1" dirty="0"/>
                        <a:t>Successful Completion: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Process gets subscription information from appropriate data store.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Send payment information to correct data store.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Data Store sends back payment method.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Billing Department is updated with account balance.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Process generates bills.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Request mailing labels from Mailing Department.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Mailing labels received.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Bill sent to subscriber.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76743"/>
                  </a:ext>
                </a:extLst>
              </a:tr>
              <a:tr h="1320417">
                <a:tc>
                  <a:txBody>
                    <a:bodyPr/>
                    <a:lstStyle/>
                    <a:p>
                      <a:r>
                        <a:rPr lang="en-US" sz="1200" b="1" dirty="0"/>
                        <a:t>Alternative: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Payment/ Billing information not correctly sent to Billing Department.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Bill not sent/ incorrect bill sent.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Notice to Billing Department sent to reprocess and prepare bill.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94672"/>
                  </a:ext>
                </a:extLst>
              </a:tr>
              <a:tr h="431675">
                <a:tc>
                  <a:txBody>
                    <a:bodyPr/>
                    <a:lstStyle/>
                    <a:p>
                      <a:r>
                        <a:rPr lang="en-US" sz="1200" b="1" dirty="0"/>
                        <a:t>Precondition: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Gets required subscriber and billing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20665"/>
                  </a:ext>
                </a:extLst>
              </a:tr>
              <a:tr h="431675">
                <a:tc>
                  <a:txBody>
                    <a:bodyPr/>
                    <a:lstStyle/>
                    <a:p>
                      <a:r>
                        <a:rPr lang="en-US" sz="1200" b="1" dirty="0"/>
                        <a:t>Postcondition: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Bill sent out to subscriber.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83116"/>
                  </a:ext>
                </a:extLst>
              </a:tr>
              <a:tr h="431675">
                <a:tc>
                  <a:txBody>
                    <a:bodyPr/>
                    <a:lstStyle/>
                    <a:p>
                      <a:r>
                        <a:rPr lang="en-US" sz="1200" b="1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Subscriber subscribes to magazine.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4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6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29B0E2-D363-4515-ABCC-20CB8A8C0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9741"/>
              </p:ext>
            </p:extLst>
          </p:nvPr>
        </p:nvGraphicFramePr>
        <p:xfrm>
          <a:off x="2822985" y="-6136"/>
          <a:ext cx="610443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587">
                  <a:extLst>
                    <a:ext uri="{9D8B030D-6E8A-4147-A177-3AD203B41FA5}">
                      <a16:colId xmlns:a16="http://schemas.microsoft.com/office/drawing/2014/main" val="3362069899"/>
                    </a:ext>
                  </a:extLst>
                </a:gridCol>
                <a:gridCol w="3046850">
                  <a:extLst>
                    <a:ext uri="{9D8B030D-6E8A-4147-A177-3AD203B41FA5}">
                      <a16:colId xmlns:a16="http://schemas.microsoft.com/office/drawing/2014/main" val="2210571575"/>
                    </a:ext>
                  </a:extLst>
                </a:gridCol>
              </a:tblGrid>
              <a:tr h="2893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Send out Subscription Detailed Process Chart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224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en-US" sz="1200" b="1" dirty="0"/>
                        <a:t>Process: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Send out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91784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Actors: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Subscriber, 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54992"/>
                  </a:ext>
                </a:extLst>
              </a:tr>
              <a:tr h="1302152"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Gets subscription and mailing information and sends out subscriptions.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68737"/>
                  </a:ext>
                </a:extLst>
              </a:tr>
              <a:tr h="1504709">
                <a:tc>
                  <a:txBody>
                    <a:bodyPr/>
                    <a:lstStyle/>
                    <a:p>
                      <a:r>
                        <a:rPr lang="en-US" sz="1200" b="1" dirty="0"/>
                        <a:t>Successful Completion: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Successfully gets subscription and mailing information from correct data stores.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Requests mailing labels.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Receives mailing labels.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Subscription sent out.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Subscription information updated.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76743"/>
                  </a:ext>
                </a:extLst>
              </a:tr>
              <a:tr h="1504709">
                <a:tc>
                  <a:txBody>
                    <a:bodyPr/>
                    <a:lstStyle/>
                    <a:p>
                      <a:r>
                        <a:rPr lang="en-US" sz="1200" b="1" dirty="0"/>
                        <a:t>Alternative: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Subscription and mailing information not obtained from data store.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Subscription sent out incorrectly.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Notice to Subscription Department regarding incorrect mailing.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94672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Precondition: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Subscription and mailing details are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20665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Postcondition: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Subscription mailed out to subscriber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83116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r>
                        <a:rPr lang="en-US" sz="1200" b="1" dirty="0"/>
                        <a:t>Assumptions: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information in data stores is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4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C4F6FF-8510-45CE-91AB-5416F4088737}"/>
              </a:ext>
            </a:extLst>
          </p:cNvPr>
          <p:cNvSpPr/>
          <p:nvPr/>
        </p:nvSpPr>
        <p:spPr>
          <a:xfrm>
            <a:off x="2663417" y="1006454"/>
            <a:ext cx="1638556" cy="1031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6E26B-4E16-4586-8478-D39A08ECC445}"/>
              </a:ext>
            </a:extLst>
          </p:cNvPr>
          <p:cNvSpPr/>
          <p:nvPr/>
        </p:nvSpPr>
        <p:spPr>
          <a:xfrm>
            <a:off x="4993404" y="1006452"/>
            <a:ext cx="1638556" cy="1031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00819C-0B14-4A0E-ABEC-43F91D535504}"/>
              </a:ext>
            </a:extLst>
          </p:cNvPr>
          <p:cNvSpPr/>
          <p:nvPr/>
        </p:nvSpPr>
        <p:spPr>
          <a:xfrm>
            <a:off x="7103473" y="1006453"/>
            <a:ext cx="1638556" cy="1031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C8F5-B559-48CC-8530-F1EEED6536C6}"/>
              </a:ext>
            </a:extLst>
          </p:cNvPr>
          <p:cNvSpPr txBox="1"/>
          <p:nvPr/>
        </p:nvSpPr>
        <p:spPr>
          <a:xfrm>
            <a:off x="2804572" y="1207670"/>
            <a:ext cx="139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Billing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DD0C1-2588-4915-A343-ADEB9A032B3E}"/>
              </a:ext>
            </a:extLst>
          </p:cNvPr>
          <p:cNvSpPr txBox="1"/>
          <p:nvPr/>
        </p:nvSpPr>
        <p:spPr>
          <a:xfrm>
            <a:off x="7239504" y="1296417"/>
            <a:ext cx="139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Subscriber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C2815-6A75-4258-A5A5-7106FFF70B18}"/>
              </a:ext>
            </a:extLst>
          </p:cNvPr>
          <p:cNvSpPr txBox="1"/>
          <p:nvPr/>
        </p:nvSpPr>
        <p:spPr>
          <a:xfrm>
            <a:off x="5111026" y="1239094"/>
            <a:ext cx="139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Mailing Department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4D8B06-FA18-4CE2-A372-1ABE5D9C9CF8}"/>
              </a:ext>
            </a:extLst>
          </p:cNvPr>
          <p:cNvSpPr/>
          <p:nvPr/>
        </p:nvSpPr>
        <p:spPr>
          <a:xfrm>
            <a:off x="3286824" y="2276794"/>
            <a:ext cx="362078" cy="163651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38320B-4F84-4C6B-BB55-DE543B997FE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82695" y="2037455"/>
            <a:ext cx="0" cy="213564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9295E5-A608-480C-8A4D-30E918A167CD}"/>
              </a:ext>
            </a:extLst>
          </p:cNvPr>
          <p:cNvSpPr/>
          <p:nvPr/>
        </p:nvSpPr>
        <p:spPr>
          <a:xfrm>
            <a:off x="7773930" y="2276794"/>
            <a:ext cx="362078" cy="16804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46E9C9-969D-4396-8A3D-8439772CD89C}"/>
              </a:ext>
            </a:extLst>
          </p:cNvPr>
          <p:cNvCxnSpPr>
            <a:cxnSpLocks/>
          </p:cNvCxnSpPr>
          <p:nvPr/>
        </p:nvCxnSpPr>
        <p:spPr>
          <a:xfrm>
            <a:off x="7969801" y="2037455"/>
            <a:ext cx="0" cy="229520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521BB0-BD57-4673-8729-FC2B1BC250AD}"/>
              </a:ext>
            </a:extLst>
          </p:cNvPr>
          <p:cNvSpPr/>
          <p:nvPr/>
        </p:nvSpPr>
        <p:spPr>
          <a:xfrm>
            <a:off x="5661814" y="2276794"/>
            <a:ext cx="362078" cy="16804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4FC6C4-5BF3-4B97-89F9-3EE0DB3CF033}"/>
              </a:ext>
            </a:extLst>
          </p:cNvPr>
          <p:cNvCxnSpPr>
            <a:cxnSpLocks/>
          </p:cNvCxnSpPr>
          <p:nvPr/>
        </p:nvCxnSpPr>
        <p:spPr>
          <a:xfrm>
            <a:off x="5857685" y="2037455"/>
            <a:ext cx="0" cy="222769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B6188-5DC1-491C-ACE2-74A1907C5099}"/>
              </a:ext>
            </a:extLst>
          </p:cNvPr>
          <p:cNvCxnSpPr>
            <a:cxnSpLocks/>
          </p:cNvCxnSpPr>
          <p:nvPr/>
        </p:nvCxnSpPr>
        <p:spPr>
          <a:xfrm>
            <a:off x="3679076" y="2614328"/>
            <a:ext cx="19525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9F4631-3B29-4FE1-89A8-26A9FE6114DE}"/>
              </a:ext>
            </a:extLst>
          </p:cNvPr>
          <p:cNvSpPr txBox="1"/>
          <p:nvPr/>
        </p:nvSpPr>
        <p:spPr>
          <a:xfrm>
            <a:off x="6278827" y="3429000"/>
            <a:ext cx="144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9B5A41-ED86-4AC9-9206-195855F1302D}"/>
              </a:ext>
            </a:extLst>
          </p:cNvPr>
          <p:cNvCxnSpPr>
            <a:cxnSpLocks/>
          </p:cNvCxnSpPr>
          <p:nvPr/>
        </p:nvCxnSpPr>
        <p:spPr>
          <a:xfrm>
            <a:off x="3648902" y="3773175"/>
            <a:ext cx="41250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2B83FC6-F8E4-4109-895A-170C67FB0C7F}"/>
              </a:ext>
            </a:extLst>
          </p:cNvPr>
          <p:cNvSpPr txBox="1"/>
          <p:nvPr/>
        </p:nvSpPr>
        <p:spPr>
          <a:xfrm>
            <a:off x="3932482" y="2135222"/>
            <a:ext cx="14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for Mailing labels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3BA6C-ACD1-4EAF-A43F-8BD6DECEC4F2}"/>
              </a:ext>
            </a:extLst>
          </p:cNvPr>
          <p:cNvSpPr txBox="1"/>
          <p:nvPr/>
        </p:nvSpPr>
        <p:spPr>
          <a:xfrm>
            <a:off x="1508148" y="168973"/>
            <a:ext cx="859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Dreams Magazine Sequence Diagram of the Billing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19021-9586-4D41-BBAE-F3EB32109254}"/>
              </a:ext>
            </a:extLst>
          </p:cNvPr>
          <p:cNvSpPr txBox="1"/>
          <p:nvPr/>
        </p:nvSpPr>
        <p:spPr>
          <a:xfrm>
            <a:off x="3911776" y="2656209"/>
            <a:ext cx="144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Mailing labels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A908CE-E0B9-4361-B9FC-500E126B470A}"/>
              </a:ext>
            </a:extLst>
          </p:cNvPr>
          <p:cNvCxnSpPr>
            <a:cxnSpLocks/>
          </p:cNvCxnSpPr>
          <p:nvPr/>
        </p:nvCxnSpPr>
        <p:spPr>
          <a:xfrm flipH="1">
            <a:off x="3679076" y="2964131"/>
            <a:ext cx="19827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6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2925</TotalTime>
  <Words>853</Words>
  <Application>Microsoft Office PowerPoint</Application>
  <PresentationFormat>Widescreen</PresentationFormat>
  <Paragraphs>242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Design Dreams Magazine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Tova Lieberman</dc:creator>
  <cp:lastModifiedBy>Rina Golzman</cp:lastModifiedBy>
  <cp:revision>212</cp:revision>
  <dcterms:created xsi:type="dcterms:W3CDTF">2013-07-15T20:26:40Z</dcterms:created>
  <dcterms:modified xsi:type="dcterms:W3CDTF">2021-01-04T03:50:58Z</dcterms:modified>
</cp:coreProperties>
</file>