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sldIdLst>
    <p:sldId id="335" r:id="rId5"/>
    <p:sldId id="356" r:id="rId6"/>
    <p:sldId id="343" r:id="rId7"/>
    <p:sldId id="348" r:id="rId8"/>
    <p:sldId id="321" r:id="rId9"/>
    <p:sldId id="352" r:id="rId10"/>
    <p:sldId id="360" r:id="rId11"/>
    <p:sldId id="358" r:id="rId12"/>
    <p:sldId id="362" r:id="rId13"/>
    <p:sldId id="353" r:id="rId14"/>
    <p:sldId id="363" r:id="rId15"/>
    <p:sldId id="354" r:id="rId16"/>
    <p:sldId id="355"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EAA4D-98B5-4DD4-84E8-0267FC42A9EF}" v="2" dt="2025-06-25T22:28:14.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0775" autoAdjust="0"/>
  </p:normalViewPr>
  <p:slideViewPr>
    <p:cSldViewPr snapToGrid="0">
      <p:cViewPr varScale="1">
        <p:scale>
          <a:sx n="63" d="100"/>
          <a:sy n="63" d="100"/>
        </p:scale>
        <p:origin x="714" y="72"/>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Rina - (rinajames)" userId="13bb7db1-2f3f-4a79-b3b0-b026cba68666" providerId="ADAL" clId="{505EAA4D-98B5-4DD4-84E8-0267FC42A9EF}"/>
    <pc:docChg chg="undo custSel addSld modSld">
      <pc:chgData name="James, Rina - (rinajames)" userId="13bb7db1-2f3f-4a79-b3b0-b026cba68666" providerId="ADAL" clId="{505EAA4D-98B5-4DD4-84E8-0267FC42A9EF}" dt="2025-06-25T22:50:44.012" v="2084" actId="14100"/>
      <pc:docMkLst>
        <pc:docMk/>
      </pc:docMkLst>
      <pc:sldChg chg="delSp modSp mod">
        <pc:chgData name="James, Rina - (rinajames)" userId="13bb7db1-2f3f-4a79-b3b0-b026cba68666" providerId="ADAL" clId="{505EAA4D-98B5-4DD4-84E8-0267FC42A9EF}" dt="2025-06-25T22:29:42.606" v="164" actId="478"/>
        <pc:sldMkLst>
          <pc:docMk/>
          <pc:sldMk cId="3622761875" sldId="321"/>
        </pc:sldMkLst>
        <pc:spChg chg="del">
          <ac:chgData name="James, Rina - (rinajames)" userId="13bb7db1-2f3f-4a79-b3b0-b026cba68666" providerId="ADAL" clId="{505EAA4D-98B5-4DD4-84E8-0267FC42A9EF}" dt="2025-06-25T22:29:42.606" v="164" actId="478"/>
          <ac:spMkLst>
            <pc:docMk/>
            <pc:sldMk cId="3622761875" sldId="321"/>
            <ac:spMk id="2" creationId="{A7693AC8-26C5-F6C8-23B9-987E190A0DC3}"/>
          </ac:spMkLst>
        </pc:spChg>
        <pc:spChg chg="mod">
          <ac:chgData name="James, Rina - (rinajames)" userId="13bb7db1-2f3f-4a79-b3b0-b026cba68666" providerId="ADAL" clId="{505EAA4D-98B5-4DD4-84E8-0267FC42A9EF}" dt="2025-06-25T22:25:59.855" v="31" actId="20577"/>
          <ac:spMkLst>
            <pc:docMk/>
            <pc:sldMk cId="3622761875" sldId="321"/>
            <ac:spMk id="15" creationId="{94DFDECF-3E1C-AFFA-11D0-9DE2DFCE5F89}"/>
          </ac:spMkLst>
        </pc:spChg>
      </pc:sldChg>
      <pc:sldChg chg="modSp mod">
        <pc:chgData name="James, Rina - (rinajames)" userId="13bb7db1-2f3f-4a79-b3b0-b026cba68666" providerId="ADAL" clId="{505EAA4D-98B5-4DD4-84E8-0267FC42A9EF}" dt="2025-06-25T22:50:44.012" v="2084" actId="14100"/>
        <pc:sldMkLst>
          <pc:docMk/>
          <pc:sldMk cId="2605473726" sldId="335"/>
        </pc:sldMkLst>
        <pc:spChg chg="mod">
          <ac:chgData name="James, Rina - (rinajames)" userId="13bb7db1-2f3f-4a79-b3b0-b026cba68666" providerId="ADAL" clId="{505EAA4D-98B5-4DD4-84E8-0267FC42A9EF}" dt="2025-06-25T22:50:44.012" v="2084" actId="14100"/>
          <ac:spMkLst>
            <pc:docMk/>
            <pc:sldMk cId="2605473726" sldId="335"/>
            <ac:spMk id="9" creationId="{9C99CF7C-AFAB-48F1-8FC3-CCCE989822A6}"/>
          </ac:spMkLst>
        </pc:spChg>
      </pc:sldChg>
      <pc:sldChg chg="delSp mod">
        <pc:chgData name="James, Rina - (rinajames)" userId="13bb7db1-2f3f-4a79-b3b0-b026cba68666" providerId="ADAL" clId="{505EAA4D-98B5-4DD4-84E8-0267FC42A9EF}" dt="2025-06-25T22:29:37.574" v="162" actId="478"/>
        <pc:sldMkLst>
          <pc:docMk/>
          <pc:sldMk cId="4017832845" sldId="343"/>
        </pc:sldMkLst>
        <pc:spChg chg="del">
          <ac:chgData name="James, Rina - (rinajames)" userId="13bb7db1-2f3f-4a79-b3b0-b026cba68666" providerId="ADAL" clId="{505EAA4D-98B5-4DD4-84E8-0267FC42A9EF}" dt="2025-06-25T22:29:37.574" v="162" actId="478"/>
          <ac:spMkLst>
            <pc:docMk/>
            <pc:sldMk cId="4017832845" sldId="343"/>
            <ac:spMk id="11" creationId="{85BE50FD-BC96-B46F-94CE-C27DD9E79E27}"/>
          </ac:spMkLst>
        </pc:spChg>
      </pc:sldChg>
      <pc:sldChg chg="delSp mod">
        <pc:chgData name="James, Rina - (rinajames)" userId="13bb7db1-2f3f-4a79-b3b0-b026cba68666" providerId="ADAL" clId="{505EAA4D-98B5-4DD4-84E8-0267FC42A9EF}" dt="2025-06-25T22:29:40.300" v="163" actId="478"/>
        <pc:sldMkLst>
          <pc:docMk/>
          <pc:sldMk cId="2381825828" sldId="348"/>
        </pc:sldMkLst>
        <pc:spChg chg="del">
          <ac:chgData name="James, Rina - (rinajames)" userId="13bb7db1-2f3f-4a79-b3b0-b026cba68666" providerId="ADAL" clId="{505EAA4D-98B5-4DD4-84E8-0267FC42A9EF}" dt="2025-06-25T22:29:40.300" v="163" actId="478"/>
          <ac:spMkLst>
            <pc:docMk/>
            <pc:sldMk cId="2381825828" sldId="348"/>
            <ac:spMk id="43" creationId="{FF149B5A-7418-569C-A3C2-BBC6BE936FF1}"/>
          </ac:spMkLst>
        </pc:spChg>
      </pc:sldChg>
      <pc:sldChg chg="delSp modSp mod">
        <pc:chgData name="James, Rina - (rinajames)" userId="13bb7db1-2f3f-4a79-b3b0-b026cba68666" providerId="ADAL" clId="{505EAA4D-98B5-4DD4-84E8-0267FC42A9EF}" dt="2025-06-25T22:29:45.554" v="166" actId="478"/>
        <pc:sldMkLst>
          <pc:docMk/>
          <pc:sldMk cId="244918457" sldId="352"/>
        </pc:sldMkLst>
        <pc:spChg chg="mod">
          <ac:chgData name="James, Rina - (rinajames)" userId="13bb7db1-2f3f-4a79-b3b0-b026cba68666" providerId="ADAL" clId="{505EAA4D-98B5-4DD4-84E8-0267FC42A9EF}" dt="2025-06-25T22:26:32.510" v="100" actId="20577"/>
          <ac:spMkLst>
            <pc:docMk/>
            <pc:sldMk cId="244918457" sldId="352"/>
            <ac:spMk id="2" creationId="{48529241-5517-094D-8365-77164D7362C0}"/>
          </ac:spMkLst>
        </pc:spChg>
        <pc:spChg chg="del mod">
          <ac:chgData name="James, Rina - (rinajames)" userId="13bb7db1-2f3f-4a79-b3b0-b026cba68666" providerId="ADAL" clId="{505EAA4D-98B5-4DD4-84E8-0267FC42A9EF}" dt="2025-06-25T22:29:45.554" v="166" actId="478"/>
          <ac:spMkLst>
            <pc:docMk/>
            <pc:sldMk cId="244918457" sldId="352"/>
            <ac:spMk id="3" creationId="{0623F81F-8560-A238-4B70-F894E4671E3E}"/>
          </ac:spMkLst>
        </pc:spChg>
        <pc:spChg chg="mod">
          <ac:chgData name="James, Rina - (rinajames)" userId="13bb7db1-2f3f-4a79-b3b0-b026cba68666" providerId="ADAL" clId="{505EAA4D-98B5-4DD4-84E8-0267FC42A9EF}" dt="2025-06-25T22:26:17.112" v="43" actId="20577"/>
          <ac:spMkLst>
            <pc:docMk/>
            <pc:sldMk cId="244918457" sldId="352"/>
            <ac:spMk id="5" creationId="{0403419F-491F-7841-848A-9A87CA471520}"/>
          </ac:spMkLst>
        </pc:spChg>
      </pc:sldChg>
      <pc:sldChg chg="delSp modSp mod">
        <pc:chgData name="James, Rina - (rinajames)" userId="13bb7db1-2f3f-4a79-b3b0-b026cba68666" providerId="ADAL" clId="{505EAA4D-98B5-4DD4-84E8-0267FC42A9EF}" dt="2025-06-25T22:49:35.609" v="2073" actId="478"/>
        <pc:sldMkLst>
          <pc:docMk/>
          <pc:sldMk cId="3466443543" sldId="353"/>
        </pc:sldMkLst>
        <pc:spChg chg="del mod">
          <ac:chgData name="James, Rina - (rinajames)" userId="13bb7db1-2f3f-4a79-b3b0-b026cba68666" providerId="ADAL" clId="{505EAA4D-98B5-4DD4-84E8-0267FC42A9EF}" dt="2025-06-25T22:49:35.609" v="2073" actId="478"/>
          <ac:spMkLst>
            <pc:docMk/>
            <pc:sldMk cId="3466443543" sldId="353"/>
            <ac:spMk id="2" creationId="{B76E3D8B-11D7-488A-6595-CC7462030D82}"/>
          </ac:spMkLst>
        </pc:spChg>
        <pc:graphicFrameChg chg="mod">
          <ac:chgData name="James, Rina - (rinajames)" userId="13bb7db1-2f3f-4a79-b3b0-b026cba68666" providerId="ADAL" clId="{505EAA4D-98B5-4DD4-84E8-0267FC42A9EF}" dt="2025-06-25T22:49:32.984" v="2071" actId="1076"/>
          <ac:graphicFrameMkLst>
            <pc:docMk/>
            <pc:sldMk cId="3466443543" sldId="353"/>
            <ac:graphicFrameMk id="23" creationId="{D649D6BF-4B14-7C42-2063-E52BBD157510}"/>
          </ac:graphicFrameMkLst>
        </pc:graphicFrameChg>
      </pc:sldChg>
      <pc:sldChg chg="addSp delSp modSp mod">
        <pc:chgData name="James, Rina - (rinajames)" userId="13bb7db1-2f3f-4a79-b3b0-b026cba68666" providerId="ADAL" clId="{505EAA4D-98B5-4DD4-84E8-0267FC42A9EF}" dt="2025-06-25T22:49:18.164" v="2070" actId="14100"/>
        <pc:sldMkLst>
          <pc:docMk/>
          <pc:sldMk cId="1696792912" sldId="354"/>
        </pc:sldMkLst>
        <pc:spChg chg="mod">
          <ac:chgData name="James, Rina - (rinajames)" userId="13bb7db1-2f3f-4a79-b3b0-b026cba68666" providerId="ADAL" clId="{505EAA4D-98B5-4DD4-84E8-0267FC42A9EF}" dt="2025-06-25T22:45:30.655" v="1319" actId="20577"/>
          <ac:spMkLst>
            <pc:docMk/>
            <pc:sldMk cId="1696792912" sldId="354"/>
            <ac:spMk id="2" creationId="{B2A49BF9-BE3A-8444-BD4C-97AF8ABBD74E}"/>
          </ac:spMkLst>
        </pc:spChg>
        <pc:spChg chg="mod">
          <ac:chgData name="James, Rina - (rinajames)" userId="13bb7db1-2f3f-4a79-b3b0-b026cba68666" providerId="ADAL" clId="{505EAA4D-98B5-4DD4-84E8-0267FC42A9EF}" dt="2025-06-25T22:49:18.164" v="2070" actId="14100"/>
          <ac:spMkLst>
            <pc:docMk/>
            <pc:sldMk cId="1696792912" sldId="354"/>
            <ac:spMk id="3" creationId="{8117664B-4754-7F4E-ADCF-6AF266499213}"/>
          </ac:spMkLst>
        </pc:spChg>
        <pc:spChg chg="del">
          <ac:chgData name="James, Rina - (rinajames)" userId="13bb7db1-2f3f-4a79-b3b0-b026cba68666" providerId="ADAL" clId="{505EAA4D-98B5-4DD4-84E8-0267FC42A9EF}" dt="2025-06-25T22:45:34.879" v="1320" actId="478"/>
          <ac:spMkLst>
            <pc:docMk/>
            <pc:sldMk cId="1696792912" sldId="354"/>
            <ac:spMk id="4" creationId="{8B92D30E-08D1-F34C-AC54-52AB7886031F}"/>
          </ac:spMkLst>
        </pc:spChg>
        <pc:spChg chg="add del mod">
          <ac:chgData name="James, Rina - (rinajames)" userId="13bb7db1-2f3f-4a79-b3b0-b026cba68666" providerId="ADAL" clId="{505EAA4D-98B5-4DD4-84E8-0267FC42A9EF}" dt="2025-06-25T22:45:36.991" v="1321" actId="478"/>
          <ac:spMkLst>
            <pc:docMk/>
            <pc:sldMk cId="1696792912" sldId="354"/>
            <ac:spMk id="6" creationId="{F83336C8-8815-5606-F5EA-62ADADA5F8C6}"/>
          </ac:spMkLst>
        </pc:spChg>
        <pc:spChg chg="del">
          <ac:chgData name="James, Rina - (rinajames)" userId="13bb7db1-2f3f-4a79-b3b0-b026cba68666" providerId="ADAL" clId="{505EAA4D-98B5-4DD4-84E8-0267FC42A9EF}" dt="2025-06-25T22:47:49.732" v="2061" actId="478"/>
          <ac:spMkLst>
            <pc:docMk/>
            <pc:sldMk cId="1696792912" sldId="354"/>
            <ac:spMk id="8" creationId="{4A975662-F8B1-6422-9EDE-EC859224ED71}"/>
          </ac:spMkLst>
        </pc:spChg>
      </pc:sldChg>
      <pc:sldChg chg="modSp mod">
        <pc:chgData name="James, Rina - (rinajames)" userId="13bb7db1-2f3f-4a79-b3b0-b026cba68666" providerId="ADAL" clId="{505EAA4D-98B5-4DD4-84E8-0267FC42A9EF}" dt="2025-06-25T22:50:25.212" v="2081" actId="20577"/>
        <pc:sldMkLst>
          <pc:docMk/>
          <pc:sldMk cId="4066616234" sldId="355"/>
        </pc:sldMkLst>
        <pc:spChg chg="mod">
          <ac:chgData name="James, Rina - (rinajames)" userId="13bb7db1-2f3f-4a79-b3b0-b026cba68666" providerId="ADAL" clId="{505EAA4D-98B5-4DD4-84E8-0267FC42A9EF}" dt="2025-06-25T22:50:25.212" v="2081" actId="20577"/>
          <ac:spMkLst>
            <pc:docMk/>
            <pc:sldMk cId="4066616234" sldId="355"/>
            <ac:spMk id="2" creationId="{8A2A0DDF-D383-9235-FDEE-36792C9229CC}"/>
          </ac:spMkLst>
        </pc:spChg>
        <pc:spChg chg="mod">
          <ac:chgData name="James, Rina - (rinajames)" userId="13bb7db1-2f3f-4a79-b3b0-b026cba68666" providerId="ADAL" clId="{505EAA4D-98B5-4DD4-84E8-0267FC42A9EF}" dt="2025-06-25T22:50:19.890" v="2078" actId="14100"/>
          <ac:spMkLst>
            <pc:docMk/>
            <pc:sldMk cId="4066616234" sldId="355"/>
            <ac:spMk id="3" creationId="{709CF5F5-BC65-74A4-DCA7-F021B46B1471}"/>
          </ac:spMkLst>
        </pc:spChg>
      </pc:sldChg>
      <pc:sldChg chg="delSp modSp mod">
        <pc:chgData name="James, Rina - (rinajames)" userId="13bb7db1-2f3f-4a79-b3b0-b026cba68666" providerId="ADAL" clId="{505EAA4D-98B5-4DD4-84E8-0267FC42A9EF}" dt="2025-06-25T22:29:34.103" v="161" actId="478"/>
        <pc:sldMkLst>
          <pc:docMk/>
          <pc:sldMk cId="2800251567" sldId="356"/>
        </pc:sldMkLst>
        <pc:spChg chg="del mod">
          <ac:chgData name="James, Rina - (rinajames)" userId="13bb7db1-2f3f-4a79-b3b0-b026cba68666" providerId="ADAL" clId="{505EAA4D-98B5-4DD4-84E8-0267FC42A9EF}" dt="2025-06-25T22:29:34.103" v="161" actId="478"/>
          <ac:spMkLst>
            <pc:docMk/>
            <pc:sldMk cId="2800251567" sldId="356"/>
            <ac:spMk id="16" creationId="{3AEF9E68-1252-BF3B-8F62-45375D906BD4}"/>
          </ac:spMkLst>
        </pc:spChg>
      </pc:sldChg>
      <pc:sldChg chg="delSp modSp mod">
        <pc:chgData name="James, Rina - (rinajames)" userId="13bb7db1-2f3f-4a79-b3b0-b026cba68666" providerId="ADAL" clId="{505EAA4D-98B5-4DD4-84E8-0267FC42A9EF}" dt="2025-06-25T22:49:44.983" v="2076" actId="478"/>
        <pc:sldMkLst>
          <pc:docMk/>
          <pc:sldMk cId="94727489" sldId="358"/>
        </pc:sldMkLst>
        <pc:spChg chg="mod">
          <ac:chgData name="James, Rina - (rinajames)" userId="13bb7db1-2f3f-4a79-b3b0-b026cba68666" providerId="ADAL" clId="{505EAA4D-98B5-4DD4-84E8-0267FC42A9EF}" dt="2025-06-25T22:30:28.248" v="174" actId="20577"/>
          <ac:spMkLst>
            <pc:docMk/>
            <pc:sldMk cId="94727489" sldId="358"/>
            <ac:spMk id="2" creationId="{48529241-5517-094D-8365-77164D7362C0}"/>
          </ac:spMkLst>
        </pc:spChg>
        <pc:spChg chg="del">
          <ac:chgData name="James, Rina - (rinajames)" userId="13bb7db1-2f3f-4a79-b3b0-b026cba68666" providerId="ADAL" clId="{505EAA4D-98B5-4DD4-84E8-0267FC42A9EF}" dt="2025-06-25T22:49:44.983" v="2076" actId="478"/>
          <ac:spMkLst>
            <pc:docMk/>
            <pc:sldMk cId="94727489" sldId="358"/>
            <ac:spMk id="3" creationId="{7388CA33-6987-2429-F7A7-D01FF559893D}"/>
          </ac:spMkLst>
        </pc:spChg>
      </pc:sldChg>
      <pc:sldChg chg="delSp modSp mod">
        <pc:chgData name="James, Rina - (rinajames)" userId="13bb7db1-2f3f-4a79-b3b0-b026cba68666" providerId="ADAL" clId="{505EAA4D-98B5-4DD4-84E8-0267FC42A9EF}" dt="2025-06-25T22:49:41.840" v="2075" actId="478"/>
        <pc:sldMkLst>
          <pc:docMk/>
          <pc:sldMk cId="3607752179" sldId="360"/>
        </pc:sldMkLst>
        <pc:spChg chg="del mod">
          <ac:chgData name="James, Rina - (rinajames)" userId="13bb7db1-2f3f-4a79-b3b0-b026cba68666" providerId="ADAL" clId="{505EAA4D-98B5-4DD4-84E8-0267FC42A9EF}" dt="2025-06-25T22:49:41.840" v="2075" actId="478"/>
          <ac:spMkLst>
            <pc:docMk/>
            <pc:sldMk cId="3607752179" sldId="360"/>
            <ac:spMk id="4" creationId="{5FC8FE00-11BE-75EB-920D-C0F96C82174C}"/>
          </ac:spMkLst>
        </pc:spChg>
        <pc:graphicFrameChg chg="mod modGraphic">
          <ac:chgData name="James, Rina - (rinajames)" userId="13bb7db1-2f3f-4a79-b3b0-b026cba68666" providerId="ADAL" clId="{505EAA4D-98B5-4DD4-84E8-0267FC42A9EF}" dt="2025-06-25T22:29:14.291" v="148" actId="20577"/>
          <ac:graphicFrameMkLst>
            <pc:docMk/>
            <pc:sldMk cId="3607752179" sldId="360"/>
            <ac:graphicFrameMk id="10" creationId="{71AB82D5-DBCB-A725-C898-275DDDC30AC6}"/>
          </ac:graphicFrameMkLst>
        </pc:graphicFrameChg>
      </pc:sldChg>
      <pc:sldChg chg="delSp mod">
        <pc:chgData name="James, Rina - (rinajames)" userId="13bb7db1-2f3f-4a79-b3b0-b026cba68666" providerId="ADAL" clId="{505EAA4D-98B5-4DD4-84E8-0267FC42A9EF}" dt="2025-06-25T22:49:48.248" v="2077" actId="478"/>
        <pc:sldMkLst>
          <pc:docMk/>
          <pc:sldMk cId="4232958323" sldId="362"/>
        </pc:sldMkLst>
        <pc:spChg chg="del">
          <ac:chgData name="James, Rina - (rinajames)" userId="13bb7db1-2f3f-4a79-b3b0-b026cba68666" providerId="ADAL" clId="{505EAA4D-98B5-4DD4-84E8-0267FC42A9EF}" dt="2025-06-25T22:49:48.248" v="2077" actId="478"/>
          <ac:spMkLst>
            <pc:docMk/>
            <pc:sldMk cId="4232958323" sldId="362"/>
            <ac:spMk id="12" creationId="{B5202F9F-93A2-829A-7596-A5FE77BC691F}"/>
          </ac:spMkLst>
        </pc:spChg>
      </pc:sldChg>
      <pc:sldChg chg="delSp modSp add mod">
        <pc:chgData name="James, Rina - (rinajames)" userId="13bb7db1-2f3f-4a79-b3b0-b026cba68666" providerId="ADAL" clId="{505EAA4D-98B5-4DD4-84E8-0267FC42A9EF}" dt="2025-06-25T22:37:04.151" v="799" actId="478"/>
        <pc:sldMkLst>
          <pc:docMk/>
          <pc:sldMk cId="512884592" sldId="363"/>
        </pc:sldMkLst>
        <pc:spChg chg="del mod">
          <ac:chgData name="James, Rina - (rinajames)" userId="13bb7db1-2f3f-4a79-b3b0-b026cba68666" providerId="ADAL" clId="{505EAA4D-98B5-4DD4-84E8-0267FC42A9EF}" dt="2025-06-25T22:37:04.151" v="799" actId="478"/>
          <ac:spMkLst>
            <pc:docMk/>
            <pc:sldMk cId="512884592" sldId="363"/>
            <ac:spMk id="2" creationId="{59831C79-C582-59C5-0931-DE53CE0E2BF4}"/>
          </ac:spMkLst>
        </pc:spChg>
        <pc:spChg chg="mod">
          <ac:chgData name="James, Rina - (rinajames)" userId="13bb7db1-2f3f-4a79-b3b0-b026cba68666" providerId="ADAL" clId="{505EAA4D-98B5-4DD4-84E8-0267FC42A9EF}" dt="2025-06-25T22:32:14.520" v="241" actId="20577"/>
          <ac:spMkLst>
            <pc:docMk/>
            <pc:sldMk cId="512884592" sldId="363"/>
            <ac:spMk id="5" creationId="{6EDDD4C9-F403-D8F7-B6A6-5FBB55521159}"/>
          </ac:spMkLst>
        </pc:spChg>
        <pc:spChg chg="mod">
          <ac:chgData name="James, Rina - (rinajames)" userId="13bb7db1-2f3f-4a79-b3b0-b026cba68666" providerId="ADAL" clId="{505EAA4D-98B5-4DD4-84E8-0267FC42A9EF}" dt="2025-06-25T22:36:59.459" v="797" actId="20577"/>
          <ac:spMkLst>
            <pc:docMk/>
            <pc:sldMk cId="512884592" sldId="363"/>
            <ac:spMk id="6" creationId="{8FE3EE18-E89E-7B84-4980-EF2D44F47F77}"/>
          </ac:spMkLst>
        </pc:spChg>
        <pc:graphicFrameChg chg="modGraphic">
          <ac:chgData name="James, Rina - (rinajames)" userId="13bb7db1-2f3f-4a79-b3b0-b026cba68666" providerId="ADAL" clId="{505EAA4D-98B5-4DD4-84E8-0267FC42A9EF}" dt="2025-06-25T22:36:57.199" v="796" actId="14734"/>
          <ac:graphicFrameMkLst>
            <pc:docMk/>
            <pc:sldMk cId="512884592" sldId="363"/>
            <ac:graphicFrameMk id="23" creationId="{35E48795-8708-C472-648C-433D031F9E07}"/>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7E448-C47C-4BF6-9F9E-75F70839AEF6}" type="doc">
      <dgm:prSet loTypeId="urn:microsoft.com/office/officeart/2008/layout/HorizontalMultiLevelHierarchy" loCatId="hierarchy" qsTypeId="urn:microsoft.com/office/officeart/2005/8/quickstyle/simple2" qsCatId="simple" csTypeId="urn:microsoft.com/office/officeart/2005/8/colors/accent0_1" csCatId="mainScheme" phldr="1"/>
      <dgm:spPr/>
      <dgm:t>
        <a:bodyPr/>
        <a:lstStyle/>
        <a:p>
          <a:endParaRPr lang="en-US"/>
        </a:p>
      </dgm:t>
    </dgm:pt>
    <dgm:pt modelId="{81FA5BC2-5D6E-484B-A226-73EF1BA2F5E6}">
      <dgm:prSet phldrT="[Text]" custT="1"/>
      <dgm:spPr/>
      <dgm:t>
        <a:bodyPr/>
        <a:lstStyle/>
        <a:p>
          <a:r>
            <a:rPr lang="en-US" sz="2300" b="0" cap="none" baseline="0" dirty="0">
              <a:latin typeface="Gill Sans MT" panose="020B0502020104020203" pitchFamily="34" charset="0"/>
            </a:rPr>
            <a:t>The Manosphere</a:t>
          </a:r>
        </a:p>
      </dgm:t>
    </dgm:pt>
    <dgm:pt modelId="{A70E228E-C883-4267-A0AD-C8324B12F89C}" type="sibTrans" cxnId="{CF020499-1C4B-412E-8220-E43CBF710583}">
      <dgm:prSet/>
      <dgm:spPr/>
      <dgm:t>
        <a:bodyPr/>
        <a:lstStyle/>
        <a:p>
          <a:endParaRPr lang="en-US"/>
        </a:p>
      </dgm:t>
    </dgm:pt>
    <dgm:pt modelId="{0ED62124-0721-4662-BCA6-97F37816F356}" type="parTrans" cxnId="{CF020499-1C4B-412E-8220-E43CBF710583}">
      <dgm:prSet/>
      <dgm:spPr/>
      <dgm:t>
        <a:bodyPr/>
        <a:lstStyle/>
        <a:p>
          <a:endParaRPr lang="en-US"/>
        </a:p>
      </dgm:t>
    </dgm:pt>
    <dgm:pt modelId="{167CD3E5-0C8D-4814-8C4D-8BC6575309DA}">
      <dgm:prSet phldrT="[Text]"/>
      <dgm:spPr/>
      <dgm:t>
        <a:bodyPr/>
        <a:lstStyle/>
        <a:p>
          <a:r>
            <a:rPr lang="en-US" b="0" cap="none" baseline="0" dirty="0">
              <a:latin typeface="Gill Sans MT" panose="020B0502020104020203" pitchFamily="34" charset="0"/>
            </a:rPr>
            <a:t>Men’s rights activists (MRAs)</a:t>
          </a:r>
        </a:p>
      </dgm:t>
    </dgm:pt>
    <dgm:pt modelId="{8BBBB2F1-C48E-469E-9DEC-BA8903566F41}" type="sibTrans" cxnId="{918FD014-F473-428E-AA31-30F9C77DF2A7}">
      <dgm:prSet/>
      <dgm:spPr/>
      <dgm:t>
        <a:bodyPr/>
        <a:lstStyle/>
        <a:p>
          <a:endParaRPr lang="en-US"/>
        </a:p>
      </dgm:t>
    </dgm:pt>
    <dgm:pt modelId="{D21482A1-41AE-43FE-AFC0-5E5CACA12C08}" type="parTrans" cxnId="{918FD014-F473-428E-AA31-30F9C77DF2A7}">
      <dgm:prSet/>
      <dgm:spPr/>
      <dgm:t>
        <a:bodyPr/>
        <a:lstStyle/>
        <a:p>
          <a:endParaRPr lang="en-US" b="0" cap="none" baseline="0"/>
        </a:p>
      </dgm:t>
    </dgm:pt>
    <dgm:pt modelId="{7E3F4443-C5B3-4835-9797-5EFB4FB1D4AB}">
      <dgm:prSet phldrT="[Text]"/>
      <dgm:spPr/>
      <dgm:t>
        <a:bodyPr/>
        <a:lstStyle/>
        <a:p>
          <a:r>
            <a:rPr lang="en-US" b="0" cap="none" baseline="0" dirty="0">
              <a:latin typeface="Gill Sans MT" panose="020B0502020104020203" pitchFamily="34" charset="0"/>
            </a:rPr>
            <a:t>Men going their own way</a:t>
          </a:r>
        </a:p>
        <a:p>
          <a:r>
            <a:rPr lang="en-US" b="0" cap="none" baseline="0" dirty="0">
              <a:latin typeface="Gill Sans MT" panose="020B0502020104020203" pitchFamily="34" charset="0"/>
            </a:rPr>
            <a:t>(MGTOWs) </a:t>
          </a:r>
        </a:p>
      </dgm:t>
    </dgm:pt>
    <dgm:pt modelId="{6270F166-416D-49DE-83B6-2757A67DB116}" type="sibTrans" cxnId="{213841D7-C0CC-4CF8-A1F1-53C242BBE0E5}">
      <dgm:prSet/>
      <dgm:spPr/>
      <dgm:t>
        <a:bodyPr/>
        <a:lstStyle/>
        <a:p>
          <a:endParaRPr lang="en-US"/>
        </a:p>
      </dgm:t>
    </dgm:pt>
    <dgm:pt modelId="{4D8627A8-CAB2-47B1-B6F2-938AF6CC24AB}" type="parTrans" cxnId="{213841D7-C0CC-4CF8-A1F1-53C242BBE0E5}">
      <dgm:prSet/>
      <dgm:spPr/>
      <dgm:t>
        <a:bodyPr/>
        <a:lstStyle/>
        <a:p>
          <a:endParaRPr lang="en-US" b="0" cap="none" baseline="0"/>
        </a:p>
      </dgm:t>
    </dgm:pt>
    <dgm:pt modelId="{ACEF7D04-E5B8-4DAC-813D-422ADD4D62F7}">
      <dgm:prSet phldrT="[Text]"/>
      <dgm:spPr/>
      <dgm:t>
        <a:bodyPr/>
        <a:lstStyle/>
        <a:p>
          <a:r>
            <a:rPr lang="en-US" b="0" cap="none" baseline="0" dirty="0">
              <a:latin typeface="Gill Sans MT" panose="020B0502020104020203" pitchFamily="34" charset="0"/>
            </a:rPr>
            <a:t>Misogynist involuntary celibates (Incels)</a:t>
          </a:r>
        </a:p>
      </dgm:t>
    </dgm:pt>
    <dgm:pt modelId="{D287998B-9FAD-491D-A17C-89755E938E4C}" type="sibTrans" cxnId="{C9672D3A-5E7A-47B2-AFC5-1B638D159E0F}">
      <dgm:prSet/>
      <dgm:spPr/>
      <dgm:t>
        <a:bodyPr/>
        <a:lstStyle/>
        <a:p>
          <a:endParaRPr lang="en-US"/>
        </a:p>
      </dgm:t>
    </dgm:pt>
    <dgm:pt modelId="{F15E71C6-9BB9-4D4B-A3E0-A9A2EF0422CF}" type="parTrans" cxnId="{C9672D3A-5E7A-47B2-AFC5-1B638D159E0F}">
      <dgm:prSet/>
      <dgm:spPr/>
      <dgm:t>
        <a:bodyPr/>
        <a:lstStyle/>
        <a:p>
          <a:endParaRPr lang="en-US" b="0" cap="none" baseline="0"/>
        </a:p>
      </dgm:t>
    </dgm:pt>
    <dgm:pt modelId="{EC52805F-D605-4014-943A-A112B77B584E}">
      <dgm:prSet phldrT="[Text]"/>
      <dgm:spPr/>
      <dgm:t>
        <a:bodyPr/>
        <a:lstStyle/>
        <a:p>
          <a:r>
            <a:rPr lang="en-US" b="0" cap="none" baseline="0" dirty="0">
              <a:latin typeface="Gill Sans MT" panose="020B0502020104020203" pitchFamily="34" charset="0"/>
            </a:rPr>
            <a:t>Pick-up artists (PUAs)</a:t>
          </a:r>
        </a:p>
      </dgm:t>
    </dgm:pt>
    <dgm:pt modelId="{6C1E1712-C771-4116-8C8F-262DE37765CB}" type="parTrans" cxnId="{1BA008C0-B052-4522-AF48-D2FEAD6618D1}">
      <dgm:prSet/>
      <dgm:spPr/>
      <dgm:t>
        <a:bodyPr/>
        <a:lstStyle/>
        <a:p>
          <a:endParaRPr lang="en-US"/>
        </a:p>
      </dgm:t>
    </dgm:pt>
    <dgm:pt modelId="{B0066BD1-5806-4996-9C41-E64CB2451A25}" type="sibTrans" cxnId="{1BA008C0-B052-4522-AF48-D2FEAD6618D1}">
      <dgm:prSet/>
      <dgm:spPr/>
    </dgm:pt>
    <dgm:pt modelId="{4255319F-E7DA-4ADB-A57E-2EA8D8737933}">
      <dgm:prSet phldrT="[Text]"/>
      <dgm:spPr/>
      <dgm:t>
        <a:bodyPr/>
        <a:lstStyle/>
        <a:p>
          <a:r>
            <a:rPr lang="en-US" b="0" cap="none" baseline="0" dirty="0">
              <a:latin typeface="Gill Sans MT" panose="020B0502020104020203" pitchFamily="34" charset="0"/>
            </a:rPr>
            <a:t>The Red Pill (TRP)</a:t>
          </a:r>
        </a:p>
      </dgm:t>
    </dgm:pt>
    <dgm:pt modelId="{1A2FCD37-BDD7-4CEB-A7F1-1491F1F93001}" type="parTrans" cxnId="{BBA1320F-6D65-4355-9FD6-137975C3F4FC}">
      <dgm:prSet/>
      <dgm:spPr/>
      <dgm:t>
        <a:bodyPr/>
        <a:lstStyle/>
        <a:p>
          <a:endParaRPr lang="en-US"/>
        </a:p>
      </dgm:t>
    </dgm:pt>
    <dgm:pt modelId="{66D215EC-B1D0-4F26-8F1E-1386A590A1BD}" type="sibTrans" cxnId="{BBA1320F-6D65-4355-9FD6-137975C3F4FC}">
      <dgm:prSet/>
      <dgm:spPr/>
    </dgm:pt>
    <dgm:pt modelId="{B5D96F4B-47DA-49FF-BB29-E4D81C74A915}" type="pres">
      <dgm:prSet presAssocID="{3B47E448-C47C-4BF6-9F9E-75F70839AEF6}" presName="Name0" presStyleCnt="0">
        <dgm:presLayoutVars>
          <dgm:chPref val="1"/>
          <dgm:dir/>
          <dgm:animOne val="branch"/>
          <dgm:animLvl val="lvl"/>
          <dgm:resizeHandles val="exact"/>
        </dgm:presLayoutVars>
      </dgm:prSet>
      <dgm:spPr/>
    </dgm:pt>
    <dgm:pt modelId="{E7E6B502-BD80-4155-96C1-3775F8C44BF0}" type="pres">
      <dgm:prSet presAssocID="{81FA5BC2-5D6E-484B-A226-73EF1BA2F5E6}" presName="root1" presStyleCnt="0"/>
      <dgm:spPr/>
    </dgm:pt>
    <dgm:pt modelId="{E31C9CF9-D0C7-4C3D-A4F4-9F81146F5AFA}" type="pres">
      <dgm:prSet presAssocID="{81FA5BC2-5D6E-484B-A226-73EF1BA2F5E6}" presName="LevelOneTextNode" presStyleLbl="node0" presStyleIdx="0" presStyleCnt="1">
        <dgm:presLayoutVars>
          <dgm:chPref val="3"/>
        </dgm:presLayoutVars>
      </dgm:prSet>
      <dgm:spPr/>
    </dgm:pt>
    <dgm:pt modelId="{B637B5F1-E105-4EC9-A0BC-1F7568E1974D}" type="pres">
      <dgm:prSet presAssocID="{81FA5BC2-5D6E-484B-A226-73EF1BA2F5E6}" presName="level2hierChild" presStyleCnt="0"/>
      <dgm:spPr/>
    </dgm:pt>
    <dgm:pt modelId="{87B87CE4-15B2-460A-A97D-98671430CF98}" type="pres">
      <dgm:prSet presAssocID="{D21482A1-41AE-43FE-AFC0-5E5CACA12C08}" presName="conn2-1" presStyleLbl="parChTrans1D2" presStyleIdx="0" presStyleCnt="5"/>
      <dgm:spPr/>
    </dgm:pt>
    <dgm:pt modelId="{03F4837C-2965-472D-B441-2B990879C0F6}" type="pres">
      <dgm:prSet presAssocID="{D21482A1-41AE-43FE-AFC0-5E5CACA12C08}" presName="connTx" presStyleLbl="parChTrans1D2" presStyleIdx="0" presStyleCnt="5"/>
      <dgm:spPr/>
    </dgm:pt>
    <dgm:pt modelId="{AF54BC18-22C8-4327-A9F8-F99790CE66E4}" type="pres">
      <dgm:prSet presAssocID="{167CD3E5-0C8D-4814-8C4D-8BC6575309DA}" presName="root2" presStyleCnt="0"/>
      <dgm:spPr/>
    </dgm:pt>
    <dgm:pt modelId="{E15048E4-3311-458B-BE8B-9AC42CAEB7BD}" type="pres">
      <dgm:prSet presAssocID="{167CD3E5-0C8D-4814-8C4D-8BC6575309DA}" presName="LevelTwoTextNode" presStyleLbl="node2" presStyleIdx="0" presStyleCnt="5">
        <dgm:presLayoutVars>
          <dgm:chPref val="3"/>
        </dgm:presLayoutVars>
      </dgm:prSet>
      <dgm:spPr/>
    </dgm:pt>
    <dgm:pt modelId="{DEFD4DF7-4244-4DA8-A4B0-A4FE369467C5}" type="pres">
      <dgm:prSet presAssocID="{167CD3E5-0C8D-4814-8C4D-8BC6575309DA}" presName="level3hierChild" presStyleCnt="0"/>
      <dgm:spPr/>
    </dgm:pt>
    <dgm:pt modelId="{10846993-D591-4AA5-84B1-EE981B1E75E6}" type="pres">
      <dgm:prSet presAssocID="{6C1E1712-C771-4116-8C8F-262DE37765CB}" presName="conn2-1" presStyleLbl="parChTrans1D2" presStyleIdx="1" presStyleCnt="5"/>
      <dgm:spPr/>
    </dgm:pt>
    <dgm:pt modelId="{2ED0D134-F612-481B-867E-C68D1F9F58FC}" type="pres">
      <dgm:prSet presAssocID="{6C1E1712-C771-4116-8C8F-262DE37765CB}" presName="connTx" presStyleLbl="parChTrans1D2" presStyleIdx="1" presStyleCnt="5"/>
      <dgm:spPr/>
    </dgm:pt>
    <dgm:pt modelId="{7F545F81-F42C-44B8-9F58-90AEF70FA7C9}" type="pres">
      <dgm:prSet presAssocID="{EC52805F-D605-4014-943A-A112B77B584E}" presName="root2" presStyleCnt="0"/>
      <dgm:spPr/>
    </dgm:pt>
    <dgm:pt modelId="{39D6E379-FEAB-45D3-BD20-A5699DDF8E15}" type="pres">
      <dgm:prSet presAssocID="{EC52805F-D605-4014-943A-A112B77B584E}" presName="LevelTwoTextNode" presStyleLbl="node2" presStyleIdx="1" presStyleCnt="5">
        <dgm:presLayoutVars>
          <dgm:chPref val="3"/>
        </dgm:presLayoutVars>
      </dgm:prSet>
      <dgm:spPr/>
    </dgm:pt>
    <dgm:pt modelId="{5B9B164B-8CBC-474A-B364-E58BD21D2DE4}" type="pres">
      <dgm:prSet presAssocID="{EC52805F-D605-4014-943A-A112B77B584E}" presName="level3hierChild" presStyleCnt="0"/>
      <dgm:spPr/>
    </dgm:pt>
    <dgm:pt modelId="{DB189DE9-CADA-4169-9E28-A7736BD3C162}" type="pres">
      <dgm:prSet presAssocID="{1A2FCD37-BDD7-4CEB-A7F1-1491F1F93001}" presName="conn2-1" presStyleLbl="parChTrans1D2" presStyleIdx="2" presStyleCnt="5"/>
      <dgm:spPr/>
    </dgm:pt>
    <dgm:pt modelId="{9859CB59-C189-42C3-9F5F-C7DE735E909D}" type="pres">
      <dgm:prSet presAssocID="{1A2FCD37-BDD7-4CEB-A7F1-1491F1F93001}" presName="connTx" presStyleLbl="parChTrans1D2" presStyleIdx="2" presStyleCnt="5"/>
      <dgm:spPr/>
    </dgm:pt>
    <dgm:pt modelId="{B56DA83B-D9C7-4C6B-89F6-8C60D69D74EC}" type="pres">
      <dgm:prSet presAssocID="{4255319F-E7DA-4ADB-A57E-2EA8D8737933}" presName="root2" presStyleCnt="0"/>
      <dgm:spPr/>
    </dgm:pt>
    <dgm:pt modelId="{77D6316F-EC27-472F-AFF3-75F8D68109DC}" type="pres">
      <dgm:prSet presAssocID="{4255319F-E7DA-4ADB-A57E-2EA8D8737933}" presName="LevelTwoTextNode" presStyleLbl="node2" presStyleIdx="2" presStyleCnt="5">
        <dgm:presLayoutVars>
          <dgm:chPref val="3"/>
        </dgm:presLayoutVars>
      </dgm:prSet>
      <dgm:spPr/>
    </dgm:pt>
    <dgm:pt modelId="{D5E69E71-F420-46E0-9EDA-E406F34E6390}" type="pres">
      <dgm:prSet presAssocID="{4255319F-E7DA-4ADB-A57E-2EA8D8737933}" presName="level3hierChild" presStyleCnt="0"/>
      <dgm:spPr/>
    </dgm:pt>
    <dgm:pt modelId="{452C2B8A-39DE-471A-91F0-758224153F08}" type="pres">
      <dgm:prSet presAssocID="{4D8627A8-CAB2-47B1-B6F2-938AF6CC24AB}" presName="conn2-1" presStyleLbl="parChTrans1D2" presStyleIdx="3" presStyleCnt="5"/>
      <dgm:spPr/>
    </dgm:pt>
    <dgm:pt modelId="{BA3E30B5-FAFD-455D-9496-2801CEE057F1}" type="pres">
      <dgm:prSet presAssocID="{4D8627A8-CAB2-47B1-B6F2-938AF6CC24AB}" presName="connTx" presStyleLbl="parChTrans1D2" presStyleIdx="3" presStyleCnt="5"/>
      <dgm:spPr/>
    </dgm:pt>
    <dgm:pt modelId="{1A50022A-8ACF-489B-A0CF-820674F1A293}" type="pres">
      <dgm:prSet presAssocID="{7E3F4443-C5B3-4835-9797-5EFB4FB1D4AB}" presName="root2" presStyleCnt="0"/>
      <dgm:spPr/>
    </dgm:pt>
    <dgm:pt modelId="{66FFEA3C-ECEC-4C25-A8FD-55484BED0003}" type="pres">
      <dgm:prSet presAssocID="{7E3F4443-C5B3-4835-9797-5EFB4FB1D4AB}" presName="LevelTwoTextNode" presStyleLbl="node2" presStyleIdx="3" presStyleCnt="5">
        <dgm:presLayoutVars>
          <dgm:chPref val="3"/>
        </dgm:presLayoutVars>
      </dgm:prSet>
      <dgm:spPr/>
    </dgm:pt>
    <dgm:pt modelId="{E3B13FB6-4B7D-4CC4-977C-5E2CBD8747B4}" type="pres">
      <dgm:prSet presAssocID="{7E3F4443-C5B3-4835-9797-5EFB4FB1D4AB}" presName="level3hierChild" presStyleCnt="0"/>
      <dgm:spPr/>
    </dgm:pt>
    <dgm:pt modelId="{C53A8DD8-5282-45CA-B318-83B7EF2BE4A7}" type="pres">
      <dgm:prSet presAssocID="{F15E71C6-9BB9-4D4B-A3E0-A9A2EF0422CF}" presName="conn2-1" presStyleLbl="parChTrans1D2" presStyleIdx="4" presStyleCnt="5"/>
      <dgm:spPr/>
    </dgm:pt>
    <dgm:pt modelId="{279FD50F-7F4F-4B20-8E04-5097DA192B7E}" type="pres">
      <dgm:prSet presAssocID="{F15E71C6-9BB9-4D4B-A3E0-A9A2EF0422CF}" presName="connTx" presStyleLbl="parChTrans1D2" presStyleIdx="4" presStyleCnt="5"/>
      <dgm:spPr/>
    </dgm:pt>
    <dgm:pt modelId="{9A287702-8BE2-4E46-A854-9C7DA314BABA}" type="pres">
      <dgm:prSet presAssocID="{ACEF7D04-E5B8-4DAC-813D-422ADD4D62F7}" presName="root2" presStyleCnt="0"/>
      <dgm:spPr/>
    </dgm:pt>
    <dgm:pt modelId="{8246CBA1-D118-439B-A5FB-DBBF0C93C752}" type="pres">
      <dgm:prSet presAssocID="{ACEF7D04-E5B8-4DAC-813D-422ADD4D62F7}" presName="LevelTwoTextNode" presStyleLbl="node2" presStyleIdx="4" presStyleCnt="5">
        <dgm:presLayoutVars>
          <dgm:chPref val="3"/>
        </dgm:presLayoutVars>
      </dgm:prSet>
      <dgm:spPr/>
    </dgm:pt>
    <dgm:pt modelId="{17B17513-67C8-4F44-A8B6-8F71F5BEC7F2}" type="pres">
      <dgm:prSet presAssocID="{ACEF7D04-E5B8-4DAC-813D-422ADD4D62F7}" presName="level3hierChild" presStyleCnt="0"/>
      <dgm:spPr/>
    </dgm:pt>
  </dgm:ptLst>
  <dgm:cxnLst>
    <dgm:cxn modelId="{0C099101-5A95-44F7-9AB1-3465BE7EC085}" type="presOf" srcId="{D21482A1-41AE-43FE-AFC0-5E5CACA12C08}" destId="{87B87CE4-15B2-460A-A97D-98671430CF98}" srcOrd="0" destOrd="0" presId="urn:microsoft.com/office/officeart/2008/layout/HorizontalMultiLevelHierarchy"/>
    <dgm:cxn modelId="{6166D207-9B37-4926-8015-952C92ED2072}" type="presOf" srcId="{F15E71C6-9BB9-4D4B-A3E0-A9A2EF0422CF}" destId="{C53A8DD8-5282-45CA-B318-83B7EF2BE4A7}" srcOrd="0" destOrd="0" presId="urn:microsoft.com/office/officeart/2008/layout/HorizontalMultiLevelHierarchy"/>
    <dgm:cxn modelId="{51449C09-DF68-4783-8896-BD24DE5306B4}" type="presOf" srcId="{4D8627A8-CAB2-47B1-B6F2-938AF6CC24AB}" destId="{BA3E30B5-FAFD-455D-9496-2801CEE057F1}" srcOrd="1" destOrd="0" presId="urn:microsoft.com/office/officeart/2008/layout/HorizontalMultiLevelHierarchy"/>
    <dgm:cxn modelId="{5E03130A-4382-4227-AC1C-016EBD17B6BB}" type="presOf" srcId="{D21482A1-41AE-43FE-AFC0-5E5CACA12C08}" destId="{03F4837C-2965-472D-B441-2B990879C0F6}" srcOrd="1" destOrd="0" presId="urn:microsoft.com/office/officeart/2008/layout/HorizontalMultiLevelHierarchy"/>
    <dgm:cxn modelId="{BBA1320F-6D65-4355-9FD6-137975C3F4FC}" srcId="{81FA5BC2-5D6E-484B-A226-73EF1BA2F5E6}" destId="{4255319F-E7DA-4ADB-A57E-2EA8D8737933}" srcOrd="2" destOrd="0" parTransId="{1A2FCD37-BDD7-4CEB-A7F1-1491F1F93001}" sibTransId="{66D215EC-B1D0-4F26-8F1E-1386A590A1BD}"/>
    <dgm:cxn modelId="{918FD014-F473-428E-AA31-30F9C77DF2A7}" srcId="{81FA5BC2-5D6E-484B-A226-73EF1BA2F5E6}" destId="{167CD3E5-0C8D-4814-8C4D-8BC6575309DA}" srcOrd="0" destOrd="0" parTransId="{D21482A1-41AE-43FE-AFC0-5E5CACA12C08}" sibTransId="{8BBBB2F1-C48E-469E-9DEC-BA8903566F41}"/>
    <dgm:cxn modelId="{E1A80424-7565-4824-A9A2-E4500CE8C474}" type="presOf" srcId="{167CD3E5-0C8D-4814-8C4D-8BC6575309DA}" destId="{E15048E4-3311-458B-BE8B-9AC42CAEB7BD}" srcOrd="0" destOrd="0" presId="urn:microsoft.com/office/officeart/2008/layout/HorizontalMultiLevelHierarchy"/>
    <dgm:cxn modelId="{5ED9972B-0391-475D-9BCC-5BC9870978A6}" type="presOf" srcId="{7E3F4443-C5B3-4835-9797-5EFB4FB1D4AB}" destId="{66FFEA3C-ECEC-4C25-A8FD-55484BED0003}" srcOrd="0" destOrd="0" presId="urn:microsoft.com/office/officeart/2008/layout/HorizontalMultiLevelHierarchy"/>
    <dgm:cxn modelId="{EA61B52B-D25D-4378-AD1D-F0A77B760104}" type="presOf" srcId="{4255319F-E7DA-4ADB-A57E-2EA8D8737933}" destId="{77D6316F-EC27-472F-AFF3-75F8D68109DC}" srcOrd="0" destOrd="0" presId="urn:microsoft.com/office/officeart/2008/layout/HorizontalMultiLevelHierarchy"/>
    <dgm:cxn modelId="{C9672D3A-5E7A-47B2-AFC5-1B638D159E0F}" srcId="{81FA5BC2-5D6E-484B-A226-73EF1BA2F5E6}" destId="{ACEF7D04-E5B8-4DAC-813D-422ADD4D62F7}" srcOrd="4" destOrd="0" parTransId="{F15E71C6-9BB9-4D4B-A3E0-A9A2EF0422CF}" sibTransId="{D287998B-9FAD-491D-A17C-89755E938E4C}"/>
    <dgm:cxn modelId="{1F4C333A-5EE4-49E6-B5AB-26CBDA6AB88C}" type="presOf" srcId="{4D8627A8-CAB2-47B1-B6F2-938AF6CC24AB}" destId="{452C2B8A-39DE-471A-91F0-758224153F08}" srcOrd="0" destOrd="0" presId="urn:microsoft.com/office/officeart/2008/layout/HorizontalMultiLevelHierarchy"/>
    <dgm:cxn modelId="{84D3F05F-58FA-4C4A-9DDE-E6D57DF1DCCB}" type="presOf" srcId="{F15E71C6-9BB9-4D4B-A3E0-A9A2EF0422CF}" destId="{279FD50F-7F4F-4B20-8E04-5097DA192B7E}" srcOrd="1" destOrd="0" presId="urn:microsoft.com/office/officeart/2008/layout/HorizontalMultiLevelHierarchy"/>
    <dgm:cxn modelId="{DAE89066-4C88-4CD1-BF3B-8F07C8DD4FE8}" type="presOf" srcId="{6C1E1712-C771-4116-8C8F-262DE37765CB}" destId="{2ED0D134-F612-481B-867E-C68D1F9F58FC}" srcOrd="1" destOrd="0" presId="urn:microsoft.com/office/officeart/2008/layout/HorizontalMultiLevelHierarchy"/>
    <dgm:cxn modelId="{177C8471-CD8E-4E31-9F08-541F4B9D35BB}" type="presOf" srcId="{EC52805F-D605-4014-943A-A112B77B584E}" destId="{39D6E379-FEAB-45D3-BD20-A5699DDF8E15}" srcOrd="0" destOrd="0" presId="urn:microsoft.com/office/officeart/2008/layout/HorizontalMultiLevelHierarchy"/>
    <dgm:cxn modelId="{253F627F-3A39-4E66-AD51-42B15D7540B5}" type="presOf" srcId="{1A2FCD37-BDD7-4CEB-A7F1-1491F1F93001}" destId="{9859CB59-C189-42C3-9F5F-C7DE735E909D}" srcOrd="1" destOrd="0" presId="urn:microsoft.com/office/officeart/2008/layout/HorizontalMultiLevelHierarchy"/>
    <dgm:cxn modelId="{E293A287-790C-421F-944D-6EEA0286FC5C}" type="presOf" srcId="{3B47E448-C47C-4BF6-9F9E-75F70839AEF6}" destId="{B5D96F4B-47DA-49FF-BB29-E4D81C74A915}" srcOrd="0" destOrd="0" presId="urn:microsoft.com/office/officeart/2008/layout/HorizontalMultiLevelHierarchy"/>
    <dgm:cxn modelId="{CF020499-1C4B-412E-8220-E43CBF710583}" srcId="{3B47E448-C47C-4BF6-9F9E-75F70839AEF6}" destId="{81FA5BC2-5D6E-484B-A226-73EF1BA2F5E6}" srcOrd="0" destOrd="0" parTransId="{0ED62124-0721-4662-BCA6-97F37816F356}" sibTransId="{A70E228E-C883-4267-A0AD-C8324B12F89C}"/>
    <dgm:cxn modelId="{1BA008C0-B052-4522-AF48-D2FEAD6618D1}" srcId="{81FA5BC2-5D6E-484B-A226-73EF1BA2F5E6}" destId="{EC52805F-D605-4014-943A-A112B77B584E}" srcOrd="1" destOrd="0" parTransId="{6C1E1712-C771-4116-8C8F-262DE37765CB}" sibTransId="{B0066BD1-5806-4996-9C41-E64CB2451A25}"/>
    <dgm:cxn modelId="{C1D19ACB-E40E-47CF-9BF4-5CA6F4EF2B35}" type="presOf" srcId="{1A2FCD37-BDD7-4CEB-A7F1-1491F1F93001}" destId="{DB189DE9-CADA-4169-9E28-A7736BD3C162}" srcOrd="0" destOrd="0" presId="urn:microsoft.com/office/officeart/2008/layout/HorizontalMultiLevelHierarchy"/>
    <dgm:cxn modelId="{213841D7-C0CC-4CF8-A1F1-53C242BBE0E5}" srcId="{81FA5BC2-5D6E-484B-A226-73EF1BA2F5E6}" destId="{7E3F4443-C5B3-4835-9797-5EFB4FB1D4AB}" srcOrd="3" destOrd="0" parTransId="{4D8627A8-CAB2-47B1-B6F2-938AF6CC24AB}" sibTransId="{6270F166-416D-49DE-83B6-2757A67DB116}"/>
    <dgm:cxn modelId="{473AC2DE-8F76-489C-A150-B0B4F5596E28}" type="presOf" srcId="{6C1E1712-C771-4116-8C8F-262DE37765CB}" destId="{10846993-D591-4AA5-84B1-EE981B1E75E6}" srcOrd="0" destOrd="0" presId="urn:microsoft.com/office/officeart/2008/layout/HorizontalMultiLevelHierarchy"/>
    <dgm:cxn modelId="{EFD5FFDE-FE41-4920-BD1F-9B240277C3CF}" type="presOf" srcId="{81FA5BC2-5D6E-484B-A226-73EF1BA2F5E6}" destId="{E31C9CF9-D0C7-4C3D-A4F4-9F81146F5AFA}" srcOrd="0" destOrd="0" presId="urn:microsoft.com/office/officeart/2008/layout/HorizontalMultiLevelHierarchy"/>
    <dgm:cxn modelId="{E56E94EA-BD6F-4643-9835-93E93D18AC1D}" type="presOf" srcId="{ACEF7D04-E5B8-4DAC-813D-422ADD4D62F7}" destId="{8246CBA1-D118-439B-A5FB-DBBF0C93C752}" srcOrd="0" destOrd="0" presId="urn:microsoft.com/office/officeart/2008/layout/HorizontalMultiLevelHierarchy"/>
    <dgm:cxn modelId="{053AA2CB-ECA6-468E-91B0-17DD9E484AE5}" type="presParOf" srcId="{B5D96F4B-47DA-49FF-BB29-E4D81C74A915}" destId="{E7E6B502-BD80-4155-96C1-3775F8C44BF0}" srcOrd="0" destOrd="0" presId="urn:microsoft.com/office/officeart/2008/layout/HorizontalMultiLevelHierarchy"/>
    <dgm:cxn modelId="{9CD5FEE1-AAC9-4E52-9554-C7F625A9E9C1}" type="presParOf" srcId="{E7E6B502-BD80-4155-96C1-3775F8C44BF0}" destId="{E31C9CF9-D0C7-4C3D-A4F4-9F81146F5AFA}" srcOrd="0" destOrd="0" presId="urn:microsoft.com/office/officeart/2008/layout/HorizontalMultiLevelHierarchy"/>
    <dgm:cxn modelId="{CFD4075B-8CC9-44CE-9E42-125AF30060C9}" type="presParOf" srcId="{E7E6B502-BD80-4155-96C1-3775F8C44BF0}" destId="{B637B5F1-E105-4EC9-A0BC-1F7568E1974D}" srcOrd="1" destOrd="0" presId="urn:microsoft.com/office/officeart/2008/layout/HorizontalMultiLevelHierarchy"/>
    <dgm:cxn modelId="{433A82E4-842C-4191-86EF-26A9B08D7C9F}" type="presParOf" srcId="{B637B5F1-E105-4EC9-A0BC-1F7568E1974D}" destId="{87B87CE4-15B2-460A-A97D-98671430CF98}" srcOrd="0" destOrd="0" presId="urn:microsoft.com/office/officeart/2008/layout/HorizontalMultiLevelHierarchy"/>
    <dgm:cxn modelId="{AD0C10DB-3C0D-4549-A615-EBC62D550FBB}" type="presParOf" srcId="{87B87CE4-15B2-460A-A97D-98671430CF98}" destId="{03F4837C-2965-472D-B441-2B990879C0F6}" srcOrd="0" destOrd="0" presId="urn:microsoft.com/office/officeart/2008/layout/HorizontalMultiLevelHierarchy"/>
    <dgm:cxn modelId="{3C5A4720-F54E-4796-9C6A-9E552071B8A7}" type="presParOf" srcId="{B637B5F1-E105-4EC9-A0BC-1F7568E1974D}" destId="{AF54BC18-22C8-4327-A9F8-F99790CE66E4}" srcOrd="1" destOrd="0" presId="urn:microsoft.com/office/officeart/2008/layout/HorizontalMultiLevelHierarchy"/>
    <dgm:cxn modelId="{4E0D58C3-CE25-469C-91DE-C7B246349EA8}" type="presParOf" srcId="{AF54BC18-22C8-4327-A9F8-F99790CE66E4}" destId="{E15048E4-3311-458B-BE8B-9AC42CAEB7BD}" srcOrd="0" destOrd="0" presId="urn:microsoft.com/office/officeart/2008/layout/HorizontalMultiLevelHierarchy"/>
    <dgm:cxn modelId="{B56692F4-31A5-43F0-9035-33B8E3E8F18A}" type="presParOf" srcId="{AF54BC18-22C8-4327-A9F8-F99790CE66E4}" destId="{DEFD4DF7-4244-4DA8-A4B0-A4FE369467C5}" srcOrd="1" destOrd="0" presId="urn:microsoft.com/office/officeart/2008/layout/HorizontalMultiLevelHierarchy"/>
    <dgm:cxn modelId="{60F07EC3-0597-493B-BC1E-FF58CAD4B5CC}" type="presParOf" srcId="{B637B5F1-E105-4EC9-A0BC-1F7568E1974D}" destId="{10846993-D591-4AA5-84B1-EE981B1E75E6}" srcOrd="2" destOrd="0" presId="urn:microsoft.com/office/officeart/2008/layout/HorizontalMultiLevelHierarchy"/>
    <dgm:cxn modelId="{C4299C3E-9D3F-4B4D-99E6-53BC1CC72DAE}" type="presParOf" srcId="{10846993-D591-4AA5-84B1-EE981B1E75E6}" destId="{2ED0D134-F612-481B-867E-C68D1F9F58FC}" srcOrd="0" destOrd="0" presId="urn:microsoft.com/office/officeart/2008/layout/HorizontalMultiLevelHierarchy"/>
    <dgm:cxn modelId="{46EFA7AA-4B18-48CC-8C18-4B0C0D1FC1A1}" type="presParOf" srcId="{B637B5F1-E105-4EC9-A0BC-1F7568E1974D}" destId="{7F545F81-F42C-44B8-9F58-90AEF70FA7C9}" srcOrd="3" destOrd="0" presId="urn:microsoft.com/office/officeart/2008/layout/HorizontalMultiLevelHierarchy"/>
    <dgm:cxn modelId="{3D20CFEE-62A5-4E17-AFDD-7B5C883FFE89}" type="presParOf" srcId="{7F545F81-F42C-44B8-9F58-90AEF70FA7C9}" destId="{39D6E379-FEAB-45D3-BD20-A5699DDF8E15}" srcOrd="0" destOrd="0" presId="urn:microsoft.com/office/officeart/2008/layout/HorizontalMultiLevelHierarchy"/>
    <dgm:cxn modelId="{4F50F544-4533-4C8F-86B0-7B781F0F4564}" type="presParOf" srcId="{7F545F81-F42C-44B8-9F58-90AEF70FA7C9}" destId="{5B9B164B-8CBC-474A-B364-E58BD21D2DE4}" srcOrd="1" destOrd="0" presId="urn:microsoft.com/office/officeart/2008/layout/HorizontalMultiLevelHierarchy"/>
    <dgm:cxn modelId="{85D3D669-1239-44F9-8370-710FE39A1787}" type="presParOf" srcId="{B637B5F1-E105-4EC9-A0BC-1F7568E1974D}" destId="{DB189DE9-CADA-4169-9E28-A7736BD3C162}" srcOrd="4" destOrd="0" presId="urn:microsoft.com/office/officeart/2008/layout/HorizontalMultiLevelHierarchy"/>
    <dgm:cxn modelId="{4244AE4D-4DF8-445A-BB01-540E4D0DEF1F}" type="presParOf" srcId="{DB189DE9-CADA-4169-9E28-A7736BD3C162}" destId="{9859CB59-C189-42C3-9F5F-C7DE735E909D}" srcOrd="0" destOrd="0" presId="urn:microsoft.com/office/officeart/2008/layout/HorizontalMultiLevelHierarchy"/>
    <dgm:cxn modelId="{83DE01F9-A4EA-4333-BAFB-BBE118558A9F}" type="presParOf" srcId="{B637B5F1-E105-4EC9-A0BC-1F7568E1974D}" destId="{B56DA83B-D9C7-4C6B-89F6-8C60D69D74EC}" srcOrd="5" destOrd="0" presId="urn:microsoft.com/office/officeart/2008/layout/HorizontalMultiLevelHierarchy"/>
    <dgm:cxn modelId="{CCAC03C1-409D-4F4F-9BFF-42142AE19EF4}" type="presParOf" srcId="{B56DA83B-D9C7-4C6B-89F6-8C60D69D74EC}" destId="{77D6316F-EC27-472F-AFF3-75F8D68109DC}" srcOrd="0" destOrd="0" presId="urn:microsoft.com/office/officeart/2008/layout/HorizontalMultiLevelHierarchy"/>
    <dgm:cxn modelId="{9B05B56D-6DEA-4FEB-BE6B-B87C0820F9E8}" type="presParOf" srcId="{B56DA83B-D9C7-4C6B-89F6-8C60D69D74EC}" destId="{D5E69E71-F420-46E0-9EDA-E406F34E6390}" srcOrd="1" destOrd="0" presId="urn:microsoft.com/office/officeart/2008/layout/HorizontalMultiLevelHierarchy"/>
    <dgm:cxn modelId="{CB0B448F-C097-4B92-AFEA-AC3F11957E4E}" type="presParOf" srcId="{B637B5F1-E105-4EC9-A0BC-1F7568E1974D}" destId="{452C2B8A-39DE-471A-91F0-758224153F08}" srcOrd="6" destOrd="0" presId="urn:microsoft.com/office/officeart/2008/layout/HorizontalMultiLevelHierarchy"/>
    <dgm:cxn modelId="{247CF462-54E8-442C-9F81-34A3C1311C3E}" type="presParOf" srcId="{452C2B8A-39DE-471A-91F0-758224153F08}" destId="{BA3E30B5-FAFD-455D-9496-2801CEE057F1}" srcOrd="0" destOrd="0" presId="urn:microsoft.com/office/officeart/2008/layout/HorizontalMultiLevelHierarchy"/>
    <dgm:cxn modelId="{7A007B49-AE13-4093-920C-923FE7FAD358}" type="presParOf" srcId="{B637B5F1-E105-4EC9-A0BC-1F7568E1974D}" destId="{1A50022A-8ACF-489B-A0CF-820674F1A293}" srcOrd="7" destOrd="0" presId="urn:microsoft.com/office/officeart/2008/layout/HorizontalMultiLevelHierarchy"/>
    <dgm:cxn modelId="{A5C8ABC9-47F8-45C3-8E33-FE1433D638A5}" type="presParOf" srcId="{1A50022A-8ACF-489B-A0CF-820674F1A293}" destId="{66FFEA3C-ECEC-4C25-A8FD-55484BED0003}" srcOrd="0" destOrd="0" presId="urn:microsoft.com/office/officeart/2008/layout/HorizontalMultiLevelHierarchy"/>
    <dgm:cxn modelId="{3602DC67-A3FB-4DD4-AFAF-459F443CA0A2}" type="presParOf" srcId="{1A50022A-8ACF-489B-A0CF-820674F1A293}" destId="{E3B13FB6-4B7D-4CC4-977C-5E2CBD8747B4}" srcOrd="1" destOrd="0" presId="urn:microsoft.com/office/officeart/2008/layout/HorizontalMultiLevelHierarchy"/>
    <dgm:cxn modelId="{348EA179-B47E-49C4-A48E-7EF4D102782A}" type="presParOf" srcId="{B637B5F1-E105-4EC9-A0BC-1F7568E1974D}" destId="{C53A8DD8-5282-45CA-B318-83B7EF2BE4A7}" srcOrd="8" destOrd="0" presId="urn:microsoft.com/office/officeart/2008/layout/HorizontalMultiLevelHierarchy"/>
    <dgm:cxn modelId="{6A81B074-4569-4B03-8192-6C069F47CB1F}" type="presParOf" srcId="{C53A8DD8-5282-45CA-B318-83B7EF2BE4A7}" destId="{279FD50F-7F4F-4B20-8E04-5097DA192B7E}" srcOrd="0" destOrd="0" presId="urn:microsoft.com/office/officeart/2008/layout/HorizontalMultiLevelHierarchy"/>
    <dgm:cxn modelId="{08022D1E-3376-420A-8303-3CBF0E53F9B6}" type="presParOf" srcId="{B637B5F1-E105-4EC9-A0BC-1F7568E1974D}" destId="{9A287702-8BE2-4E46-A854-9C7DA314BABA}" srcOrd="9" destOrd="0" presId="urn:microsoft.com/office/officeart/2008/layout/HorizontalMultiLevelHierarchy"/>
    <dgm:cxn modelId="{EC2FB694-9D86-4C4B-8276-D845E67E7B9F}" type="presParOf" srcId="{9A287702-8BE2-4E46-A854-9C7DA314BABA}" destId="{8246CBA1-D118-439B-A5FB-DBBF0C93C752}" srcOrd="0" destOrd="0" presId="urn:microsoft.com/office/officeart/2008/layout/HorizontalMultiLevelHierarchy"/>
    <dgm:cxn modelId="{14E23A60-DEA0-4E83-BA72-89E4FBD34DED}" type="presParOf" srcId="{9A287702-8BE2-4E46-A854-9C7DA314BABA}" destId="{17B17513-67C8-4F44-A8B6-8F71F5BEC7F2}"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A8DD8-5282-45CA-B318-83B7EF2BE4A7}">
      <dsp:nvSpPr>
        <dsp:cNvPr id="0" name=""/>
        <dsp:cNvSpPr/>
      </dsp:nvSpPr>
      <dsp:spPr>
        <a:xfrm>
          <a:off x="1288917" y="2698634"/>
          <a:ext cx="589940" cy="2248247"/>
        </a:xfrm>
        <a:custGeom>
          <a:avLst/>
          <a:gdLst/>
          <a:ahLst/>
          <a:cxnLst/>
          <a:rect l="0" t="0" r="0" b="0"/>
          <a:pathLst>
            <a:path>
              <a:moveTo>
                <a:pt x="0" y="0"/>
              </a:moveTo>
              <a:lnTo>
                <a:pt x="294970" y="0"/>
              </a:lnTo>
              <a:lnTo>
                <a:pt x="294970" y="2248247"/>
              </a:lnTo>
              <a:lnTo>
                <a:pt x="589940" y="224824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b="0" kern="1200" cap="none" baseline="0"/>
        </a:p>
      </dsp:txBody>
      <dsp:txXfrm>
        <a:off x="1525778" y="3764649"/>
        <a:ext cx="116217" cy="116217"/>
      </dsp:txXfrm>
    </dsp:sp>
    <dsp:sp modelId="{452C2B8A-39DE-471A-91F0-758224153F08}">
      <dsp:nvSpPr>
        <dsp:cNvPr id="0" name=""/>
        <dsp:cNvSpPr/>
      </dsp:nvSpPr>
      <dsp:spPr>
        <a:xfrm>
          <a:off x="1288917" y="2698634"/>
          <a:ext cx="589940" cy="1124123"/>
        </a:xfrm>
        <a:custGeom>
          <a:avLst/>
          <a:gdLst/>
          <a:ahLst/>
          <a:cxnLst/>
          <a:rect l="0" t="0" r="0" b="0"/>
          <a:pathLst>
            <a:path>
              <a:moveTo>
                <a:pt x="0" y="0"/>
              </a:moveTo>
              <a:lnTo>
                <a:pt x="294970" y="0"/>
              </a:lnTo>
              <a:lnTo>
                <a:pt x="294970" y="1124123"/>
              </a:lnTo>
              <a:lnTo>
                <a:pt x="589940" y="112412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cap="none" baseline="0"/>
        </a:p>
      </dsp:txBody>
      <dsp:txXfrm>
        <a:off x="1552149" y="3228958"/>
        <a:ext cx="63476" cy="63476"/>
      </dsp:txXfrm>
    </dsp:sp>
    <dsp:sp modelId="{DB189DE9-CADA-4169-9E28-A7736BD3C162}">
      <dsp:nvSpPr>
        <dsp:cNvPr id="0" name=""/>
        <dsp:cNvSpPr/>
      </dsp:nvSpPr>
      <dsp:spPr>
        <a:xfrm>
          <a:off x="1288917" y="2652914"/>
          <a:ext cx="589940" cy="91440"/>
        </a:xfrm>
        <a:custGeom>
          <a:avLst/>
          <a:gdLst/>
          <a:ahLst/>
          <a:cxnLst/>
          <a:rect l="0" t="0" r="0" b="0"/>
          <a:pathLst>
            <a:path>
              <a:moveTo>
                <a:pt x="0" y="45720"/>
              </a:moveTo>
              <a:lnTo>
                <a:pt x="589940" y="4572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69138" y="2683885"/>
        <a:ext cx="29497" cy="29497"/>
      </dsp:txXfrm>
    </dsp:sp>
    <dsp:sp modelId="{10846993-D591-4AA5-84B1-EE981B1E75E6}">
      <dsp:nvSpPr>
        <dsp:cNvPr id="0" name=""/>
        <dsp:cNvSpPr/>
      </dsp:nvSpPr>
      <dsp:spPr>
        <a:xfrm>
          <a:off x="1288917" y="1574510"/>
          <a:ext cx="589940" cy="1124123"/>
        </a:xfrm>
        <a:custGeom>
          <a:avLst/>
          <a:gdLst/>
          <a:ahLst/>
          <a:cxnLst/>
          <a:rect l="0" t="0" r="0" b="0"/>
          <a:pathLst>
            <a:path>
              <a:moveTo>
                <a:pt x="0" y="1124123"/>
              </a:moveTo>
              <a:lnTo>
                <a:pt x="294970" y="1124123"/>
              </a:lnTo>
              <a:lnTo>
                <a:pt x="294970" y="0"/>
              </a:lnTo>
              <a:lnTo>
                <a:pt x="589940"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52149" y="2104834"/>
        <a:ext cx="63476" cy="63476"/>
      </dsp:txXfrm>
    </dsp:sp>
    <dsp:sp modelId="{87B87CE4-15B2-460A-A97D-98671430CF98}">
      <dsp:nvSpPr>
        <dsp:cNvPr id="0" name=""/>
        <dsp:cNvSpPr/>
      </dsp:nvSpPr>
      <dsp:spPr>
        <a:xfrm>
          <a:off x="1288917" y="450387"/>
          <a:ext cx="589940" cy="2248247"/>
        </a:xfrm>
        <a:custGeom>
          <a:avLst/>
          <a:gdLst/>
          <a:ahLst/>
          <a:cxnLst/>
          <a:rect l="0" t="0" r="0" b="0"/>
          <a:pathLst>
            <a:path>
              <a:moveTo>
                <a:pt x="0" y="2248247"/>
              </a:moveTo>
              <a:lnTo>
                <a:pt x="294970" y="2248247"/>
              </a:lnTo>
              <a:lnTo>
                <a:pt x="294970" y="0"/>
              </a:lnTo>
              <a:lnTo>
                <a:pt x="589940"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b="0" kern="1200" cap="none" baseline="0"/>
        </a:p>
      </dsp:txBody>
      <dsp:txXfrm>
        <a:off x="1525778" y="1516401"/>
        <a:ext cx="116217" cy="116217"/>
      </dsp:txXfrm>
    </dsp:sp>
    <dsp:sp modelId="{E31C9CF9-D0C7-4C3D-A4F4-9F81146F5AFA}">
      <dsp:nvSpPr>
        <dsp:cNvPr id="0" name=""/>
        <dsp:cNvSpPr/>
      </dsp:nvSpPr>
      <dsp:spPr>
        <a:xfrm rot="16200000">
          <a:off x="-1527308" y="2248985"/>
          <a:ext cx="4733151" cy="8992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b="0" kern="1200" cap="none" baseline="0" dirty="0">
              <a:latin typeface="Gill Sans MT" panose="020B0502020104020203" pitchFamily="34" charset="0"/>
            </a:rPr>
            <a:t>The Manosphere</a:t>
          </a:r>
        </a:p>
      </dsp:txBody>
      <dsp:txXfrm>
        <a:off x="-1527308" y="2248985"/>
        <a:ext cx="4733151" cy="899298"/>
      </dsp:txXfrm>
    </dsp:sp>
    <dsp:sp modelId="{E15048E4-3311-458B-BE8B-9AC42CAEB7BD}">
      <dsp:nvSpPr>
        <dsp:cNvPr id="0" name=""/>
        <dsp:cNvSpPr/>
      </dsp:nvSpPr>
      <dsp:spPr>
        <a:xfrm>
          <a:off x="1878857" y="737"/>
          <a:ext cx="2949700" cy="8992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cap="none" baseline="0" dirty="0">
              <a:latin typeface="Gill Sans MT" panose="020B0502020104020203" pitchFamily="34" charset="0"/>
            </a:rPr>
            <a:t>Men’s rights activists (MRAs)</a:t>
          </a:r>
        </a:p>
      </dsp:txBody>
      <dsp:txXfrm>
        <a:off x="1878857" y="737"/>
        <a:ext cx="2949700" cy="899298"/>
      </dsp:txXfrm>
    </dsp:sp>
    <dsp:sp modelId="{39D6E379-FEAB-45D3-BD20-A5699DDF8E15}">
      <dsp:nvSpPr>
        <dsp:cNvPr id="0" name=""/>
        <dsp:cNvSpPr/>
      </dsp:nvSpPr>
      <dsp:spPr>
        <a:xfrm>
          <a:off x="1878857" y="1124861"/>
          <a:ext cx="2949700" cy="8992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cap="none" baseline="0" dirty="0">
              <a:latin typeface="Gill Sans MT" panose="020B0502020104020203" pitchFamily="34" charset="0"/>
            </a:rPr>
            <a:t>Pick-up artists (PUAs)</a:t>
          </a:r>
        </a:p>
      </dsp:txBody>
      <dsp:txXfrm>
        <a:off x="1878857" y="1124861"/>
        <a:ext cx="2949700" cy="899298"/>
      </dsp:txXfrm>
    </dsp:sp>
    <dsp:sp modelId="{77D6316F-EC27-472F-AFF3-75F8D68109DC}">
      <dsp:nvSpPr>
        <dsp:cNvPr id="0" name=""/>
        <dsp:cNvSpPr/>
      </dsp:nvSpPr>
      <dsp:spPr>
        <a:xfrm>
          <a:off x="1878857" y="2248985"/>
          <a:ext cx="2949700" cy="8992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cap="none" baseline="0" dirty="0">
              <a:latin typeface="Gill Sans MT" panose="020B0502020104020203" pitchFamily="34" charset="0"/>
            </a:rPr>
            <a:t>The Red Pill (TRP)</a:t>
          </a:r>
        </a:p>
      </dsp:txBody>
      <dsp:txXfrm>
        <a:off x="1878857" y="2248985"/>
        <a:ext cx="2949700" cy="899298"/>
      </dsp:txXfrm>
    </dsp:sp>
    <dsp:sp modelId="{66FFEA3C-ECEC-4C25-A8FD-55484BED0003}">
      <dsp:nvSpPr>
        <dsp:cNvPr id="0" name=""/>
        <dsp:cNvSpPr/>
      </dsp:nvSpPr>
      <dsp:spPr>
        <a:xfrm>
          <a:off x="1878857" y="3373108"/>
          <a:ext cx="2949700" cy="8992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cap="none" baseline="0" dirty="0">
              <a:latin typeface="Gill Sans MT" panose="020B0502020104020203" pitchFamily="34" charset="0"/>
            </a:rPr>
            <a:t>Men going their own way</a:t>
          </a:r>
        </a:p>
        <a:p>
          <a:pPr marL="0" lvl="0" indent="0" algn="ctr" defTabSz="977900">
            <a:lnSpc>
              <a:spcPct val="90000"/>
            </a:lnSpc>
            <a:spcBef>
              <a:spcPct val="0"/>
            </a:spcBef>
            <a:spcAft>
              <a:spcPct val="35000"/>
            </a:spcAft>
            <a:buNone/>
          </a:pPr>
          <a:r>
            <a:rPr lang="en-US" sz="2200" b="0" kern="1200" cap="none" baseline="0" dirty="0">
              <a:latin typeface="Gill Sans MT" panose="020B0502020104020203" pitchFamily="34" charset="0"/>
            </a:rPr>
            <a:t>(MGTOWs) </a:t>
          </a:r>
        </a:p>
      </dsp:txBody>
      <dsp:txXfrm>
        <a:off x="1878857" y="3373108"/>
        <a:ext cx="2949700" cy="899298"/>
      </dsp:txXfrm>
    </dsp:sp>
    <dsp:sp modelId="{8246CBA1-D118-439B-A5FB-DBBF0C93C752}">
      <dsp:nvSpPr>
        <dsp:cNvPr id="0" name=""/>
        <dsp:cNvSpPr/>
      </dsp:nvSpPr>
      <dsp:spPr>
        <a:xfrm>
          <a:off x="1878857" y="4497232"/>
          <a:ext cx="2949700" cy="899298"/>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kern="1200" cap="none" baseline="0" dirty="0">
              <a:latin typeface="Gill Sans MT" panose="020B0502020104020203" pitchFamily="34" charset="0"/>
            </a:rPr>
            <a:t>Misogynist involuntary celibates (Incels)</a:t>
          </a:r>
        </a:p>
      </dsp:txBody>
      <dsp:txXfrm>
        <a:off x="1878857" y="4497232"/>
        <a:ext cx="2949700" cy="89929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EE7A52F-9D89-7442-A8E9-48D1527B5F6B}" type="datetimeFigureOut">
              <a:rPr lang="en-US" smtClean="0"/>
              <a:t>6/25/2025</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I’m Rina James, and I am a current PhD candidate in the School of Sociology at the University of Arizona. Today I’m going to be presenting some very early pieces of my dissertation project, tentatively titled, “Radicalization Pathways in the Online Context: Accounting for User Migration Across Extremist Spaces.” And if anyone happened to memorize all the project titles, you might notice this is slightly different in that the initial title referred to user </a:t>
            </a:r>
            <a:r>
              <a:rPr lang="en-US" i="1" dirty="0"/>
              <a:t>trajectories</a:t>
            </a:r>
            <a:r>
              <a:rPr lang="en-US" i="0" dirty="0"/>
              <a:t> rather than user migration; this tweak is just to add some clarity to what I’m really going to be talking about today. </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776253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652745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BEABF-1818-4D41-234E-4665DF7C76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98A439-ABA6-FDD9-52EF-723351C15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EA8C4A-1149-B872-BE1B-0D4782C6FC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003723-8EF3-C144-1ED7-0F20264DF650}"/>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47373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66288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990602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Now, to begin, I want to cover two relatively straightforward questions: 1) what do I mean when I talk about migration, and 2) why should we care about it. </a:t>
            </a:r>
          </a:p>
          <a:p>
            <a:endParaRPr lang="en-US" dirty="0"/>
          </a:p>
          <a:p>
            <a:r>
              <a:rPr lang="en-US" dirty="0"/>
              <a:t>So, when I refer to migration here, I’m talking about online migration—the movement of users between distinct online spaces: digital communities, platforms, etc. And online migration matters because user trajectories I general—sometimes referred to as ‘pipelines’ or ‘pathways’—have been identified as an important component of online radicalization into extremist movements. (And, I do want to note here than when I talk about extremist movements, I’m referring to movements that espouse what can be considered nonmoderate ideologies; my particular focus is on far-right extremism.) </a:t>
            </a:r>
          </a:p>
          <a:p>
            <a:endParaRPr lang="en-US" dirty="0"/>
          </a:p>
          <a:p>
            <a:r>
              <a:rPr lang="en-US" dirty="0"/>
              <a:t>Now, it’s important to note that not all trajectories into extremism involve migration; at times these pathways are strictly ideological, for example as users move from engaging with less to more extreme content on platforms like YouTube. Frequently, however, they do also involve user migration between platforms or distinct online communities. This migration can be voluntary, or it can also be involuntary, as is especially common in the wake of deplatforming.</a:t>
            </a:r>
            <a:r>
              <a:rPr lang="en-US" i="0" dirty="0"/>
              <a:t> Also important to note is that the relationship between migration and radicalization is multi-directional; as users grow more extreme in their beliefs, they migrate into more extreme spaces, but previous work also indicates that users continue to grow more extreme post-migration. </a:t>
            </a:r>
            <a:endParaRPr lang="en-US" dirty="0"/>
          </a:p>
          <a:p>
            <a:endParaRPr lang="en-US" i="0" dirty="0"/>
          </a:p>
          <a:p>
            <a:r>
              <a:rPr lang="en-US" dirty="0"/>
              <a:t>User migration, then, appears to be a potentially salient component of radicalization, both in that users may choose to migrate as they become radicalized, and users may become increasingly radicalized as a </a:t>
            </a:r>
            <a:r>
              <a:rPr lang="en-US" i="1" dirty="0"/>
              <a:t>consequence</a:t>
            </a:r>
            <a:r>
              <a:rPr lang="en-US" i="0" dirty="0"/>
              <a:t> of migration. At the same time, the mechanisms that drive some users—but not others—to migrate, or that determine why clusters of users don’t remain in-place, are relatively undertheorized. Deepening these understandings is key for developing both a better understanding of online radicalization processes and, I would argue, in identifying possible interventions. </a:t>
            </a:r>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66669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move towards this more explanatory account of the relationship between user migration and radicalization, I focus my analysis on one contingent of the far-right: organized </a:t>
            </a:r>
            <a:r>
              <a:rPr lang="en-US"/>
              <a:t>male supremacist. </a:t>
            </a:r>
            <a:r>
              <a:rPr lang="en-US" dirty="0"/>
              <a:t>In particular, I look at five primary groups housed within ‘the Manosphere’—a loose constellation of websites, blogs, and forums that vary in the substantive focus but that all share a virulently misogynist and antifeminist worldview, espousing biological essentialist views and presenting feminism as a large-scale conspiracy to secure women’s advantage at the expense of men. </a:t>
            </a:r>
          </a:p>
          <a:p>
            <a:endParaRPr lang="en-US" dirty="0"/>
          </a:p>
          <a:p>
            <a:r>
              <a:rPr lang="en-US" dirty="0"/>
              <a:t>Now these groups are a useful case study for a number of reasons. Firstly, previous work has identified differences in the relative extremity of these communities, which is reflected in both qualitative analyses of the discourses and ideologies present within the manosphere, and in analyses using toxicity scores to measure the degree of general hate speech and specifically misogynist speech in these communities. Second, Manosphere participation over the last several years has trended towards decreasing participation in less extreme communities, and increasing participation in more extreme communities.</a:t>
            </a:r>
          </a:p>
          <a:p>
            <a:endParaRPr lang="en-US" dirty="0"/>
          </a:p>
          <a:p>
            <a:r>
              <a:rPr lang="en-US" dirty="0"/>
              <a:t>Further, this appears to be driven not only by influxes of new participants into these spaces, but also user migrations from less to more extreme communities. These migration trends are particularly interesting given that, while these groups do share a foundational male supremacist ideology, they also vary in their general focuses. These trends, and the movement of users across ideologically distinct spaces, makes them an incredibly useful site for understanding the relationship between user migration and radicalization. </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421329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based on both the previous work on user migration in general, and on user migration across male supremacist spaces in particular, I aim to answer this specific research question: 1) what individual and community-level factors predict user migration to more extreme communities?</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27210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analysis, I focus on data from 56 subreddits associated with the five groups under study, viewing clusters of relevant subreddits as overall communities. My current data covers March 2008 through June 2021; this is all the data that was available when analysis initially began, but do I have plans to incorporate the additional 2021 and 2022 data that is now available. </a:t>
            </a:r>
          </a:p>
          <a:p>
            <a:endParaRPr lang="en-US" dirty="0"/>
          </a:p>
          <a:p>
            <a:r>
              <a:rPr lang="en-US" dirty="0"/>
              <a:t>Currently, my analytic data includes a total of 29.3 million posts from 984,000+ unique user profiles. And, it is important to flag here that these are user profiles, not necessarily unique users; it is possible for individuals to have more than one user account on the site, and it is not necessarily uncommon for users to maintain multiple accounts, change user names, or occasionally post from ‘throwaway’ accounts that are meant to increase anonymity by disconnecting certain forms of participation from a user’s primary account. </a:t>
            </a:r>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37339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still building up to formal hypothesis testing through regression analysis. To date, the bulk of the analysis has been descriptive, focusing on 1) broadly summarizing user participation patterns; 2) confirming the presence of migrating users in the data; 3) identifying trends in participation and migration over time; and 4) moving slowly towards hypothesis testing by determining differences between migrating and non-migrating users. </a:t>
            </a:r>
          </a:p>
          <a:p>
            <a:endParaRPr lang="en-US" dirty="0"/>
          </a:p>
          <a:p>
            <a:r>
              <a:rPr lang="en-US" dirty="0"/>
              <a:t>It is also important to note how I am conceptualizing user migration. Previous literature has distinguished between platform migration—when users cease participation on one platform and begin it another—and attention migration, where users maintain profiles in both spaces but their activity shifts towards a new digital space. Since I am looking entirely at activity within the same platform—Reddit—I focus on attention migration from one community to another, operationalized as an identifiable shift in where a user’s </a:t>
            </a:r>
            <a:r>
              <a:rPr lang="en-US" i="1" dirty="0"/>
              <a:t>primary participation</a:t>
            </a:r>
            <a:r>
              <a:rPr lang="en-US" i="0" dirty="0"/>
              <a:t>, that is the </a:t>
            </a:r>
            <a:r>
              <a:rPr lang="en-US" i="1" dirty="0"/>
              <a:t>majority</a:t>
            </a:r>
            <a:r>
              <a:rPr lang="en-US" i="0" dirty="0"/>
              <a:t> of their participation, is occurring. </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76803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23872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active for a longer </a:t>
            </a:r>
            <a:r>
              <a:rPr lang="en-US"/>
              <a:t>period of </a:t>
            </a:r>
            <a:r>
              <a:rPr lang="en-US" dirty="0"/>
              <a:t>time (more than four years) and active across multiple communities (more than one) are even more focused year-to-year, with an average of 88% of their activity occurring in their primary community. </a:t>
            </a:r>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486472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091156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Migrants of the Manosphere        April 21, 2023</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Migrants of the Manosphere        April 21, 2023</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Migrants of the Manosphere        April 21, 2023</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Migrants of the Manosphere        April 21, 2023</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Migrants of the Manosphere        April 21, 2023</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Migrants of the Manosphere        April 21, 2023</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Migrants of the Manosphere        April 21, 2023</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Migrants of the Manosphere        April 21, 2023</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Migrants of the Manosphere        April 21, 2023</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Migrants of the Manosphere        April 21, 2023</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Migrants of the Manosphere        April 21, 2023</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Migrants of the Manosphere        April 21, 2023</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a:xfrm>
            <a:off x="967288" y="2790700"/>
            <a:ext cx="10468650" cy="1937432"/>
          </a:xfrm>
        </p:spPr>
        <p:txBody>
          <a:bodyPr anchor="t"/>
          <a:lstStyle/>
          <a:p>
            <a:r>
              <a:rPr lang="en-US" sz="3000" dirty="0"/>
              <a:t>RADICALIZATION PATHWAYS IN THE ONLINE CONTEXT</a:t>
            </a:r>
            <a:br>
              <a:rPr lang="en-US" sz="3000" dirty="0"/>
            </a:br>
            <a:r>
              <a:rPr lang="en-US" sz="2900" dirty="0"/>
              <a:t>Accounting for User Migration Across Extremist Spaces</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a:xfrm>
            <a:off x="1033153" y="4728132"/>
            <a:ext cx="7806047" cy="627639"/>
          </a:xfrm>
        </p:spPr>
        <p:txBody>
          <a:bodyPr/>
          <a:lstStyle/>
          <a:p>
            <a:pPr>
              <a:spcBef>
                <a:spcPts val="500"/>
              </a:spcBef>
            </a:pPr>
            <a:r>
              <a:rPr lang="en-US" b="1" dirty="0"/>
              <a:t>Rina James, </a:t>
            </a:r>
            <a:r>
              <a:rPr lang="en-US" dirty="0"/>
              <a:t>they/them/theirs</a:t>
            </a:r>
            <a:br>
              <a:rPr lang="en-US" dirty="0"/>
            </a:br>
            <a:r>
              <a:rPr lang="en-US" dirty="0"/>
              <a:t>PhD Candidate, University of Arizona, School of Sociology</a:t>
            </a:r>
          </a:p>
          <a:p>
            <a:endParaRPr lang="en-US" dirty="0"/>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04CBC4-0243-204C-B5D8-F76B92BCD4CA}"/>
              </a:ext>
            </a:extLst>
          </p:cNvPr>
          <p:cNvSpPr>
            <a:spLocks noGrp="1"/>
          </p:cNvSpPr>
          <p:nvPr>
            <p:ph type="title"/>
          </p:nvPr>
        </p:nvSpPr>
        <p:spPr>
          <a:xfrm>
            <a:off x="1028700" y="999068"/>
            <a:ext cx="10125808" cy="645284"/>
          </a:xfrm>
        </p:spPr>
        <p:txBody>
          <a:bodyPr/>
          <a:lstStyle/>
          <a:p>
            <a:r>
              <a:rPr lang="en-US" sz="4000" dirty="0"/>
              <a:t>Finding #4: Migrating users are distinct </a:t>
            </a:r>
          </a:p>
        </p:txBody>
      </p:sp>
      <p:sp>
        <p:nvSpPr>
          <p:cNvPr id="6" name="Text Placeholder 5">
            <a:extLst>
              <a:ext uri="{FF2B5EF4-FFF2-40B4-BE49-F238E27FC236}">
                <a16:creationId xmlns:a16="http://schemas.microsoft.com/office/drawing/2014/main" id="{15AB5605-B3B7-E141-AB5F-398267B9504E}"/>
              </a:ext>
            </a:extLst>
          </p:cNvPr>
          <p:cNvSpPr>
            <a:spLocks noGrp="1"/>
          </p:cNvSpPr>
          <p:nvPr>
            <p:ph type="body" sz="quarter" idx="17"/>
          </p:nvPr>
        </p:nvSpPr>
        <p:spPr>
          <a:xfrm>
            <a:off x="1028700" y="2942893"/>
            <a:ext cx="3173184" cy="2275114"/>
          </a:xfrm>
        </p:spPr>
        <p:txBody>
          <a:bodyPr anchor="t"/>
          <a:lstStyle/>
          <a:p>
            <a:pPr marL="0" indent="0"/>
            <a:r>
              <a:rPr lang="en-US" sz="2000" dirty="0"/>
              <a:t>Migrating users participated more and were more positively received overall...</a:t>
            </a:r>
          </a:p>
          <a:p>
            <a:pPr marL="0" indent="0"/>
            <a:endParaRPr lang="en-US" sz="2000" dirty="0"/>
          </a:p>
          <a:p>
            <a:pPr marL="0" indent="0"/>
            <a:r>
              <a:rPr lang="en-US" sz="2000" dirty="0"/>
              <a:t>...but also received more formal sanctioning </a:t>
            </a:r>
          </a:p>
        </p:txBody>
      </p:sp>
      <p:graphicFrame>
        <p:nvGraphicFramePr>
          <p:cNvPr id="23" name="Table 23">
            <a:extLst>
              <a:ext uri="{FF2B5EF4-FFF2-40B4-BE49-F238E27FC236}">
                <a16:creationId xmlns:a16="http://schemas.microsoft.com/office/drawing/2014/main" id="{D649D6BF-4B14-7C42-2063-E52BBD157510}"/>
              </a:ext>
            </a:extLst>
          </p:cNvPr>
          <p:cNvGraphicFramePr>
            <a:graphicFrameLocks noGrp="1"/>
          </p:cNvGraphicFramePr>
          <p:nvPr>
            <p:extLst>
              <p:ext uri="{D42A27DB-BD31-4B8C-83A1-F6EECF244321}">
                <p14:modId xmlns:p14="http://schemas.microsoft.com/office/powerpoint/2010/main" val="1160362545"/>
              </p:ext>
            </p:extLst>
          </p:nvPr>
        </p:nvGraphicFramePr>
        <p:xfrm>
          <a:off x="4542971" y="2184946"/>
          <a:ext cx="6611537" cy="3568580"/>
        </p:xfrm>
        <a:graphic>
          <a:graphicData uri="http://schemas.openxmlformats.org/drawingml/2006/table">
            <a:tbl>
              <a:tblPr firstRow="1" bandRow="1">
                <a:tableStyleId>{073A0DAA-6AF3-43AB-8588-CEC1D06C72B9}</a:tableStyleId>
              </a:tblPr>
              <a:tblGrid>
                <a:gridCol w="2217116">
                  <a:extLst>
                    <a:ext uri="{9D8B030D-6E8A-4147-A177-3AD203B41FA5}">
                      <a16:colId xmlns:a16="http://schemas.microsoft.com/office/drawing/2014/main" val="696458916"/>
                    </a:ext>
                  </a:extLst>
                </a:gridCol>
                <a:gridCol w="1675605">
                  <a:extLst>
                    <a:ext uri="{9D8B030D-6E8A-4147-A177-3AD203B41FA5}">
                      <a16:colId xmlns:a16="http://schemas.microsoft.com/office/drawing/2014/main" val="1265486793"/>
                    </a:ext>
                  </a:extLst>
                </a:gridCol>
                <a:gridCol w="2718816">
                  <a:extLst>
                    <a:ext uri="{9D8B030D-6E8A-4147-A177-3AD203B41FA5}">
                      <a16:colId xmlns:a16="http://schemas.microsoft.com/office/drawing/2014/main" val="1724584888"/>
                    </a:ext>
                  </a:extLst>
                </a:gridCol>
              </a:tblGrid>
              <a:tr h="366244">
                <a:tc gridSpan="3">
                  <a:txBody>
                    <a:bodyPr/>
                    <a:lstStyle/>
                    <a:p>
                      <a:r>
                        <a:rPr lang="en-US" sz="1600" dirty="0">
                          <a:solidFill>
                            <a:schemeClr val="tx1"/>
                          </a:solidFill>
                        </a:rPr>
                        <a:t>Table 2. Mean Comparisons for Migrating and Non-Migrating Users</a:t>
                      </a:r>
                    </a:p>
                  </a:txBody>
                  <a:tcPr/>
                </a:tc>
                <a:tc hMerge="1">
                  <a:txBody>
                    <a:bodyPr/>
                    <a:lstStyle/>
                    <a:p>
                      <a:endParaRPr lang="en-US"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160832884"/>
                  </a:ext>
                </a:extLst>
              </a:tr>
              <a:tr h="366244">
                <a:tc>
                  <a:txBody>
                    <a:bodyPr/>
                    <a:lstStyle/>
                    <a:p>
                      <a:pPr algn="l"/>
                      <a:endParaRPr lang="en-US" sz="1600" dirty="0">
                        <a:solidFill>
                          <a:schemeClr val="tx1"/>
                        </a:solidFill>
                      </a:endParaRPr>
                    </a:p>
                  </a:txBody>
                  <a:tcPr anchor="ctr"/>
                </a:tc>
                <a:tc>
                  <a:txBody>
                    <a:bodyPr/>
                    <a:lstStyle/>
                    <a:p>
                      <a:pPr algn="ctr"/>
                      <a:r>
                        <a:rPr lang="en-US" sz="1600" b="1" dirty="0">
                          <a:solidFill>
                            <a:schemeClr val="tx1"/>
                          </a:solidFill>
                        </a:rPr>
                        <a:t>Migrating users</a:t>
                      </a:r>
                    </a:p>
                  </a:txBody>
                  <a:tcPr anchor="ctr"/>
                </a:tc>
                <a:tc>
                  <a:txBody>
                    <a:bodyPr/>
                    <a:lstStyle/>
                    <a:p>
                      <a:pPr algn="ctr"/>
                      <a:r>
                        <a:rPr lang="en-US" sz="1600" b="1" dirty="0">
                          <a:solidFill>
                            <a:schemeClr val="tx1"/>
                          </a:solidFill>
                        </a:rPr>
                        <a:t>Non-migrating users</a:t>
                      </a:r>
                    </a:p>
                  </a:txBody>
                  <a:tcPr anchor="ctr"/>
                </a:tc>
                <a:extLst>
                  <a:ext uri="{0D108BD9-81ED-4DB2-BD59-A6C34878D82A}">
                    <a16:rowId xmlns:a16="http://schemas.microsoft.com/office/drawing/2014/main" val="2111354051"/>
                  </a:ext>
                </a:extLst>
              </a:tr>
              <a:tr h="366244">
                <a:tc>
                  <a:txBody>
                    <a:bodyPr/>
                    <a:lstStyle/>
                    <a:p>
                      <a:pPr algn="l"/>
                      <a:r>
                        <a:rPr lang="en-US" sz="1600" dirty="0">
                          <a:solidFill>
                            <a:schemeClr val="tx1"/>
                          </a:solidFill>
                        </a:rPr>
                        <a:t># of posts</a:t>
                      </a:r>
                    </a:p>
                  </a:txBody>
                  <a:tcPr anchor="ctr"/>
                </a:tc>
                <a:tc>
                  <a:txBody>
                    <a:bodyPr/>
                    <a:lstStyle/>
                    <a:p>
                      <a:pPr algn="ctr"/>
                      <a:r>
                        <a:rPr lang="en-US" sz="1600" dirty="0">
                          <a:solidFill>
                            <a:schemeClr val="tx1"/>
                          </a:solidFill>
                        </a:rPr>
                        <a:t>156.74</a:t>
                      </a:r>
                    </a:p>
                  </a:txBody>
                  <a:tcPr anchor="ctr"/>
                </a:tc>
                <a:tc>
                  <a:txBody>
                    <a:bodyPr/>
                    <a:lstStyle/>
                    <a:p>
                      <a:pPr algn="ctr"/>
                      <a:r>
                        <a:rPr lang="en-US" sz="1600" dirty="0">
                          <a:solidFill>
                            <a:schemeClr val="tx1"/>
                          </a:solidFill>
                        </a:rPr>
                        <a:t>20.92</a:t>
                      </a:r>
                    </a:p>
                  </a:txBody>
                  <a:tcPr anchor="ctr"/>
                </a:tc>
                <a:extLst>
                  <a:ext uri="{0D108BD9-81ED-4DB2-BD59-A6C34878D82A}">
                    <a16:rowId xmlns:a16="http://schemas.microsoft.com/office/drawing/2014/main" val="3874026642"/>
                  </a:ext>
                </a:extLst>
              </a:tr>
              <a:tr h="366244">
                <a:tc>
                  <a:txBody>
                    <a:bodyPr/>
                    <a:lstStyle/>
                    <a:p>
                      <a:pPr algn="l"/>
                      <a:r>
                        <a:rPr lang="en-US" sz="1600" dirty="0">
                          <a:solidFill>
                            <a:schemeClr val="tx1"/>
                          </a:solidFill>
                        </a:rPr>
                        <a:t>Post score (avg)</a:t>
                      </a:r>
                    </a:p>
                  </a:txBody>
                  <a:tcPr anchor="ctr"/>
                </a:tc>
                <a:tc>
                  <a:txBody>
                    <a:bodyPr/>
                    <a:lstStyle/>
                    <a:p>
                      <a:pPr algn="ctr"/>
                      <a:r>
                        <a:rPr lang="en-US" sz="1600" dirty="0">
                          <a:solidFill>
                            <a:schemeClr val="tx1"/>
                          </a:solidFill>
                        </a:rPr>
                        <a:t>928.11</a:t>
                      </a:r>
                    </a:p>
                  </a:txBody>
                  <a:tcPr anchor="ctr"/>
                </a:tc>
                <a:tc>
                  <a:txBody>
                    <a:bodyPr/>
                    <a:lstStyle/>
                    <a:p>
                      <a:pPr algn="ctr"/>
                      <a:r>
                        <a:rPr lang="en-US" sz="1600" dirty="0">
                          <a:solidFill>
                            <a:schemeClr val="tx1"/>
                          </a:solidFill>
                        </a:rPr>
                        <a:t>159.58</a:t>
                      </a:r>
                    </a:p>
                  </a:txBody>
                  <a:tcPr anchor="ctr"/>
                </a:tc>
                <a:extLst>
                  <a:ext uri="{0D108BD9-81ED-4DB2-BD59-A6C34878D82A}">
                    <a16:rowId xmlns:a16="http://schemas.microsoft.com/office/drawing/2014/main" val="1480489494"/>
                  </a:ext>
                </a:extLst>
              </a:tr>
              <a:tr h="571943">
                <a:tc>
                  <a:txBody>
                    <a:bodyPr/>
                    <a:lstStyle/>
                    <a:p>
                      <a:pPr algn="l"/>
                      <a:r>
                        <a:rPr lang="en-US" sz="1600" dirty="0">
                          <a:solidFill>
                            <a:schemeClr val="tx1"/>
                          </a:solidFill>
                        </a:rPr>
                        <a:t>Number of comments received (avg)</a:t>
                      </a:r>
                    </a:p>
                  </a:txBody>
                  <a:tcPr anchor="ctr"/>
                </a:tc>
                <a:tc>
                  <a:txBody>
                    <a:bodyPr/>
                    <a:lstStyle/>
                    <a:p>
                      <a:pPr algn="ctr"/>
                      <a:r>
                        <a:rPr lang="en-US" sz="1600" dirty="0">
                          <a:solidFill>
                            <a:schemeClr val="tx1"/>
                          </a:solidFill>
                        </a:rPr>
                        <a:t>127.74</a:t>
                      </a:r>
                    </a:p>
                  </a:txBody>
                  <a:tcPr anchor="ctr"/>
                </a:tc>
                <a:tc>
                  <a:txBody>
                    <a:bodyPr/>
                    <a:lstStyle/>
                    <a:p>
                      <a:pPr algn="ctr"/>
                      <a:r>
                        <a:rPr lang="en-US" sz="1600" dirty="0">
                          <a:solidFill>
                            <a:schemeClr val="tx1"/>
                          </a:solidFill>
                        </a:rPr>
                        <a:t>17.31</a:t>
                      </a:r>
                    </a:p>
                  </a:txBody>
                  <a:tcPr anchor="ctr"/>
                </a:tc>
                <a:extLst>
                  <a:ext uri="{0D108BD9-81ED-4DB2-BD59-A6C34878D82A}">
                    <a16:rowId xmlns:a16="http://schemas.microsoft.com/office/drawing/2014/main" val="3186318230"/>
                  </a:ext>
                </a:extLst>
              </a:tr>
              <a:tr h="366244">
                <a:tc>
                  <a:txBody>
                    <a:bodyPr/>
                    <a:lstStyle/>
                    <a:p>
                      <a:pPr algn="l"/>
                      <a:r>
                        <a:rPr lang="en-US" sz="1600" dirty="0">
                          <a:solidFill>
                            <a:schemeClr val="tx1"/>
                          </a:solidFill>
                        </a:rPr>
                        <a:t>Posts gilded (%)</a:t>
                      </a:r>
                    </a:p>
                  </a:txBody>
                  <a:tcPr anchor="ctr"/>
                </a:tc>
                <a:tc>
                  <a:txBody>
                    <a:bodyPr/>
                    <a:lstStyle/>
                    <a:p>
                      <a:pPr algn="ctr"/>
                      <a:r>
                        <a:rPr lang="en-US" sz="1600" dirty="0">
                          <a:solidFill>
                            <a:schemeClr val="tx1"/>
                          </a:solidFill>
                        </a:rPr>
                        <a:t>0.052</a:t>
                      </a:r>
                    </a:p>
                  </a:txBody>
                  <a:tcPr anchor="ctr"/>
                </a:tc>
                <a:tc>
                  <a:txBody>
                    <a:bodyPr/>
                    <a:lstStyle/>
                    <a:p>
                      <a:pPr algn="ctr"/>
                      <a:r>
                        <a:rPr lang="en-US" sz="1600" dirty="0">
                          <a:solidFill>
                            <a:schemeClr val="tx1"/>
                          </a:solidFill>
                        </a:rPr>
                        <a:t>0.007</a:t>
                      </a:r>
                    </a:p>
                  </a:txBody>
                  <a:tcPr anchor="ctr"/>
                </a:tc>
                <a:extLst>
                  <a:ext uri="{0D108BD9-81ED-4DB2-BD59-A6C34878D82A}">
                    <a16:rowId xmlns:a16="http://schemas.microsoft.com/office/drawing/2014/main" val="1334553536"/>
                  </a:ext>
                </a:extLst>
              </a:tr>
              <a:tr h="366244">
                <a:tc>
                  <a:txBody>
                    <a:bodyPr/>
                    <a:lstStyle/>
                    <a:p>
                      <a:pPr algn="l"/>
                      <a:r>
                        <a:rPr lang="en-US" sz="1600" dirty="0">
                          <a:solidFill>
                            <a:schemeClr val="tx1"/>
                          </a:solidFill>
                        </a:rPr>
                        <a:t>Posts removed (%)</a:t>
                      </a:r>
                    </a:p>
                  </a:txBody>
                  <a:tcPr anchor="ctr"/>
                </a:tc>
                <a:tc>
                  <a:txBody>
                    <a:bodyPr/>
                    <a:lstStyle/>
                    <a:p>
                      <a:pPr algn="ctr"/>
                      <a:r>
                        <a:rPr lang="en-US" sz="1600" dirty="0">
                          <a:solidFill>
                            <a:schemeClr val="tx1"/>
                          </a:solidFill>
                        </a:rPr>
                        <a:t>0.052</a:t>
                      </a:r>
                    </a:p>
                  </a:txBody>
                  <a:tcPr anchor="ctr"/>
                </a:tc>
                <a:tc>
                  <a:txBody>
                    <a:bodyPr/>
                    <a:lstStyle/>
                    <a:p>
                      <a:pPr algn="ctr"/>
                      <a:r>
                        <a:rPr lang="en-US" sz="1600" dirty="0">
                          <a:solidFill>
                            <a:schemeClr val="tx1"/>
                          </a:solidFill>
                        </a:rPr>
                        <a:t>0.007</a:t>
                      </a:r>
                    </a:p>
                  </a:txBody>
                  <a:tcPr anchor="ctr"/>
                </a:tc>
                <a:extLst>
                  <a:ext uri="{0D108BD9-81ED-4DB2-BD59-A6C34878D82A}">
                    <a16:rowId xmlns:a16="http://schemas.microsoft.com/office/drawing/2014/main" val="1301630044"/>
                  </a:ext>
                </a:extLst>
              </a:tr>
              <a:tr h="571943">
                <a:tc>
                  <a:txBody>
                    <a:bodyPr/>
                    <a:lstStyle/>
                    <a:p>
                      <a:pPr algn="l"/>
                      <a:r>
                        <a:rPr lang="en-US" sz="1600" dirty="0">
                          <a:solidFill>
                            <a:schemeClr val="tx1"/>
                          </a:solidFill>
                        </a:rPr>
                        <a:t>Posts marked controversial (%)</a:t>
                      </a:r>
                    </a:p>
                  </a:txBody>
                  <a:tcPr anchor="ctr"/>
                </a:tc>
                <a:tc>
                  <a:txBody>
                    <a:bodyPr/>
                    <a:lstStyle/>
                    <a:p>
                      <a:pPr algn="ctr"/>
                      <a:r>
                        <a:rPr lang="en-US" sz="1600" dirty="0">
                          <a:solidFill>
                            <a:schemeClr val="tx1"/>
                          </a:solidFill>
                        </a:rPr>
                        <a:t>0.051</a:t>
                      </a:r>
                    </a:p>
                  </a:txBody>
                  <a:tcPr anchor="ctr"/>
                </a:tc>
                <a:tc>
                  <a:txBody>
                    <a:bodyPr/>
                    <a:lstStyle/>
                    <a:p>
                      <a:pPr algn="ctr"/>
                      <a:r>
                        <a:rPr lang="en-US" sz="1600" dirty="0">
                          <a:solidFill>
                            <a:schemeClr val="tx1"/>
                          </a:solidFill>
                        </a:rPr>
                        <a:t>0.007</a:t>
                      </a:r>
                    </a:p>
                  </a:txBody>
                  <a:tcPr anchor="ctr"/>
                </a:tc>
                <a:extLst>
                  <a:ext uri="{0D108BD9-81ED-4DB2-BD59-A6C34878D82A}">
                    <a16:rowId xmlns:a16="http://schemas.microsoft.com/office/drawing/2014/main" val="1778149851"/>
                  </a:ext>
                </a:extLst>
              </a:tr>
            </a:tbl>
          </a:graphicData>
        </a:graphic>
      </p:graphicFrame>
      <p:sp>
        <p:nvSpPr>
          <p:cNvPr id="3" name="Slide Number Placeholder 2">
            <a:extLst>
              <a:ext uri="{FF2B5EF4-FFF2-40B4-BE49-F238E27FC236}">
                <a16:creationId xmlns:a16="http://schemas.microsoft.com/office/drawing/2014/main" id="{335A4B16-3052-7306-FB5E-D4B03A56623A}"/>
              </a:ext>
            </a:extLst>
          </p:cNvPr>
          <p:cNvSpPr>
            <a:spLocks noGrp="1"/>
          </p:cNvSpPr>
          <p:nvPr>
            <p:ph type="sldNum" sz="quarter" idx="22"/>
          </p:nvPr>
        </p:nvSpPr>
        <p:spPr/>
        <p:txBody>
          <a:bodyPr/>
          <a:lstStyle/>
          <a:p>
            <a:fld id="{7782931A-7D25-4B4B-9464-57AE418934A3}" type="slidenum">
              <a:rPr lang="en-US" smtClean="0"/>
              <a:pPr/>
              <a:t>10</a:t>
            </a:fld>
            <a:endParaRPr lang="en-US"/>
          </a:p>
        </p:txBody>
      </p:sp>
    </p:spTree>
    <p:extLst>
      <p:ext uri="{BB962C8B-B14F-4D97-AF65-F5344CB8AC3E}">
        <p14:creationId xmlns:p14="http://schemas.microsoft.com/office/powerpoint/2010/main" val="346644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72173-8FDB-EB66-4ED7-12741CE9ECC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DDD4C9-F403-D8F7-B6A6-5FBB55521159}"/>
              </a:ext>
            </a:extLst>
          </p:cNvPr>
          <p:cNvSpPr>
            <a:spLocks noGrp="1"/>
          </p:cNvSpPr>
          <p:nvPr>
            <p:ph type="title"/>
          </p:nvPr>
        </p:nvSpPr>
        <p:spPr>
          <a:xfrm>
            <a:off x="1028700" y="999068"/>
            <a:ext cx="10125808" cy="645284"/>
          </a:xfrm>
        </p:spPr>
        <p:txBody>
          <a:bodyPr/>
          <a:lstStyle/>
          <a:p>
            <a:r>
              <a:rPr lang="en-US" sz="4000" dirty="0"/>
              <a:t>Finding #5: Toxicity and repression matter</a:t>
            </a:r>
          </a:p>
        </p:txBody>
      </p:sp>
      <p:sp>
        <p:nvSpPr>
          <p:cNvPr id="6" name="Text Placeholder 5">
            <a:extLst>
              <a:ext uri="{FF2B5EF4-FFF2-40B4-BE49-F238E27FC236}">
                <a16:creationId xmlns:a16="http://schemas.microsoft.com/office/drawing/2014/main" id="{8FE3EE18-E89E-7B84-4980-EF2D44F47F77}"/>
              </a:ext>
            </a:extLst>
          </p:cNvPr>
          <p:cNvSpPr>
            <a:spLocks noGrp="1"/>
          </p:cNvSpPr>
          <p:nvPr>
            <p:ph type="body" sz="quarter" idx="17"/>
          </p:nvPr>
        </p:nvSpPr>
        <p:spPr>
          <a:xfrm>
            <a:off x="1037492" y="2142913"/>
            <a:ext cx="3173184" cy="3420532"/>
          </a:xfrm>
        </p:spPr>
        <p:txBody>
          <a:bodyPr anchor="t"/>
          <a:lstStyle/>
          <a:p>
            <a:pPr marL="0" indent="0"/>
            <a:r>
              <a:rPr lang="en-US" sz="2000" dirty="0"/>
              <a:t>Users who were more toxic, and who had toxicity levels more aligned with their primary community, were more likely to migrate to more extreme spaces. </a:t>
            </a:r>
            <a:br>
              <a:rPr lang="en-US" sz="2000" dirty="0"/>
            </a:br>
            <a:endParaRPr lang="en-US" sz="2000" dirty="0"/>
          </a:p>
          <a:p>
            <a:pPr marL="0" indent="0"/>
            <a:r>
              <a:rPr lang="en-US" sz="2000" dirty="0"/>
              <a:t>Community-level bans or quarantines also increased the odds of migration to more extreme spaces. </a:t>
            </a:r>
          </a:p>
        </p:txBody>
      </p:sp>
      <p:graphicFrame>
        <p:nvGraphicFramePr>
          <p:cNvPr id="23" name="Table 23">
            <a:extLst>
              <a:ext uri="{FF2B5EF4-FFF2-40B4-BE49-F238E27FC236}">
                <a16:creationId xmlns:a16="http://schemas.microsoft.com/office/drawing/2014/main" id="{35E48795-8708-C472-648C-433D031F9E07}"/>
              </a:ext>
            </a:extLst>
          </p:cNvPr>
          <p:cNvGraphicFramePr>
            <a:graphicFrameLocks noGrp="1"/>
          </p:cNvGraphicFramePr>
          <p:nvPr>
            <p:extLst>
              <p:ext uri="{D42A27DB-BD31-4B8C-83A1-F6EECF244321}">
                <p14:modId xmlns:p14="http://schemas.microsoft.com/office/powerpoint/2010/main" val="3418614704"/>
              </p:ext>
            </p:extLst>
          </p:nvPr>
        </p:nvGraphicFramePr>
        <p:xfrm>
          <a:off x="4542971" y="2006600"/>
          <a:ext cx="6611537" cy="4196080"/>
        </p:xfrm>
        <a:graphic>
          <a:graphicData uri="http://schemas.openxmlformats.org/drawingml/2006/table">
            <a:tbl>
              <a:tblPr firstRow="1" bandRow="1">
                <a:tableStyleId>{073A0DAA-6AF3-43AB-8588-CEC1D06C72B9}</a:tableStyleId>
              </a:tblPr>
              <a:tblGrid>
                <a:gridCol w="2217116">
                  <a:extLst>
                    <a:ext uri="{9D8B030D-6E8A-4147-A177-3AD203B41FA5}">
                      <a16:colId xmlns:a16="http://schemas.microsoft.com/office/drawing/2014/main" val="696458916"/>
                    </a:ext>
                  </a:extLst>
                </a:gridCol>
                <a:gridCol w="1675605">
                  <a:extLst>
                    <a:ext uri="{9D8B030D-6E8A-4147-A177-3AD203B41FA5}">
                      <a16:colId xmlns:a16="http://schemas.microsoft.com/office/drawing/2014/main" val="1265486793"/>
                    </a:ext>
                  </a:extLst>
                </a:gridCol>
                <a:gridCol w="2718816">
                  <a:extLst>
                    <a:ext uri="{9D8B030D-6E8A-4147-A177-3AD203B41FA5}">
                      <a16:colId xmlns:a16="http://schemas.microsoft.com/office/drawing/2014/main" val="1724584888"/>
                    </a:ext>
                  </a:extLst>
                </a:gridCol>
              </a:tblGrid>
              <a:tr h="754130">
                <a:tc gridSpan="3">
                  <a:txBody>
                    <a:bodyPr/>
                    <a:lstStyle/>
                    <a:p>
                      <a:r>
                        <a:rPr lang="en-US" sz="1600" dirty="0">
                          <a:solidFill>
                            <a:schemeClr val="tx1"/>
                          </a:solidFill>
                        </a:rPr>
                        <a:t>Table 3. Odds Ratios for Factors Predicting Migration to More Extreme Communities</a:t>
                      </a:r>
                    </a:p>
                  </a:txBody>
                  <a:tcPr/>
                </a:tc>
                <a:tc hMerge="1">
                  <a:txBody>
                    <a:bodyPr/>
                    <a:lstStyle/>
                    <a:p>
                      <a:endParaRPr lang="en-US"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160832884"/>
                  </a:ext>
                </a:extLst>
              </a:tr>
              <a:tr h="754130">
                <a:tc>
                  <a:txBody>
                    <a:bodyPr/>
                    <a:lstStyle/>
                    <a:p>
                      <a:pPr algn="l"/>
                      <a:endParaRPr lang="en-US" sz="1600" dirty="0">
                        <a:solidFill>
                          <a:schemeClr val="tx1"/>
                        </a:solidFill>
                      </a:endParaRPr>
                    </a:p>
                  </a:txBody>
                  <a:tcPr anchor="ctr"/>
                </a:tc>
                <a:tc>
                  <a:txBody>
                    <a:bodyPr/>
                    <a:lstStyle/>
                    <a:p>
                      <a:pPr algn="ctr"/>
                      <a:r>
                        <a:rPr lang="en-US" sz="1600" b="1" dirty="0">
                          <a:solidFill>
                            <a:schemeClr val="tx1"/>
                          </a:solidFill>
                        </a:rPr>
                        <a:t>Odds Ratio</a:t>
                      </a:r>
                    </a:p>
                  </a:txBody>
                  <a:tcPr anchor="ctr"/>
                </a:tc>
                <a:tc>
                  <a:txBody>
                    <a:bodyPr/>
                    <a:lstStyle/>
                    <a:p>
                      <a:pPr algn="ctr"/>
                      <a:r>
                        <a:rPr lang="en-US" sz="1600" b="1" dirty="0">
                          <a:solidFill>
                            <a:schemeClr val="tx1"/>
                          </a:solidFill>
                        </a:rPr>
                        <a:t>% Increase in Odds of Migration</a:t>
                      </a:r>
                    </a:p>
                  </a:txBody>
                  <a:tcPr anchor="ctr"/>
                </a:tc>
                <a:extLst>
                  <a:ext uri="{0D108BD9-81ED-4DB2-BD59-A6C34878D82A}">
                    <a16:rowId xmlns:a16="http://schemas.microsoft.com/office/drawing/2014/main" val="2111354051"/>
                  </a:ext>
                </a:extLst>
              </a:tr>
              <a:tr h="476923">
                <a:tc>
                  <a:txBody>
                    <a:bodyPr/>
                    <a:lstStyle/>
                    <a:p>
                      <a:pPr algn="l"/>
                      <a:r>
                        <a:rPr lang="en-US" sz="1600" dirty="0">
                          <a:solidFill>
                            <a:schemeClr val="tx1"/>
                          </a:solidFill>
                        </a:rPr>
                        <a:t>Average toxicity</a:t>
                      </a:r>
                    </a:p>
                  </a:txBody>
                  <a:tcPr anchor="ctr"/>
                </a:tc>
                <a:tc>
                  <a:txBody>
                    <a:bodyPr/>
                    <a:lstStyle/>
                    <a:p>
                      <a:pPr algn="ctr"/>
                      <a:r>
                        <a:rPr lang="en-US" sz="1600" dirty="0">
                          <a:solidFill>
                            <a:schemeClr val="tx1"/>
                          </a:solidFill>
                        </a:rPr>
                        <a:t>1.05</a:t>
                      </a:r>
                    </a:p>
                  </a:txBody>
                  <a:tcPr anchor="ctr"/>
                </a:tc>
                <a:tc>
                  <a:txBody>
                    <a:bodyPr/>
                    <a:lstStyle/>
                    <a:p>
                      <a:pPr algn="ctr"/>
                      <a:r>
                        <a:rPr lang="en-US" sz="1600" dirty="0">
                          <a:solidFill>
                            <a:schemeClr val="tx1"/>
                          </a:solidFill>
                        </a:rPr>
                        <a:t>5%</a:t>
                      </a:r>
                    </a:p>
                  </a:txBody>
                  <a:tcPr anchor="ctr"/>
                </a:tc>
                <a:extLst>
                  <a:ext uri="{0D108BD9-81ED-4DB2-BD59-A6C34878D82A}">
                    <a16:rowId xmlns:a16="http://schemas.microsoft.com/office/drawing/2014/main" val="3874026642"/>
                  </a:ext>
                </a:extLst>
              </a:tr>
              <a:tr h="476923">
                <a:tc>
                  <a:txBody>
                    <a:bodyPr/>
                    <a:lstStyle/>
                    <a:p>
                      <a:pPr algn="l"/>
                      <a:r>
                        <a:rPr lang="en-US" sz="1600" dirty="0">
                          <a:solidFill>
                            <a:schemeClr val="tx1"/>
                          </a:solidFill>
                        </a:rPr>
                        <a:t>Toxicity alignment </a:t>
                      </a:r>
                    </a:p>
                  </a:txBody>
                  <a:tcPr anchor="ctr"/>
                </a:tc>
                <a:tc>
                  <a:txBody>
                    <a:bodyPr/>
                    <a:lstStyle/>
                    <a:p>
                      <a:pPr algn="ctr"/>
                      <a:r>
                        <a:rPr lang="en-US" sz="1600" dirty="0">
                          <a:solidFill>
                            <a:schemeClr val="tx1"/>
                          </a:solidFill>
                        </a:rPr>
                        <a:t>1.06</a:t>
                      </a:r>
                    </a:p>
                  </a:txBody>
                  <a:tcPr anchor="ctr"/>
                </a:tc>
                <a:tc>
                  <a:txBody>
                    <a:bodyPr/>
                    <a:lstStyle/>
                    <a:p>
                      <a:pPr algn="ctr"/>
                      <a:r>
                        <a:rPr lang="en-US" sz="1600" dirty="0">
                          <a:solidFill>
                            <a:schemeClr val="tx1"/>
                          </a:solidFill>
                        </a:rPr>
                        <a:t>6%</a:t>
                      </a:r>
                    </a:p>
                  </a:txBody>
                  <a:tcPr anchor="ctr"/>
                </a:tc>
                <a:extLst>
                  <a:ext uri="{0D108BD9-81ED-4DB2-BD59-A6C34878D82A}">
                    <a16:rowId xmlns:a16="http://schemas.microsoft.com/office/drawing/2014/main" val="1480489494"/>
                  </a:ext>
                </a:extLst>
              </a:tr>
              <a:tr h="754130">
                <a:tc>
                  <a:txBody>
                    <a:bodyPr/>
                    <a:lstStyle/>
                    <a:p>
                      <a:pPr algn="l"/>
                      <a:r>
                        <a:rPr lang="en-US" sz="1600" dirty="0">
                          <a:solidFill>
                            <a:schemeClr val="tx1"/>
                          </a:solidFill>
                        </a:rPr>
                        <a:t>Community quarantines</a:t>
                      </a:r>
                    </a:p>
                  </a:txBody>
                  <a:tcPr anchor="ctr"/>
                </a:tc>
                <a:tc>
                  <a:txBody>
                    <a:bodyPr/>
                    <a:lstStyle/>
                    <a:p>
                      <a:pPr algn="ctr"/>
                      <a:r>
                        <a:rPr lang="en-US" sz="1600" dirty="0">
                          <a:solidFill>
                            <a:schemeClr val="tx1"/>
                          </a:solidFill>
                        </a:rPr>
                        <a:t>1.63</a:t>
                      </a:r>
                    </a:p>
                  </a:txBody>
                  <a:tcPr anchor="ctr"/>
                </a:tc>
                <a:tc>
                  <a:txBody>
                    <a:bodyPr/>
                    <a:lstStyle/>
                    <a:p>
                      <a:pPr algn="ctr"/>
                      <a:r>
                        <a:rPr lang="en-US" sz="1600" dirty="0">
                          <a:solidFill>
                            <a:schemeClr val="tx1"/>
                          </a:solidFill>
                        </a:rPr>
                        <a:t>63%</a:t>
                      </a:r>
                    </a:p>
                  </a:txBody>
                  <a:tcPr anchor="ctr"/>
                </a:tc>
                <a:extLst>
                  <a:ext uri="{0D108BD9-81ED-4DB2-BD59-A6C34878D82A}">
                    <a16:rowId xmlns:a16="http://schemas.microsoft.com/office/drawing/2014/main" val="3186318230"/>
                  </a:ext>
                </a:extLst>
              </a:tr>
              <a:tr h="979844">
                <a:tc>
                  <a:txBody>
                    <a:bodyPr/>
                    <a:lstStyle/>
                    <a:p>
                      <a:pPr algn="l"/>
                      <a:r>
                        <a:rPr lang="en-US" sz="1600" dirty="0">
                          <a:solidFill>
                            <a:schemeClr val="tx1"/>
                          </a:solidFill>
                        </a:rPr>
                        <a:t>Community bans </a:t>
                      </a:r>
                    </a:p>
                  </a:txBody>
                  <a:tcPr anchor="ctr"/>
                </a:tc>
                <a:tc>
                  <a:txBody>
                    <a:bodyPr/>
                    <a:lstStyle/>
                    <a:p>
                      <a:pPr algn="ctr"/>
                      <a:r>
                        <a:rPr lang="en-US" sz="1600" dirty="0">
                          <a:solidFill>
                            <a:schemeClr val="tx1"/>
                          </a:solidFill>
                        </a:rPr>
                        <a:t>1.47</a:t>
                      </a:r>
                    </a:p>
                  </a:txBody>
                  <a:tcPr anchor="ctr"/>
                </a:tc>
                <a:tc>
                  <a:txBody>
                    <a:bodyPr/>
                    <a:lstStyle/>
                    <a:p>
                      <a:pPr algn="ctr"/>
                      <a:r>
                        <a:rPr lang="en-US" sz="1600" dirty="0">
                          <a:solidFill>
                            <a:schemeClr val="tx1"/>
                          </a:solidFill>
                        </a:rPr>
                        <a:t>47%</a:t>
                      </a:r>
                    </a:p>
                  </a:txBody>
                  <a:tcPr anchor="ctr"/>
                </a:tc>
                <a:extLst>
                  <a:ext uri="{0D108BD9-81ED-4DB2-BD59-A6C34878D82A}">
                    <a16:rowId xmlns:a16="http://schemas.microsoft.com/office/drawing/2014/main" val="1334553536"/>
                  </a:ext>
                </a:extLst>
              </a:tr>
            </a:tbl>
          </a:graphicData>
        </a:graphic>
      </p:graphicFrame>
      <p:sp>
        <p:nvSpPr>
          <p:cNvPr id="3" name="Slide Number Placeholder 2">
            <a:extLst>
              <a:ext uri="{FF2B5EF4-FFF2-40B4-BE49-F238E27FC236}">
                <a16:creationId xmlns:a16="http://schemas.microsoft.com/office/drawing/2014/main" id="{BC6C2F61-7651-71A0-082C-CED6B7FE232E}"/>
              </a:ext>
            </a:extLst>
          </p:cNvPr>
          <p:cNvSpPr>
            <a:spLocks noGrp="1"/>
          </p:cNvSpPr>
          <p:nvPr>
            <p:ph type="sldNum" sz="quarter" idx="22"/>
          </p:nvPr>
        </p:nvSpPr>
        <p:spPr/>
        <p:txBody>
          <a:bodyPr/>
          <a:lstStyle/>
          <a:p>
            <a:fld id="{7782931A-7D25-4B4B-9464-57AE418934A3}" type="slidenum">
              <a:rPr lang="en-US" smtClean="0"/>
              <a:pPr/>
              <a:t>11</a:t>
            </a:fld>
            <a:endParaRPr lang="en-US"/>
          </a:p>
        </p:txBody>
      </p:sp>
    </p:spTree>
    <p:extLst>
      <p:ext uri="{BB962C8B-B14F-4D97-AF65-F5344CB8AC3E}">
        <p14:creationId xmlns:p14="http://schemas.microsoft.com/office/powerpoint/2010/main" val="512884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a:xfrm>
            <a:off x="1028700" y="999068"/>
            <a:ext cx="9441180" cy="645284"/>
          </a:xfrm>
        </p:spPr>
        <p:txBody>
          <a:bodyPr/>
          <a:lstStyle/>
          <a:p>
            <a:r>
              <a:rPr lang="en-US" dirty="0"/>
              <a:t>Implications </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a:xfrm>
            <a:off x="1028700" y="2321923"/>
            <a:ext cx="10218420" cy="3819797"/>
          </a:xfrm>
        </p:spPr>
        <p:txBody>
          <a:bodyPr/>
          <a:lstStyle/>
          <a:p>
            <a:pPr marL="457200" indent="-457200">
              <a:lnSpc>
                <a:spcPct val="100000"/>
              </a:lnSpc>
              <a:buFont typeface="+mj-lt"/>
              <a:buAutoNum type="arabicPeriod"/>
            </a:pPr>
            <a:r>
              <a:rPr lang="en-US" sz="2000" b="1" dirty="0"/>
              <a:t>Concerns over increasing engagement may be less warranted than originally  believed </a:t>
            </a:r>
            <a:br>
              <a:rPr lang="en-US" sz="2000" b="1" dirty="0"/>
            </a:br>
            <a:br>
              <a:rPr lang="en-US" sz="2000" b="1" dirty="0"/>
            </a:br>
            <a:r>
              <a:rPr lang="en-US" sz="2000" dirty="0"/>
              <a:t>Research has pointed to increasing activity in male supremacist spaces as cause for concern; findings regarding limited engagement suggest few users are truly radicalized within these spaces. </a:t>
            </a:r>
            <a:endParaRPr lang="en-US" sz="2000" b="1" dirty="0"/>
          </a:p>
          <a:p>
            <a:pPr marL="457200" indent="-457200">
              <a:lnSpc>
                <a:spcPct val="100000"/>
              </a:lnSpc>
              <a:buFont typeface="+mj-lt"/>
              <a:buAutoNum type="arabicPeriod"/>
            </a:pPr>
            <a:r>
              <a:rPr lang="en-US" sz="2000" b="1" dirty="0"/>
              <a:t>Platform-level interventions may be less effective than hoped</a:t>
            </a:r>
            <a:br>
              <a:rPr lang="en-US" sz="2000" b="1" dirty="0"/>
            </a:br>
            <a:br>
              <a:rPr lang="en-US" sz="2000" b="1" dirty="0"/>
            </a:br>
            <a:r>
              <a:rPr lang="en-US" sz="2000" dirty="0"/>
              <a:t>Reddit’s most common responses to ideological extremism—bans and quarantines—increased the odds of migration to more extreme communities. This aligns with previous literature indicating that repression drives extremism and suggests platforms should consider alternative interventions. </a:t>
            </a:r>
          </a:p>
        </p:txBody>
      </p:sp>
      <p:sp>
        <p:nvSpPr>
          <p:cNvPr id="9" name="Slide Number Placeholder 8">
            <a:extLst>
              <a:ext uri="{FF2B5EF4-FFF2-40B4-BE49-F238E27FC236}">
                <a16:creationId xmlns:a16="http://schemas.microsoft.com/office/drawing/2014/main" id="{DB935540-ECF0-6A6F-E065-3ABCA5D44569}"/>
              </a:ext>
            </a:extLst>
          </p:cNvPr>
          <p:cNvSpPr>
            <a:spLocks noGrp="1"/>
          </p:cNvSpPr>
          <p:nvPr>
            <p:ph type="sldNum" sz="quarter" idx="14"/>
          </p:nvPr>
        </p:nvSpPr>
        <p:spPr/>
        <p:txBody>
          <a:bodyPr/>
          <a:lstStyle/>
          <a:p>
            <a:fld id="{7782931A-7D25-4B4B-9464-57AE418934A3}" type="slidenum">
              <a:rPr lang="en-US" smtClean="0"/>
              <a:pPr/>
              <a:t>12</a:t>
            </a:fld>
            <a:endParaRPr lang="en-US"/>
          </a:p>
        </p:txBody>
      </p:sp>
    </p:spTree>
    <p:extLst>
      <p:ext uri="{BB962C8B-B14F-4D97-AF65-F5344CB8AC3E}">
        <p14:creationId xmlns:p14="http://schemas.microsoft.com/office/powerpoint/2010/main" val="169679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2A0DDF-D383-9235-FDEE-36792C9229CC}"/>
              </a:ext>
            </a:extLst>
          </p:cNvPr>
          <p:cNvSpPr>
            <a:spLocks noGrp="1"/>
          </p:cNvSpPr>
          <p:nvPr>
            <p:ph sz="quarter" idx="11"/>
          </p:nvPr>
        </p:nvSpPr>
        <p:spPr/>
        <p:txBody>
          <a:bodyPr/>
          <a:lstStyle/>
          <a:p>
            <a:r>
              <a:rPr lang="en-US" b="1" dirty="0"/>
              <a:t>CONTACT:</a:t>
            </a:r>
            <a:br>
              <a:rPr lang="en-US" b="1" dirty="0"/>
            </a:br>
            <a:r>
              <a:rPr lang="en-US" dirty="0"/>
              <a:t>rinajames@arizona.edu</a:t>
            </a:r>
            <a:br>
              <a:rPr lang="en-US" dirty="0"/>
            </a:br>
            <a:r>
              <a:rPr lang="en-US" b="1" dirty="0"/>
              <a:t> </a:t>
            </a:r>
          </a:p>
        </p:txBody>
      </p:sp>
      <p:sp>
        <p:nvSpPr>
          <p:cNvPr id="3" name="Title 2">
            <a:extLst>
              <a:ext uri="{FF2B5EF4-FFF2-40B4-BE49-F238E27FC236}">
                <a16:creationId xmlns:a16="http://schemas.microsoft.com/office/drawing/2014/main" id="{709CF5F5-BC65-74A4-DCA7-F021B46B1471}"/>
              </a:ext>
            </a:extLst>
          </p:cNvPr>
          <p:cNvSpPr>
            <a:spLocks noGrp="1"/>
          </p:cNvSpPr>
          <p:nvPr>
            <p:ph type="title"/>
          </p:nvPr>
        </p:nvSpPr>
        <p:spPr>
          <a:xfrm>
            <a:off x="976313" y="1656344"/>
            <a:ext cx="7805737" cy="2290816"/>
          </a:xfrm>
        </p:spPr>
        <p:txBody>
          <a:bodyPr/>
          <a:lstStyle/>
          <a:p>
            <a:r>
              <a:rPr lang="en-US" sz="4800" dirty="0"/>
              <a:t>THANK YOU!</a:t>
            </a:r>
          </a:p>
        </p:txBody>
      </p:sp>
    </p:spTree>
    <p:extLst>
      <p:ext uri="{BB962C8B-B14F-4D97-AF65-F5344CB8AC3E}">
        <p14:creationId xmlns:p14="http://schemas.microsoft.com/office/powerpoint/2010/main" val="406661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sz="4000" dirty="0"/>
              <a:t>Why study user migration? </a:t>
            </a:r>
          </a:p>
        </p:txBody>
      </p:sp>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a:xfrm>
            <a:off x="1028699" y="2437035"/>
            <a:ext cx="4927600" cy="3014663"/>
          </a:xfrm>
        </p:spPr>
        <p:txBody>
          <a:bodyPr/>
          <a:lstStyle/>
          <a:p>
            <a:pPr marL="228600" indent="-228600">
              <a:buClr>
                <a:schemeClr val="bg1"/>
              </a:buClr>
              <a:buSzPct val="120000"/>
              <a:buFont typeface="Arial Nova" panose="020B0504020202020204" pitchFamily="34" charset="0"/>
              <a:buChar char="›"/>
            </a:pPr>
            <a:r>
              <a:rPr lang="en-US" sz="2000" dirty="0"/>
              <a:t>User trajectories across digital spaces—sometimes referred to as ‘pipelines’ or ‘pathways’—have been identified as one component of the online radicalization process</a:t>
            </a:r>
            <a:r>
              <a:rPr lang="en-US" sz="2000" baseline="30000" dirty="0"/>
              <a:t>1</a:t>
            </a:r>
            <a:r>
              <a:rPr lang="en-US" sz="2000" dirty="0"/>
              <a:t> </a:t>
            </a:r>
            <a:br>
              <a:rPr lang="en-US" sz="2000" dirty="0"/>
            </a:br>
            <a:endParaRPr lang="en-US" sz="2000" dirty="0"/>
          </a:p>
          <a:p>
            <a:pPr marL="228600" indent="-228600">
              <a:buClr>
                <a:schemeClr val="bg1"/>
              </a:buClr>
              <a:buSzPct val="120000"/>
              <a:buFont typeface="Arial Nova" panose="020B0504020202020204" pitchFamily="34" charset="0"/>
              <a:buChar char="›"/>
            </a:pPr>
            <a:r>
              <a:rPr lang="en-US" sz="2000" dirty="0"/>
              <a:t>Frequently involves migration between platforms or distinct communities, and towards more extreme spaces</a:t>
            </a:r>
            <a:r>
              <a:rPr lang="en-US" sz="2000" baseline="30000" dirty="0"/>
              <a:t>1</a:t>
            </a:r>
            <a:endParaRPr lang="en-US" sz="2000" dirty="0"/>
          </a:p>
        </p:txBody>
      </p:sp>
      <p:sp>
        <p:nvSpPr>
          <p:cNvPr id="4" name="TextBox 3">
            <a:extLst>
              <a:ext uri="{FF2B5EF4-FFF2-40B4-BE49-F238E27FC236}">
                <a16:creationId xmlns:a16="http://schemas.microsoft.com/office/drawing/2014/main" id="{CE3BB4BC-137A-10ED-2A67-B408CBECEA56}"/>
              </a:ext>
            </a:extLst>
          </p:cNvPr>
          <p:cNvSpPr txBox="1"/>
          <p:nvPr/>
        </p:nvSpPr>
        <p:spPr>
          <a:xfrm>
            <a:off x="285750" y="6244381"/>
            <a:ext cx="6273546" cy="461665"/>
          </a:xfrm>
          <a:prstGeom prst="rect">
            <a:avLst/>
          </a:prstGeom>
          <a:noFill/>
        </p:spPr>
        <p:txBody>
          <a:bodyPr wrap="square">
            <a:spAutoFit/>
          </a:bodyPr>
          <a:lstStyle/>
          <a:p>
            <a:pPr>
              <a:buSzPct val="120000"/>
            </a:pPr>
            <a:r>
              <a:rPr lang="en-US" sz="1200" baseline="30000" dirty="0">
                <a:solidFill>
                  <a:schemeClr val="bg1"/>
                </a:solidFill>
              </a:rPr>
              <a:t>1 </a:t>
            </a:r>
            <a:r>
              <a:rPr lang="en-US" sz="1200" dirty="0">
                <a:solidFill>
                  <a:schemeClr val="bg1"/>
                </a:solidFill>
              </a:rPr>
              <a:t>Kor-Sins 2021; </a:t>
            </a:r>
            <a:r>
              <a:rPr lang="en-US" sz="1200" dirty="0" err="1">
                <a:solidFill>
                  <a:schemeClr val="bg1"/>
                </a:solidFill>
                <a:effectLst/>
                <a:ea typeface="Calibri" panose="020F0502020204030204" pitchFamily="34" charset="0"/>
                <a:cs typeface="Times New Roman" panose="02020603050405020304" pitchFamily="18" charset="0"/>
              </a:rPr>
              <a:t>Mamié</a:t>
            </a:r>
            <a:r>
              <a:rPr lang="en-US" sz="1200" dirty="0">
                <a:solidFill>
                  <a:schemeClr val="bg1"/>
                </a:solidFill>
                <a:effectLst/>
                <a:ea typeface="Calibri" panose="020F0502020204030204" pitchFamily="34" charset="0"/>
                <a:cs typeface="Times New Roman" panose="02020603050405020304" pitchFamily="18" charset="0"/>
              </a:rPr>
              <a:t> et al. 2021; Newell et al. 2016; </a:t>
            </a:r>
            <a:r>
              <a:rPr lang="en-US" sz="1200" dirty="0">
                <a:solidFill>
                  <a:schemeClr val="bg1"/>
                </a:solidFill>
              </a:rPr>
              <a:t>Munn 2019; Ribeiro et al. 2020</a:t>
            </a:r>
          </a:p>
          <a:p>
            <a:pPr>
              <a:buSzPct val="120000"/>
            </a:pPr>
            <a:r>
              <a:rPr lang="en-US" sz="1200" baseline="30000" dirty="0">
                <a:solidFill>
                  <a:schemeClr val="bg1"/>
                </a:solidFill>
              </a:rPr>
              <a:t>2 </a:t>
            </a:r>
            <a:r>
              <a:rPr lang="en-US" sz="1200" dirty="0">
                <a:solidFill>
                  <a:schemeClr val="bg1"/>
                </a:solidFill>
              </a:rPr>
              <a:t>Kor-Sins 2021; </a:t>
            </a:r>
            <a:r>
              <a:rPr lang="en-US" sz="1200" dirty="0" err="1">
                <a:solidFill>
                  <a:schemeClr val="bg1"/>
                </a:solidFill>
                <a:effectLst/>
                <a:ea typeface="Calibri" panose="020F0502020204030204" pitchFamily="34" charset="0"/>
                <a:cs typeface="Times New Roman" panose="02020603050405020304" pitchFamily="18" charset="0"/>
              </a:rPr>
              <a:t>Mamié</a:t>
            </a:r>
            <a:r>
              <a:rPr lang="en-US" sz="1200" dirty="0">
                <a:solidFill>
                  <a:schemeClr val="bg1"/>
                </a:solidFill>
                <a:effectLst/>
                <a:ea typeface="Calibri" panose="020F0502020204030204" pitchFamily="34" charset="0"/>
                <a:cs typeface="Times New Roman" panose="02020603050405020304" pitchFamily="18" charset="0"/>
              </a:rPr>
              <a:t> et al. 2021; Ribeiro et al. 2021</a:t>
            </a:r>
            <a:endParaRPr lang="en-US" sz="1200" baseline="30000" dirty="0">
              <a:solidFill>
                <a:schemeClr val="bg1"/>
              </a:solidFill>
            </a:endParaRPr>
          </a:p>
        </p:txBody>
      </p:sp>
      <p:sp>
        <p:nvSpPr>
          <p:cNvPr id="7" name="Text Placeholder 1">
            <a:extLst>
              <a:ext uri="{FF2B5EF4-FFF2-40B4-BE49-F238E27FC236}">
                <a16:creationId xmlns:a16="http://schemas.microsoft.com/office/drawing/2014/main" id="{914BE3AC-1BE5-093F-621F-845DF9DC8A15}"/>
              </a:ext>
            </a:extLst>
          </p:cNvPr>
          <p:cNvSpPr txBox="1">
            <a:spLocks/>
          </p:cNvSpPr>
          <p:nvPr/>
        </p:nvSpPr>
        <p:spPr>
          <a:xfrm>
            <a:off x="6235703" y="2437035"/>
            <a:ext cx="5017516" cy="3014663"/>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buClr>
                <a:schemeClr val="bg1"/>
              </a:buClr>
              <a:buSzPct val="120000"/>
              <a:buFont typeface="Arial Nova" panose="020B0504020202020204" pitchFamily="34" charset="0"/>
              <a:buChar char="›"/>
            </a:pPr>
            <a:r>
              <a:rPr lang="en-US" sz="2000" dirty="0"/>
              <a:t>The relationship between migration and radicalization may be multidirectional</a:t>
            </a:r>
            <a:r>
              <a:rPr lang="en-US" sz="2000" baseline="30000" dirty="0"/>
              <a:t>2 </a:t>
            </a:r>
            <a:br>
              <a:rPr lang="en-US" sz="2000" baseline="30000" dirty="0"/>
            </a:br>
            <a:endParaRPr lang="en-US" sz="2000" dirty="0"/>
          </a:p>
          <a:p>
            <a:pPr marL="228600" indent="-228600">
              <a:buClr>
                <a:schemeClr val="bg1"/>
              </a:buClr>
              <a:buSzPct val="120000"/>
              <a:buFont typeface="Arial Nova" panose="020B0504020202020204" pitchFamily="34" charset="0"/>
              <a:buChar char="›"/>
            </a:pPr>
            <a:r>
              <a:rPr lang="en-US" sz="2000" dirty="0"/>
              <a:t>Yet, mechanisms that drive some users to migrate, or that determine radicalization in-place versus through migration, are undertheorized</a:t>
            </a:r>
          </a:p>
        </p:txBody>
      </p:sp>
      <p:sp>
        <p:nvSpPr>
          <p:cNvPr id="17" name="Slide Number Placeholder 16">
            <a:extLst>
              <a:ext uri="{FF2B5EF4-FFF2-40B4-BE49-F238E27FC236}">
                <a16:creationId xmlns:a16="http://schemas.microsoft.com/office/drawing/2014/main" id="{277BC843-EF3D-B407-05E2-058F8EBAC08D}"/>
              </a:ext>
            </a:extLst>
          </p:cNvPr>
          <p:cNvSpPr>
            <a:spLocks noGrp="1"/>
          </p:cNvSpPr>
          <p:nvPr>
            <p:ph type="sldNum" sz="quarter" idx="13"/>
          </p:nvPr>
        </p:nvSpPr>
        <p:spPr/>
        <p:txBody>
          <a:bodyPr/>
          <a:lstStyle/>
          <a:p>
            <a:fld id="{7782931A-7D25-4B4B-9464-57AE418934A3}" type="slidenum">
              <a:rPr lang="en-US" smtClean="0"/>
              <a:pPr/>
              <a:t>2</a:t>
            </a:fld>
            <a:endParaRPr lang="en-US"/>
          </a:p>
        </p:txBody>
      </p:sp>
    </p:spTree>
    <p:extLst>
      <p:ext uri="{BB962C8B-B14F-4D97-AF65-F5344CB8AC3E}">
        <p14:creationId xmlns:p14="http://schemas.microsoft.com/office/powerpoint/2010/main" val="280025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1028700" y="438912"/>
            <a:ext cx="5067300" cy="1219200"/>
          </a:xfrm>
        </p:spPr>
        <p:txBody>
          <a:bodyPr/>
          <a:lstStyle/>
          <a:p>
            <a:r>
              <a:rPr lang="en-US" sz="4000" dirty="0"/>
              <a:t>Male supremacists</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700" y="2164082"/>
            <a:ext cx="4876800" cy="3834381"/>
          </a:xfrm>
        </p:spPr>
        <p:txBody>
          <a:bodyPr anchor="t"/>
          <a:lstStyle/>
          <a:p>
            <a:pPr marL="228600" indent="-228600">
              <a:buSzPct val="120000"/>
              <a:buFont typeface="Arial Nova" panose="020B0504020202020204" pitchFamily="34" charset="0"/>
              <a:buChar char="›"/>
            </a:pPr>
            <a:r>
              <a:rPr lang="en-US" sz="2000" dirty="0"/>
              <a:t>Most visible in five primary groups housed within ‘the Manosphere’</a:t>
            </a:r>
            <a:r>
              <a:rPr lang="en-US" sz="2000" baseline="30000" dirty="0"/>
              <a:t>1</a:t>
            </a:r>
          </a:p>
          <a:p>
            <a:pPr marL="228600" indent="-228600">
              <a:buSzPct val="120000"/>
              <a:buFont typeface="Arial Nova" panose="020B0504020202020204" pitchFamily="34" charset="0"/>
              <a:buChar char="›"/>
            </a:pPr>
            <a:r>
              <a:rPr lang="en-US" sz="2000" dirty="0"/>
              <a:t>Defined by intense misogyny, virulent antifeminism, and conspiratorial thinking</a:t>
            </a:r>
            <a:r>
              <a:rPr lang="en-US" sz="2000" baseline="30000" dirty="0"/>
              <a:t>3</a:t>
            </a:r>
          </a:p>
          <a:p>
            <a:pPr marL="228600" indent="-228600">
              <a:buSzPct val="120000"/>
              <a:buFont typeface="Arial Nova" panose="020B0504020202020204" pitchFamily="34" charset="0"/>
              <a:buChar char="›"/>
            </a:pPr>
            <a:r>
              <a:rPr lang="en-US" sz="2000" dirty="0"/>
              <a:t>Includes online iterations of existing movements, and new groups that evolved from these communities</a:t>
            </a:r>
            <a:r>
              <a:rPr lang="en-US" sz="2000" baseline="30000" dirty="0"/>
              <a:t>4</a:t>
            </a:r>
          </a:p>
          <a:p>
            <a:pPr marL="228600" indent="-228600">
              <a:buSzPct val="120000"/>
              <a:buFont typeface="Arial Nova" panose="020B0504020202020204" pitchFamily="34" charset="0"/>
              <a:buChar char="›"/>
            </a:pPr>
            <a:r>
              <a:rPr lang="en-US" sz="2000" dirty="0"/>
              <a:t>Previous work has identified trends in shifting participation and user migration towards more extreme manosphere communities</a:t>
            </a:r>
            <a:r>
              <a:rPr lang="en-US" sz="2000" baseline="30000" dirty="0"/>
              <a:t>4</a:t>
            </a:r>
          </a:p>
        </p:txBody>
      </p:sp>
      <p:graphicFrame>
        <p:nvGraphicFramePr>
          <p:cNvPr id="16" name="Content Placeholder 5">
            <a:extLst>
              <a:ext uri="{FF2B5EF4-FFF2-40B4-BE49-F238E27FC236}">
                <a16:creationId xmlns:a16="http://schemas.microsoft.com/office/drawing/2014/main" id="{DF0D7B89-84E5-2607-7BA4-7CEA9C0FDB07}"/>
              </a:ext>
            </a:extLst>
          </p:cNvPr>
          <p:cNvGraphicFramePr>
            <a:graphicFrameLocks noGrp="1"/>
          </p:cNvGraphicFramePr>
          <p:nvPr>
            <p:ph type="pic" sz="quarter" idx="10"/>
            <p:extLst>
              <p:ext uri="{D42A27DB-BD31-4B8C-83A1-F6EECF244321}">
                <p14:modId xmlns:p14="http://schemas.microsoft.com/office/powerpoint/2010/main" val="3448649734"/>
              </p:ext>
            </p:extLst>
          </p:nvPr>
        </p:nvGraphicFramePr>
        <p:xfrm>
          <a:off x="6571488" y="438912"/>
          <a:ext cx="5218176" cy="539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7">
            <a:extLst>
              <a:ext uri="{FF2B5EF4-FFF2-40B4-BE49-F238E27FC236}">
                <a16:creationId xmlns:a16="http://schemas.microsoft.com/office/drawing/2014/main" id="{351B585D-8022-94CB-D569-5E5831859690}"/>
              </a:ext>
            </a:extLst>
          </p:cNvPr>
          <p:cNvSpPr txBox="1"/>
          <p:nvPr/>
        </p:nvSpPr>
        <p:spPr>
          <a:xfrm>
            <a:off x="285750" y="6244381"/>
            <a:ext cx="6096000" cy="461665"/>
          </a:xfrm>
          <a:prstGeom prst="rect">
            <a:avLst/>
          </a:prstGeom>
          <a:noFill/>
        </p:spPr>
        <p:txBody>
          <a:bodyPr wrap="square">
            <a:spAutoFit/>
          </a:bodyPr>
          <a:lstStyle/>
          <a:p>
            <a:pPr>
              <a:buSzPct val="120000"/>
            </a:pPr>
            <a:r>
              <a:rPr lang="en-US" sz="1200" baseline="30000" dirty="0">
                <a:solidFill>
                  <a:schemeClr val="bg1"/>
                </a:solidFill>
              </a:rPr>
              <a:t>3  </a:t>
            </a:r>
            <a:r>
              <a:rPr lang="en-US" sz="1200" dirty="0" err="1">
                <a:solidFill>
                  <a:schemeClr val="bg1"/>
                </a:solidFill>
              </a:rPr>
              <a:t>Rothermel</a:t>
            </a:r>
            <a:r>
              <a:rPr lang="en-US" sz="1200" dirty="0">
                <a:solidFill>
                  <a:schemeClr val="bg1"/>
                </a:solidFill>
              </a:rPr>
              <a:t> et al. 2022</a:t>
            </a:r>
            <a:br>
              <a:rPr lang="en-US" sz="1200" dirty="0">
                <a:solidFill>
                  <a:schemeClr val="bg1"/>
                </a:solidFill>
              </a:rPr>
            </a:br>
            <a:r>
              <a:rPr lang="en-US" sz="1200" baseline="30000" dirty="0">
                <a:solidFill>
                  <a:schemeClr val="bg1"/>
                </a:solidFill>
              </a:rPr>
              <a:t>4</a:t>
            </a:r>
            <a:r>
              <a:rPr lang="en-US" sz="1200" dirty="0">
                <a:solidFill>
                  <a:schemeClr val="bg1"/>
                </a:solidFill>
              </a:rPr>
              <a:t> </a:t>
            </a:r>
            <a:r>
              <a:rPr lang="en-US" sz="1200" dirty="0" err="1">
                <a:solidFill>
                  <a:schemeClr val="bg1"/>
                </a:solidFill>
                <a:effectLst/>
                <a:ea typeface="Calibri" panose="020F0502020204030204" pitchFamily="34" charset="0"/>
                <a:cs typeface="Times New Roman" panose="02020603050405020304" pitchFamily="18" charset="0"/>
              </a:rPr>
              <a:t>Mamié</a:t>
            </a:r>
            <a:r>
              <a:rPr lang="en-US" sz="1200" dirty="0">
                <a:solidFill>
                  <a:schemeClr val="bg1"/>
                </a:solidFill>
                <a:effectLst/>
                <a:ea typeface="Calibri" panose="020F0502020204030204" pitchFamily="34" charset="0"/>
                <a:cs typeface="Times New Roman" panose="02020603050405020304" pitchFamily="18" charset="0"/>
              </a:rPr>
              <a:t> et al. 2021; Ribeiro et al. 2021</a:t>
            </a:r>
            <a:r>
              <a:rPr lang="en-US" sz="1200" dirty="0">
                <a:solidFill>
                  <a:schemeClr val="bg1"/>
                </a:solidFill>
              </a:rPr>
              <a:t> </a:t>
            </a:r>
            <a:endParaRPr lang="en-US" sz="2400" dirty="0">
              <a:solidFill>
                <a:schemeClr val="bg1"/>
              </a:solidFill>
            </a:endParaRPr>
          </a:p>
        </p:txBody>
      </p:sp>
      <p:sp>
        <p:nvSpPr>
          <p:cNvPr id="14" name="Slide Number Placeholder 13">
            <a:extLst>
              <a:ext uri="{FF2B5EF4-FFF2-40B4-BE49-F238E27FC236}">
                <a16:creationId xmlns:a16="http://schemas.microsoft.com/office/drawing/2014/main" id="{1B8CE6A3-134C-EB26-9AD4-01720935FBEE}"/>
              </a:ext>
            </a:extLst>
          </p:cNvPr>
          <p:cNvSpPr>
            <a:spLocks noGrp="1"/>
          </p:cNvSpPr>
          <p:nvPr>
            <p:ph type="sldNum" sz="quarter" idx="13"/>
          </p:nvPr>
        </p:nvSpPr>
        <p:spPr/>
        <p:txBody>
          <a:bodyPr/>
          <a:lstStyle/>
          <a:p>
            <a:fld id="{7782931A-7D25-4B4B-9464-57AE418934A3}" type="slidenum">
              <a:rPr lang="en-US" smtClean="0"/>
              <a:pPr/>
              <a:t>3</a:t>
            </a:fld>
            <a:endParaRPr lang="en-US"/>
          </a:p>
        </p:txBody>
      </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1B00-2D81-3048-8AFF-1F5A3E8AA687}"/>
              </a:ext>
            </a:extLst>
          </p:cNvPr>
          <p:cNvSpPr>
            <a:spLocks noGrp="1"/>
          </p:cNvSpPr>
          <p:nvPr>
            <p:ph type="title"/>
          </p:nvPr>
        </p:nvSpPr>
        <p:spPr>
          <a:xfrm>
            <a:off x="1028700" y="999068"/>
            <a:ext cx="9749028" cy="645284"/>
          </a:xfrm>
        </p:spPr>
        <p:txBody>
          <a:bodyPr/>
          <a:lstStyle/>
          <a:p>
            <a:r>
              <a:rPr lang="en-US" sz="4000" dirty="0"/>
              <a:t>Research question</a:t>
            </a:r>
          </a:p>
        </p:txBody>
      </p:sp>
      <p:sp>
        <p:nvSpPr>
          <p:cNvPr id="3" name="Text Placeholder 2">
            <a:extLst>
              <a:ext uri="{FF2B5EF4-FFF2-40B4-BE49-F238E27FC236}">
                <a16:creationId xmlns:a16="http://schemas.microsoft.com/office/drawing/2014/main" id="{CDA9E950-ECF8-DB4D-B92A-ADA2E6031E26}"/>
              </a:ext>
            </a:extLst>
          </p:cNvPr>
          <p:cNvSpPr>
            <a:spLocks noGrp="1"/>
          </p:cNvSpPr>
          <p:nvPr>
            <p:ph type="body" sz="quarter" idx="17"/>
          </p:nvPr>
        </p:nvSpPr>
        <p:spPr>
          <a:xfrm>
            <a:off x="1028700" y="2602429"/>
            <a:ext cx="2286000" cy="426389"/>
          </a:xfrm>
        </p:spPr>
        <p:txBody>
          <a:bodyPr anchor="b"/>
          <a:lstStyle/>
          <a:p>
            <a:r>
              <a:rPr lang="en-US" sz="2400" dirty="0"/>
              <a:t>RQ. </a:t>
            </a:r>
          </a:p>
        </p:txBody>
      </p:sp>
      <p:sp>
        <p:nvSpPr>
          <p:cNvPr id="18" name="Text Placeholder 17">
            <a:extLst>
              <a:ext uri="{FF2B5EF4-FFF2-40B4-BE49-F238E27FC236}">
                <a16:creationId xmlns:a16="http://schemas.microsoft.com/office/drawing/2014/main" id="{7C4F8DA7-E886-004E-BF5C-57F758638C48}"/>
              </a:ext>
            </a:extLst>
          </p:cNvPr>
          <p:cNvSpPr>
            <a:spLocks noGrp="1"/>
          </p:cNvSpPr>
          <p:nvPr>
            <p:ph type="body" sz="quarter" idx="25"/>
          </p:nvPr>
        </p:nvSpPr>
        <p:spPr>
          <a:xfrm>
            <a:off x="1028700" y="3429000"/>
            <a:ext cx="9901238" cy="2038549"/>
          </a:xfrm>
        </p:spPr>
        <p:txBody>
          <a:bodyPr/>
          <a:lstStyle/>
          <a:p>
            <a:pPr>
              <a:spcBef>
                <a:spcPts val="1000"/>
              </a:spcBef>
            </a:pPr>
            <a:r>
              <a:rPr lang="en-US" sz="2000" dirty="0">
                <a:solidFill>
                  <a:schemeClr val="bg1"/>
                </a:solidFill>
              </a:rPr>
              <a:t>What individual and community-level factors predict user migration to more extreme male supremacist communities?</a:t>
            </a:r>
          </a:p>
        </p:txBody>
      </p:sp>
      <p:sp>
        <p:nvSpPr>
          <p:cNvPr id="44" name="Slide Number Placeholder 43">
            <a:extLst>
              <a:ext uri="{FF2B5EF4-FFF2-40B4-BE49-F238E27FC236}">
                <a16:creationId xmlns:a16="http://schemas.microsoft.com/office/drawing/2014/main" id="{9378C5A3-BA71-D6F3-79B4-6A17152D0055}"/>
              </a:ext>
            </a:extLst>
          </p:cNvPr>
          <p:cNvSpPr>
            <a:spLocks noGrp="1"/>
          </p:cNvSpPr>
          <p:nvPr>
            <p:ph type="sldNum" sz="quarter" idx="28"/>
          </p:nvPr>
        </p:nvSpPr>
        <p:spPr/>
        <p:txBody>
          <a:bodyPr/>
          <a:lstStyle/>
          <a:p>
            <a:fld id="{7782931A-7D25-4B4B-9464-57AE418934A3}" type="slidenum">
              <a:rPr lang="en-US" smtClean="0"/>
              <a:pPr/>
              <a:t>4</a:t>
            </a:fld>
            <a:endParaRPr lang="en-US"/>
          </a:p>
        </p:txBody>
      </p:sp>
    </p:spTree>
    <p:extLst>
      <p:ext uri="{BB962C8B-B14F-4D97-AF65-F5344CB8AC3E}">
        <p14:creationId xmlns:p14="http://schemas.microsoft.com/office/powerpoint/2010/main" val="238182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a:xfrm>
            <a:off x="1028700" y="999068"/>
            <a:ext cx="4876800" cy="645284"/>
          </a:xfrm>
        </p:spPr>
        <p:txBody>
          <a:bodyPr anchor="b">
            <a:normAutofit/>
          </a:bodyPr>
          <a:lstStyle/>
          <a:p>
            <a:r>
              <a:rPr lang="en-US" sz="4000" dirty="0"/>
              <a:t>Data</a:t>
            </a:r>
          </a:p>
        </p:txBody>
      </p:sp>
      <p:sp>
        <p:nvSpPr>
          <p:cNvPr id="15" name="Content Placeholder 2">
            <a:extLst>
              <a:ext uri="{FF2B5EF4-FFF2-40B4-BE49-F238E27FC236}">
                <a16:creationId xmlns:a16="http://schemas.microsoft.com/office/drawing/2014/main" id="{94DFDECF-3E1C-AFFA-11D0-9DE2DFCE5F89}"/>
              </a:ext>
            </a:extLst>
          </p:cNvPr>
          <p:cNvSpPr>
            <a:spLocks noGrp="1"/>
          </p:cNvSpPr>
          <p:nvPr>
            <p:ph sz="half" idx="1"/>
          </p:nvPr>
        </p:nvSpPr>
        <p:spPr>
          <a:xfrm>
            <a:off x="1028700" y="2286003"/>
            <a:ext cx="4876800" cy="3749037"/>
          </a:xfrm>
        </p:spPr>
        <p:txBody>
          <a:bodyPr/>
          <a:lstStyle/>
          <a:p>
            <a:pPr marL="228600" indent="-228600">
              <a:buClr>
                <a:schemeClr val="bg1"/>
              </a:buClr>
              <a:buSzPct val="120000"/>
              <a:buFont typeface="Arial Nova" panose="020B0504020202020204" pitchFamily="34" charset="0"/>
              <a:buChar char="›"/>
            </a:pPr>
            <a:r>
              <a:rPr lang="en-US" sz="2000" dirty="0" err="1"/>
              <a:t>Pushshift</a:t>
            </a:r>
            <a:r>
              <a:rPr lang="en-US" sz="2000" dirty="0"/>
              <a:t> Reddit dataset; contains more than 6.2 billion posts from over 2.8 million subreddits</a:t>
            </a:r>
          </a:p>
          <a:p>
            <a:pPr marL="228600" indent="-228600">
              <a:buClr>
                <a:schemeClr val="bg1"/>
              </a:buClr>
              <a:buSzPct val="120000"/>
              <a:buFont typeface="Arial Nova" panose="020B0504020202020204" pitchFamily="34" charset="0"/>
              <a:buChar char="›"/>
            </a:pPr>
            <a:r>
              <a:rPr lang="en-US" sz="2000" dirty="0"/>
              <a:t>Analysis utilizes a subset of the data from 56 male supremacist subreddits </a:t>
            </a:r>
          </a:p>
          <a:p>
            <a:pPr marL="228600" indent="-228600">
              <a:buClr>
                <a:schemeClr val="bg1"/>
              </a:buClr>
              <a:buSzPct val="120000"/>
              <a:buFont typeface="Arial Nova" panose="020B0504020202020204" pitchFamily="34" charset="0"/>
              <a:buChar char="›"/>
            </a:pPr>
            <a:r>
              <a:rPr lang="en-US" sz="2000" dirty="0"/>
              <a:t>Covers March 2008 and December 2022</a:t>
            </a:r>
          </a:p>
          <a:p>
            <a:pPr marL="228600" indent="-228600">
              <a:buClr>
                <a:schemeClr val="bg1"/>
              </a:buClr>
              <a:buSzPct val="120000"/>
              <a:buFont typeface="Arial Nova" panose="020B0504020202020204" pitchFamily="34" charset="0"/>
              <a:buChar char="›"/>
            </a:pPr>
            <a:r>
              <a:rPr lang="en-US" sz="2000" dirty="0"/>
              <a:t>Includes a total of 31 million+ posts from 1,100,554 unique user profiles </a:t>
            </a:r>
          </a:p>
        </p:txBody>
      </p:sp>
      <p:pic>
        <p:nvPicPr>
          <p:cNvPr id="6" name="Graphic 6" descr="Icon&#10;&#10;Description automatically generated">
            <a:extLst>
              <a:ext uri="{FF2B5EF4-FFF2-40B4-BE49-F238E27FC236}">
                <a16:creationId xmlns:a16="http://schemas.microsoft.com/office/drawing/2014/main" id="{E32915C2-1A33-1EB2-D3AD-90D19D33172B}"/>
              </a:ext>
            </a:extLst>
          </p:cNvPr>
          <p:cNvPicPr>
            <a:picLocks noChangeAspect="1"/>
          </p:cNvPicPr>
          <p:nvPr/>
        </p:nvPicPr>
        <p:blipFill>
          <a:blip r:embed="rId3"/>
          <a:stretch>
            <a:fillRect/>
          </a:stretch>
        </p:blipFill>
        <p:spPr>
          <a:xfrm>
            <a:off x="7705118" y="1255184"/>
            <a:ext cx="3130293" cy="4347632"/>
          </a:xfrm>
          <a:prstGeom prst="rect">
            <a:avLst/>
          </a:prstGeom>
          <a:noFill/>
        </p:spPr>
      </p:pic>
      <p:sp>
        <p:nvSpPr>
          <p:cNvPr id="3" name="Slide Number Placeholder 2">
            <a:extLst>
              <a:ext uri="{FF2B5EF4-FFF2-40B4-BE49-F238E27FC236}">
                <a16:creationId xmlns:a16="http://schemas.microsoft.com/office/drawing/2014/main" id="{D50B3511-B59B-BDCB-3C91-7369ACE58432}"/>
              </a:ext>
            </a:extLst>
          </p:cNvPr>
          <p:cNvSpPr>
            <a:spLocks noGrp="1"/>
          </p:cNvSpPr>
          <p:nvPr>
            <p:ph type="sldNum" sz="quarter" idx="13"/>
          </p:nvPr>
        </p:nvSpPr>
        <p:spPr/>
        <p:txBody>
          <a:bodyPr/>
          <a:lstStyle/>
          <a:p>
            <a:fld id="{7782931A-7D25-4B4B-9464-57AE418934A3}" type="slidenum">
              <a:rPr lang="en-US" smtClean="0"/>
              <a:pPr/>
              <a:t>5</a:t>
            </a:fld>
            <a:endParaRPr lang="en-US"/>
          </a:p>
        </p:txBody>
      </p:sp>
    </p:spTree>
    <p:extLst>
      <p:ext uri="{BB962C8B-B14F-4D97-AF65-F5344CB8AC3E}">
        <p14:creationId xmlns:p14="http://schemas.microsoft.com/office/powerpoint/2010/main" val="362276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a:lstStyle/>
          <a:p>
            <a:r>
              <a:rPr lang="en-US" sz="4000" dirty="0"/>
              <a:t>Analysis </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941615" y="2328554"/>
            <a:ext cx="10326467" cy="716036"/>
          </a:xfrm>
        </p:spPr>
        <p:txBody>
          <a:bodyPr/>
          <a:lstStyle/>
          <a:p>
            <a:pPr marL="0" indent="0">
              <a:lnSpc>
                <a:spcPct val="100000"/>
              </a:lnSpc>
              <a:spcAft>
                <a:spcPts val="1500"/>
              </a:spcAft>
            </a:pPr>
            <a:r>
              <a:rPr lang="en-US" sz="2000" dirty="0"/>
              <a:t>Analysis focuses on: </a:t>
            </a:r>
          </a:p>
          <a:p>
            <a:pPr marL="0" indent="0">
              <a:lnSpc>
                <a:spcPct val="100000"/>
              </a:lnSpc>
              <a:spcAft>
                <a:spcPts val="1500"/>
              </a:spcAft>
            </a:pPr>
            <a:endParaRPr lang="en-US" sz="2000" dirty="0"/>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37490" y="3251853"/>
            <a:ext cx="10326467" cy="2834621"/>
          </a:xfrm>
        </p:spPr>
        <p:txBody>
          <a:bodyPr/>
          <a:lstStyle/>
          <a:p>
            <a:pPr marL="0" indent="0">
              <a:lnSpc>
                <a:spcPct val="100000"/>
              </a:lnSpc>
              <a:buNone/>
            </a:pPr>
            <a:r>
              <a:rPr lang="en-US" sz="2000" b="1" dirty="0"/>
              <a:t>(1) </a:t>
            </a:r>
            <a:r>
              <a:rPr lang="en-US" sz="2000" dirty="0"/>
              <a:t>Summarizing user participation patterns</a:t>
            </a:r>
            <a:endParaRPr lang="en-US" sz="2000" b="1" dirty="0"/>
          </a:p>
          <a:p>
            <a:pPr marL="0" indent="0">
              <a:lnSpc>
                <a:spcPct val="100000"/>
              </a:lnSpc>
              <a:buNone/>
            </a:pPr>
            <a:r>
              <a:rPr lang="en-US" sz="2000" b="1" dirty="0"/>
              <a:t>(2) </a:t>
            </a:r>
            <a:r>
              <a:rPr lang="en-US" sz="2000" dirty="0"/>
              <a:t>Identifying trends in participation and migration over time</a:t>
            </a:r>
          </a:p>
          <a:p>
            <a:pPr marL="0" indent="0">
              <a:lnSpc>
                <a:spcPct val="100000"/>
              </a:lnSpc>
              <a:buNone/>
            </a:pPr>
            <a:r>
              <a:rPr lang="en-US" sz="2000" b="1" dirty="0"/>
              <a:t>(3) </a:t>
            </a:r>
            <a:r>
              <a:rPr lang="en-US" sz="2000" dirty="0"/>
              <a:t>Determining differences between migrating and non-migrating users</a:t>
            </a:r>
          </a:p>
          <a:p>
            <a:pPr marL="0" indent="0">
              <a:lnSpc>
                <a:spcPct val="100000"/>
              </a:lnSpc>
              <a:buNone/>
            </a:pPr>
            <a:r>
              <a:rPr lang="en-US" sz="2000" dirty="0"/>
              <a:t>(4) Identifying key factors driving user migration </a:t>
            </a:r>
          </a:p>
          <a:p>
            <a:pPr marL="457200" indent="-457200">
              <a:lnSpc>
                <a:spcPct val="100000"/>
              </a:lnSpc>
              <a:buAutoNum type="arabicParenBoth" startAt="3"/>
            </a:pPr>
            <a:endParaRPr lang="en-US" sz="2000" b="1" dirty="0"/>
          </a:p>
          <a:p>
            <a:pPr marL="0" indent="0">
              <a:lnSpc>
                <a:spcPct val="100000"/>
              </a:lnSpc>
              <a:buNone/>
            </a:pPr>
            <a:r>
              <a:rPr lang="en-US" sz="2000" dirty="0"/>
              <a:t>Migration is conceptualized as a shift in where a user’s </a:t>
            </a:r>
            <a:r>
              <a:rPr lang="en-US" sz="2000" b="1" dirty="0"/>
              <a:t>primary participation </a:t>
            </a:r>
            <a:r>
              <a:rPr lang="en-US" sz="2000" dirty="0"/>
              <a:t>is occurring </a:t>
            </a:r>
          </a:p>
        </p:txBody>
      </p:sp>
      <p:sp>
        <p:nvSpPr>
          <p:cNvPr id="6" name="Slide Number Placeholder 5">
            <a:extLst>
              <a:ext uri="{FF2B5EF4-FFF2-40B4-BE49-F238E27FC236}">
                <a16:creationId xmlns:a16="http://schemas.microsoft.com/office/drawing/2014/main" id="{8192D1BD-8D23-ED80-D07D-FABC2FA4E436}"/>
              </a:ext>
            </a:extLst>
          </p:cNvPr>
          <p:cNvSpPr>
            <a:spLocks noGrp="1"/>
          </p:cNvSpPr>
          <p:nvPr>
            <p:ph type="sldNum" sz="quarter" idx="21"/>
          </p:nvPr>
        </p:nvSpPr>
        <p:spPr/>
        <p:txBody>
          <a:bodyPr/>
          <a:lstStyle/>
          <a:p>
            <a:fld id="{7782931A-7D25-4B4B-9464-57AE418934A3}" type="slidenum">
              <a:rPr lang="en-US" smtClean="0"/>
              <a:pPr/>
              <a:t>6</a:t>
            </a:fld>
            <a:endParaRPr lang="en-US"/>
          </a:p>
        </p:txBody>
      </p:sp>
    </p:spTree>
    <p:extLst>
      <p:ext uri="{BB962C8B-B14F-4D97-AF65-F5344CB8AC3E}">
        <p14:creationId xmlns:p14="http://schemas.microsoft.com/office/powerpoint/2010/main" val="24491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E60A-EC9C-3235-274E-3C338F7DEA52}"/>
              </a:ext>
            </a:extLst>
          </p:cNvPr>
          <p:cNvSpPr>
            <a:spLocks noGrp="1"/>
          </p:cNvSpPr>
          <p:nvPr>
            <p:ph type="title"/>
          </p:nvPr>
        </p:nvSpPr>
        <p:spPr>
          <a:xfrm>
            <a:off x="1028700" y="542544"/>
            <a:ext cx="5417312" cy="1101808"/>
          </a:xfrm>
        </p:spPr>
        <p:txBody>
          <a:bodyPr/>
          <a:lstStyle/>
          <a:p>
            <a:r>
              <a:rPr lang="en-US" sz="4000" dirty="0"/>
              <a:t>Finding #1: </a:t>
            </a:r>
            <a:br>
              <a:rPr lang="en-US" sz="4000" dirty="0"/>
            </a:br>
            <a:r>
              <a:rPr lang="en-US" sz="4000" dirty="0"/>
              <a:t>Limited engagement </a:t>
            </a:r>
          </a:p>
        </p:txBody>
      </p:sp>
      <p:sp>
        <p:nvSpPr>
          <p:cNvPr id="3" name="Content Placeholder 2">
            <a:extLst>
              <a:ext uri="{FF2B5EF4-FFF2-40B4-BE49-F238E27FC236}">
                <a16:creationId xmlns:a16="http://schemas.microsoft.com/office/drawing/2014/main" id="{EA87D10E-1F8A-464C-D8EF-94A0E8333992}"/>
              </a:ext>
            </a:extLst>
          </p:cNvPr>
          <p:cNvSpPr>
            <a:spLocks noGrp="1"/>
          </p:cNvSpPr>
          <p:nvPr>
            <p:ph sz="half" idx="1"/>
          </p:nvPr>
        </p:nvSpPr>
        <p:spPr/>
        <p:txBody>
          <a:bodyPr anchor="ctr"/>
          <a:lstStyle/>
          <a:p>
            <a:r>
              <a:rPr lang="en-US" sz="2000" b="1" dirty="0"/>
              <a:t>Most user’s participation in manosphere communities was limited and brief</a:t>
            </a:r>
          </a:p>
          <a:p>
            <a:pPr marL="228600" indent="-228600">
              <a:buSzPct val="120000"/>
              <a:buFont typeface="Arial Nova" panose="020B0504020202020204" pitchFamily="34" charset="0"/>
              <a:buChar char="›"/>
            </a:pPr>
            <a:r>
              <a:rPr lang="en-US" sz="2000" dirty="0"/>
              <a:t>The mean duration of user participation was </a:t>
            </a:r>
            <a:r>
              <a:rPr lang="en-US" sz="2000" b="1" dirty="0"/>
              <a:t>1.4 </a:t>
            </a:r>
            <a:r>
              <a:rPr lang="en-US" sz="2000" dirty="0"/>
              <a:t>years </a:t>
            </a:r>
          </a:p>
          <a:p>
            <a:pPr marL="228600" indent="-228600">
              <a:buSzPct val="120000"/>
              <a:buFont typeface="Arial Nova" panose="020B0504020202020204" pitchFamily="34" charset="0"/>
              <a:buChar char="›"/>
            </a:pPr>
            <a:r>
              <a:rPr lang="en-US" sz="2000" b="1" dirty="0"/>
              <a:t>75%</a:t>
            </a:r>
            <a:r>
              <a:rPr lang="en-US" sz="2000" dirty="0"/>
              <a:t> of users were active for a year or less; </a:t>
            </a:r>
            <a:r>
              <a:rPr lang="en-US" sz="2000" b="1" dirty="0"/>
              <a:t>91%</a:t>
            </a:r>
            <a:r>
              <a:rPr lang="en-US" sz="2000" dirty="0"/>
              <a:t> were active for two years or less </a:t>
            </a:r>
            <a:endParaRPr lang="en-US" sz="2000" b="1" dirty="0"/>
          </a:p>
          <a:p>
            <a:endParaRPr lang="en-US" dirty="0"/>
          </a:p>
        </p:txBody>
      </p:sp>
      <p:graphicFrame>
        <p:nvGraphicFramePr>
          <p:cNvPr id="10" name="Table 5">
            <a:extLst>
              <a:ext uri="{FF2B5EF4-FFF2-40B4-BE49-F238E27FC236}">
                <a16:creationId xmlns:a16="http://schemas.microsoft.com/office/drawing/2014/main" id="{71AB82D5-DBCB-A725-C898-275DDDC30AC6}"/>
              </a:ext>
            </a:extLst>
          </p:cNvPr>
          <p:cNvGraphicFramePr>
            <a:graphicFrameLocks noGrp="1"/>
          </p:cNvGraphicFramePr>
          <p:nvPr>
            <p:extLst>
              <p:ext uri="{D42A27DB-BD31-4B8C-83A1-F6EECF244321}">
                <p14:modId xmlns:p14="http://schemas.microsoft.com/office/powerpoint/2010/main" val="3360169866"/>
              </p:ext>
            </p:extLst>
          </p:nvPr>
        </p:nvGraphicFramePr>
        <p:xfrm>
          <a:off x="6286502" y="542544"/>
          <a:ext cx="5206998" cy="5736565"/>
        </p:xfrm>
        <a:graphic>
          <a:graphicData uri="http://schemas.openxmlformats.org/drawingml/2006/table">
            <a:tbl>
              <a:tblPr firstRow="1" bandRow="1">
                <a:tableStyleId>{073A0DAA-6AF3-43AB-8588-CEC1D06C72B9}</a:tableStyleId>
              </a:tblPr>
              <a:tblGrid>
                <a:gridCol w="1376456">
                  <a:extLst>
                    <a:ext uri="{9D8B030D-6E8A-4147-A177-3AD203B41FA5}">
                      <a16:colId xmlns:a16="http://schemas.microsoft.com/office/drawing/2014/main" val="3635400123"/>
                    </a:ext>
                  </a:extLst>
                </a:gridCol>
                <a:gridCol w="1262765">
                  <a:extLst>
                    <a:ext uri="{9D8B030D-6E8A-4147-A177-3AD203B41FA5}">
                      <a16:colId xmlns:a16="http://schemas.microsoft.com/office/drawing/2014/main" val="224996846"/>
                    </a:ext>
                  </a:extLst>
                </a:gridCol>
                <a:gridCol w="1030135">
                  <a:extLst>
                    <a:ext uri="{9D8B030D-6E8A-4147-A177-3AD203B41FA5}">
                      <a16:colId xmlns:a16="http://schemas.microsoft.com/office/drawing/2014/main" val="1719204706"/>
                    </a:ext>
                  </a:extLst>
                </a:gridCol>
                <a:gridCol w="1537642">
                  <a:extLst>
                    <a:ext uri="{9D8B030D-6E8A-4147-A177-3AD203B41FA5}">
                      <a16:colId xmlns:a16="http://schemas.microsoft.com/office/drawing/2014/main" val="268911373"/>
                    </a:ext>
                  </a:extLst>
                </a:gridCol>
              </a:tblGrid>
              <a:tr h="653731">
                <a:tc gridSpan="4">
                  <a:txBody>
                    <a:bodyPr/>
                    <a:lstStyle/>
                    <a:p>
                      <a:r>
                        <a:rPr lang="en-US" sz="1600" dirty="0">
                          <a:solidFill>
                            <a:schemeClr val="tx1"/>
                          </a:solidFill>
                        </a:rPr>
                        <a:t>TABLE 1. </a:t>
                      </a:r>
                    </a:p>
                    <a:p>
                      <a:r>
                        <a:rPr lang="en-US" sz="1600" dirty="0">
                          <a:solidFill>
                            <a:schemeClr val="tx1"/>
                          </a:solidFill>
                        </a:rPr>
                        <a:t>YEARS ACTIVE IN MANOSPHERE COMMUNITIES </a:t>
                      </a:r>
                    </a:p>
                  </a:txBody>
                  <a:tcPr/>
                </a:tc>
                <a:tc hMerge="1">
                  <a:txBody>
                    <a:bodyPr/>
                    <a:lstStyle/>
                    <a:p>
                      <a:endParaRPr lang="en-US" dirty="0">
                        <a:solidFill>
                          <a:schemeClr val="bg1"/>
                        </a:solidFill>
                      </a:endParaRPr>
                    </a:p>
                  </a:txBody>
                  <a:tcPr/>
                </a:tc>
                <a:tc hMerge="1">
                  <a:txBody>
                    <a:bodyPr/>
                    <a:lstStyle/>
                    <a:p>
                      <a:endParaRPr lang="en-US" dirty="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1006791403"/>
                  </a:ext>
                </a:extLst>
              </a:tr>
              <a:tr h="653731">
                <a:tc>
                  <a:txBody>
                    <a:bodyPr/>
                    <a:lstStyle/>
                    <a:p>
                      <a:r>
                        <a:rPr lang="en-US" sz="1600" b="1" dirty="0">
                          <a:solidFill>
                            <a:schemeClr val="tx1"/>
                          </a:solidFill>
                        </a:rPr>
                        <a:t>Years Active</a:t>
                      </a:r>
                    </a:p>
                  </a:txBody>
                  <a:tcPr anchor="ctr"/>
                </a:tc>
                <a:tc>
                  <a:txBody>
                    <a:bodyPr/>
                    <a:lstStyle/>
                    <a:p>
                      <a:r>
                        <a:rPr lang="en-US" sz="1600" b="1" dirty="0">
                          <a:solidFill>
                            <a:schemeClr val="tx1"/>
                          </a:solidFill>
                        </a:rPr>
                        <a:t>Frequency</a:t>
                      </a:r>
                    </a:p>
                  </a:txBody>
                  <a:tcPr anchor="ctr"/>
                </a:tc>
                <a:tc>
                  <a:txBody>
                    <a:bodyPr/>
                    <a:lstStyle/>
                    <a:p>
                      <a:r>
                        <a:rPr lang="en-US" sz="1600" b="1" dirty="0">
                          <a:solidFill>
                            <a:schemeClr val="tx1"/>
                          </a:solidFill>
                        </a:rPr>
                        <a:t>Percent</a:t>
                      </a:r>
                    </a:p>
                  </a:txBody>
                  <a:tcPr anchor="ctr"/>
                </a:tc>
                <a:tc>
                  <a:txBody>
                    <a:bodyPr/>
                    <a:lstStyle/>
                    <a:p>
                      <a:r>
                        <a:rPr lang="en-US" sz="1600" b="1" dirty="0">
                          <a:solidFill>
                            <a:schemeClr val="tx1"/>
                          </a:solidFill>
                        </a:rPr>
                        <a:t>Cum. Percent</a:t>
                      </a:r>
                    </a:p>
                  </a:txBody>
                  <a:tcPr anchor="ctr"/>
                </a:tc>
                <a:extLst>
                  <a:ext uri="{0D108BD9-81ED-4DB2-BD59-A6C34878D82A}">
                    <a16:rowId xmlns:a16="http://schemas.microsoft.com/office/drawing/2014/main" val="4278187895"/>
                  </a:ext>
                </a:extLst>
              </a:tr>
              <a:tr h="378749">
                <a:tc>
                  <a:txBody>
                    <a:bodyPr/>
                    <a:lstStyle/>
                    <a:p>
                      <a:r>
                        <a:rPr lang="en-US" sz="1600" dirty="0">
                          <a:solidFill>
                            <a:schemeClr val="tx1"/>
                          </a:solidFill>
                        </a:rPr>
                        <a:t>1</a:t>
                      </a:r>
                    </a:p>
                  </a:txBody>
                  <a:tcPr/>
                </a:tc>
                <a:tc>
                  <a:txBody>
                    <a:bodyPr/>
                    <a:lstStyle/>
                    <a:p>
                      <a:r>
                        <a:rPr lang="en-US" sz="1600" dirty="0">
                          <a:solidFill>
                            <a:schemeClr val="tx1"/>
                          </a:solidFill>
                        </a:rPr>
                        <a:t>831,485</a:t>
                      </a:r>
                    </a:p>
                  </a:txBody>
                  <a:tcPr/>
                </a:tc>
                <a:tc>
                  <a:txBody>
                    <a:bodyPr/>
                    <a:lstStyle/>
                    <a:p>
                      <a:r>
                        <a:rPr lang="en-US" sz="1600" dirty="0">
                          <a:solidFill>
                            <a:schemeClr val="tx1"/>
                          </a:solidFill>
                        </a:rPr>
                        <a:t>75.55</a:t>
                      </a:r>
                    </a:p>
                  </a:txBody>
                  <a:tcPr/>
                </a:tc>
                <a:tc>
                  <a:txBody>
                    <a:bodyPr/>
                    <a:lstStyle/>
                    <a:p>
                      <a:r>
                        <a:rPr lang="en-US" sz="1600" dirty="0">
                          <a:solidFill>
                            <a:schemeClr val="tx1"/>
                          </a:solidFill>
                        </a:rPr>
                        <a:t>75.55</a:t>
                      </a:r>
                    </a:p>
                  </a:txBody>
                  <a:tcPr/>
                </a:tc>
                <a:extLst>
                  <a:ext uri="{0D108BD9-81ED-4DB2-BD59-A6C34878D82A}">
                    <a16:rowId xmlns:a16="http://schemas.microsoft.com/office/drawing/2014/main" val="1209086616"/>
                  </a:ext>
                </a:extLst>
              </a:tr>
              <a:tr h="378749">
                <a:tc>
                  <a:txBody>
                    <a:bodyPr/>
                    <a:lstStyle/>
                    <a:p>
                      <a:r>
                        <a:rPr lang="en-US" sz="1600" dirty="0">
                          <a:solidFill>
                            <a:schemeClr val="tx1"/>
                          </a:solidFill>
                        </a:rPr>
                        <a:t>2</a:t>
                      </a:r>
                    </a:p>
                  </a:txBody>
                  <a:tcP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167,556</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15.22</a:t>
                      </a:r>
                    </a:p>
                  </a:txBody>
                  <a:tcPr marL="68580" marR="68580" marT="0" marB="0" anchor="ct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90.77</a:t>
                      </a:r>
                    </a:p>
                  </a:txBody>
                  <a:tcPr marL="68580" marR="68580" marT="0" marB="0" anchor="ctr"/>
                </a:tc>
                <a:extLst>
                  <a:ext uri="{0D108BD9-81ED-4DB2-BD59-A6C34878D82A}">
                    <a16:rowId xmlns:a16="http://schemas.microsoft.com/office/drawing/2014/main" val="1619818394"/>
                  </a:ext>
                </a:extLst>
              </a:tr>
              <a:tr h="378749">
                <a:tc>
                  <a:txBody>
                    <a:bodyPr/>
                    <a:lstStyle/>
                    <a:p>
                      <a:r>
                        <a:rPr lang="en-US" sz="1600">
                          <a:solidFill>
                            <a:schemeClr val="tx1"/>
                          </a:solidFill>
                        </a:rPr>
                        <a:t>3</a:t>
                      </a:r>
                      <a:endParaRPr lang="en-US" sz="1600" dirty="0">
                        <a:solidFill>
                          <a:schemeClr val="tx1"/>
                        </a:solidFill>
                      </a:endParaRPr>
                    </a:p>
                  </a:txBody>
                  <a:tcP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54,836</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4.98</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95.75</a:t>
                      </a:r>
                    </a:p>
                  </a:txBody>
                  <a:tcPr marL="68580" marR="68580" marT="0" marB="0" anchor="ctr"/>
                </a:tc>
                <a:extLst>
                  <a:ext uri="{0D108BD9-81ED-4DB2-BD59-A6C34878D82A}">
                    <a16:rowId xmlns:a16="http://schemas.microsoft.com/office/drawing/2014/main" val="160806919"/>
                  </a:ext>
                </a:extLst>
              </a:tr>
              <a:tr h="378749">
                <a:tc>
                  <a:txBody>
                    <a:bodyPr/>
                    <a:lstStyle/>
                    <a:p>
                      <a:r>
                        <a:rPr lang="en-US" sz="1600" dirty="0">
                          <a:solidFill>
                            <a:schemeClr val="tx1"/>
                          </a:solidFill>
                        </a:rPr>
                        <a:t>4</a:t>
                      </a:r>
                    </a:p>
                  </a:txBody>
                  <a:tcP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23,259</a:t>
                      </a:r>
                    </a:p>
                  </a:txBody>
                  <a:tcPr marL="68580" marR="68580" marT="0" marB="0" anchor="ct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2.11</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97.86</a:t>
                      </a:r>
                    </a:p>
                  </a:txBody>
                  <a:tcPr marL="68580" marR="68580" marT="0" marB="0" anchor="ctr"/>
                </a:tc>
                <a:extLst>
                  <a:ext uri="{0D108BD9-81ED-4DB2-BD59-A6C34878D82A}">
                    <a16:rowId xmlns:a16="http://schemas.microsoft.com/office/drawing/2014/main" val="2178151874"/>
                  </a:ext>
                </a:extLst>
              </a:tr>
              <a:tr h="378749">
                <a:tc>
                  <a:txBody>
                    <a:bodyPr/>
                    <a:lstStyle/>
                    <a:p>
                      <a:r>
                        <a:rPr lang="en-US" sz="1600">
                          <a:solidFill>
                            <a:schemeClr val="tx1"/>
                          </a:solidFill>
                        </a:rPr>
                        <a:t>5</a:t>
                      </a:r>
                      <a:endParaRPr lang="en-US" sz="1600" dirty="0">
                        <a:solidFill>
                          <a:schemeClr val="tx1"/>
                        </a:solidFill>
                      </a:endParaRPr>
                    </a:p>
                  </a:txBody>
                  <a:tcP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11,116</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1.01</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98.87</a:t>
                      </a:r>
                    </a:p>
                  </a:txBody>
                  <a:tcPr marL="68580" marR="68580" marT="0" marB="0" anchor="ctr"/>
                </a:tc>
                <a:extLst>
                  <a:ext uri="{0D108BD9-81ED-4DB2-BD59-A6C34878D82A}">
                    <a16:rowId xmlns:a16="http://schemas.microsoft.com/office/drawing/2014/main" val="3862494591"/>
                  </a:ext>
                </a:extLst>
              </a:tr>
              <a:tr h="378749">
                <a:tc>
                  <a:txBody>
                    <a:bodyPr/>
                    <a:lstStyle/>
                    <a:p>
                      <a:r>
                        <a:rPr lang="en-US" sz="1600" dirty="0">
                          <a:solidFill>
                            <a:schemeClr val="tx1"/>
                          </a:solidFill>
                        </a:rPr>
                        <a:t>6</a:t>
                      </a:r>
                    </a:p>
                  </a:txBody>
                  <a:tcP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5,570</a:t>
                      </a:r>
                    </a:p>
                  </a:txBody>
                  <a:tcPr marL="68580" marR="68580" marT="0" marB="0" anchor="ct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0.51</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99.38</a:t>
                      </a:r>
                    </a:p>
                  </a:txBody>
                  <a:tcPr marL="68580" marR="68580" marT="0" marB="0" anchor="ctr"/>
                </a:tc>
                <a:extLst>
                  <a:ext uri="{0D108BD9-81ED-4DB2-BD59-A6C34878D82A}">
                    <a16:rowId xmlns:a16="http://schemas.microsoft.com/office/drawing/2014/main" val="2624385684"/>
                  </a:ext>
                </a:extLst>
              </a:tr>
              <a:tr h="378749">
                <a:tc>
                  <a:txBody>
                    <a:bodyPr/>
                    <a:lstStyle/>
                    <a:p>
                      <a:r>
                        <a:rPr lang="en-US" sz="1600">
                          <a:solidFill>
                            <a:schemeClr val="tx1"/>
                          </a:solidFill>
                        </a:rPr>
                        <a:t>7</a:t>
                      </a:r>
                      <a:endParaRPr lang="en-US" sz="1600" dirty="0">
                        <a:solidFill>
                          <a:schemeClr val="tx1"/>
                        </a:solidFill>
                      </a:endParaRPr>
                    </a:p>
                  </a:txBody>
                  <a:tcP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3,086</a:t>
                      </a:r>
                    </a:p>
                  </a:txBody>
                  <a:tcPr marL="68580" marR="68580" marT="0" marB="0" anchor="ct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0.28</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99.66</a:t>
                      </a:r>
                    </a:p>
                  </a:txBody>
                  <a:tcPr marL="68580" marR="68580" marT="0" marB="0" anchor="ctr"/>
                </a:tc>
                <a:extLst>
                  <a:ext uri="{0D108BD9-81ED-4DB2-BD59-A6C34878D82A}">
                    <a16:rowId xmlns:a16="http://schemas.microsoft.com/office/drawing/2014/main" val="3772131285"/>
                  </a:ext>
                </a:extLst>
              </a:tr>
              <a:tr h="378749">
                <a:tc>
                  <a:txBody>
                    <a:bodyPr/>
                    <a:lstStyle/>
                    <a:p>
                      <a:r>
                        <a:rPr lang="en-US" sz="1600">
                          <a:solidFill>
                            <a:schemeClr val="tx1"/>
                          </a:solidFill>
                        </a:rPr>
                        <a:t>8</a:t>
                      </a:r>
                      <a:endParaRPr lang="en-US" sz="1600" dirty="0">
                        <a:solidFill>
                          <a:schemeClr val="tx1"/>
                        </a:solidFill>
                      </a:endParaRPr>
                    </a:p>
                  </a:txBody>
                  <a:tcP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1,698</a:t>
                      </a:r>
                    </a:p>
                  </a:txBody>
                  <a:tcPr marL="68580" marR="68580" marT="0" marB="0" anchor="ct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0.15</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99.81</a:t>
                      </a:r>
                    </a:p>
                  </a:txBody>
                  <a:tcPr marL="68580" marR="68580" marT="0" marB="0" anchor="ctr"/>
                </a:tc>
                <a:extLst>
                  <a:ext uri="{0D108BD9-81ED-4DB2-BD59-A6C34878D82A}">
                    <a16:rowId xmlns:a16="http://schemas.microsoft.com/office/drawing/2014/main" val="2038961482"/>
                  </a:ext>
                </a:extLst>
              </a:tr>
              <a:tr h="378749">
                <a:tc>
                  <a:txBody>
                    <a:bodyPr/>
                    <a:lstStyle/>
                    <a:p>
                      <a:r>
                        <a:rPr lang="en-US" sz="1600">
                          <a:solidFill>
                            <a:schemeClr val="tx1"/>
                          </a:solidFill>
                        </a:rPr>
                        <a:t>9</a:t>
                      </a:r>
                      <a:endParaRPr lang="en-US" sz="1600" dirty="0">
                        <a:solidFill>
                          <a:schemeClr val="tx1"/>
                        </a:solidFill>
                      </a:endParaRPr>
                    </a:p>
                  </a:txBody>
                  <a:tcP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944</a:t>
                      </a:r>
                    </a:p>
                  </a:txBody>
                  <a:tcPr marL="68580" marR="68580" marT="0" marB="0" anchor="ctr"/>
                </a:tc>
                <a:tc>
                  <a:txBody>
                    <a:bodyPr/>
                    <a:lstStyle/>
                    <a:p>
                      <a:pPr marL="0" marR="0" indent="0" algn="l">
                        <a:lnSpc>
                          <a:spcPct val="200000"/>
                        </a:lnSpc>
                        <a:spcAft>
                          <a:spcPts val="800"/>
                        </a:spcAft>
                        <a:buNone/>
                      </a:pPr>
                      <a:r>
                        <a:rPr lang="en-US" sz="1600" kern="100">
                          <a:solidFill>
                            <a:schemeClr val="tx1"/>
                          </a:solidFill>
                          <a:effectLst/>
                          <a:latin typeface="+mn-lt"/>
                          <a:ea typeface="Aptos" panose="020B0004020202020204" pitchFamily="34" charset="0"/>
                          <a:cs typeface="Times New Roman" panose="02020603050405020304" pitchFamily="18" charset="0"/>
                        </a:rPr>
                        <a:t>0.09</a:t>
                      </a:r>
                    </a:p>
                  </a:txBody>
                  <a:tcPr marL="68580" marR="68580" marT="0" marB="0" anchor="ctr"/>
                </a:tc>
                <a:tc>
                  <a:txBody>
                    <a:bodyPr/>
                    <a:lstStyle/>
                    <a:p>
                      <a:pPr marL="0" marR="0" indent="0" algn="l">
                        <a:lnSpc>
                          <a:spcPct val="200000"/>
                        </a:lnSpc>
                        <a:spcAft>
                          <a:spcPts val="800"/>
                        </a:spcAft>
                        <a:buNone/>
                      </a:pPr>
                      <a:r>
                        <a:rPr lang="en-US" sz="1600" kern="100" dirty="0">
                          <a:solidFill>
                            <a:schemeClr val="tx1"/>
                          </a:solidFill>
                          <a:effectLst/>
                          <a:latin typeface="+mn-lt"/>
                          <a:ea typeface="Aptos" panose="020B0004020202020204" pitchFamily="34" charset="0"/>
                          <a:cs typeface="Times New Roman" panose="02020603050405020304" pitchFamily="18" charset="0"/>
                        </a:rPr>
                        <a:t>99.90</a:t>
                      </a:r>
                    </a:p>
                  </a:txBody>
                  <a:tcPr marL="68580" marR="68580" marT="0" marB="0" anchor="ctr"/>
                </a:tc>
                <a:extLst>
                  <a:ext uri="{0D108BD9-81ED-4DB2-BD59-A6C34878D82A}">
                    <a16:rowId xmlns:a16="http://schemas.microsoft.com/office/drawing/2014/main" val="3223125890"/>
                  </a:ext>
                </a:extLst>
              </a:tr>
              <a:tr h="378749">
                <a:tc>
                  <a:txBody>
                    <a:bodyPr/>
                    <a:lstStyle/>
                    <a:p>
                      <a:r>
                        <a:rPr lang="en-US" sz="1600" dirty="0">
                          <a:solidFill>
                            <a:schemeClr val="tx1"/>
                          </a:solidFill>
                        </a:rPr>
                        <a:t>10+</a:t>
                      </a:r>
                    </a:p>
                  </a:txBody>
                  <a:tcPr/>
                </a:tc>
                <a:tc>
                  <a:txBody>
                    <a:bodyPr/>
                    <a:lstStyle/>
                    <a:p>
                      <a:r>
                        <a:rPr lang="en-US" sz="1600" dirty="0">
                          <a:solidFill>
                            <a:schemeClr val="tx1"/>
                          </a:solidFill>
                        </a:rPr>
                        <a:t>1,004</a:t>
                      </a:r>
                    </a:p>
                  </a:txBody>
                  <a:tcPr/>
                </a:tc>
                <a:tc>
                  <a:txBody>
                    <a:bodyPr/>
                    <a:lstStyle/>
                    <a:p>
                      <a:r>
                        <a:rPr lang="en-US" sz="1600" dirty="0">
                          <a:solidFill>
                            <a:schemeClr val="tx1"/>
                          </a:solidFill>
                        </a:rPr>
                        <a:t>0.10</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3115434033"/>
                  </a:ext>
                </a:extLst>
              </a:tr>
              <a:tr h="378749">
                <a:tc gridSpan="4">
                  <a:txBody>
                    <a:bodyPr/>
                    <a:lstStyle/>
                    <a:p>
                      <a:r>
                        <a:rPr lang="en-US" sz="1600" dirty="0">
                          <a:solidFill>
                            <a:schemeClr val="tx1"/>
                          </a:solidFill>
                        </a:rPr>
                        <a:t>N = 1,100,554</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04302298"/>
                  </a:ext>
                </a:extLst>
              </a:tr>
            </a:tbl>
          </a:graphicData>
        </a:graphic>
      </p:graphicFrame>
      <p:sp>
        <p:nvSpPr>
          <p:cNvPr id="8" name="Slide Number Placeholder 7">
            <a:extLst>
              <a:ext uri="{FF2B5EF4-FFF2-40B4-BE49-F238E27FC236}">
                <a16:creationId xmlns:a16="http://schemas.microsoft.com/office/drawing/2014/main" id="{D4168141-DC42-E511-9297-4B2CDD1C68A3}"/>
              </a:ext>
            </a:extLst>
          </p:cNvPr>
          <p:cNvSpPr>
            <a:spLocks noGrp="1"/>
          </p:cNvSpPr>
          <p:nvPr>
            <p:ph type="sldNum" sz="quarter" idx="13"/>
          </p:nvPr>
        </p:nvSpPr>
        <p:spPr/>
        <p:txBody>
          <a:bodyPr/>
          <a:lstStyle/>
          <a:p>
            <a:fld id="{7782931A-7D25-4B4B-9464-57AE418934A3}" type="slidenum">
              <a:rPr lang="en-US" smtClean="0"/>
              <a:pPr/>
              <a:t>7</a:t>
            </a:fld>
            <a:endParaRPr lang="en-US"/>
          </a:p>
        </p:txBody>
      </p:sp>
    </p:spTree>
    <p:extLst>
      <p:ext uri="{BB962C8B-B14F-4D97-AF65-F5344CB8AC3E}">
        <p14:creationId xmlns:p14="http://schemas.microsoft.com/office/powerpoint/2010/main" val="360775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a:xfrm>
            <a:off x="1028700" y="999068"/>
            <a:ext cx="10553700" cy="645284"/>
          </a:xfrm>
        </p:spPr>
        <p:txBody>
          <a:bodyPr/>
          <a:lstStyle/>
          <a:p>
            <a:r>
              <a:rPr lang="en-US" sz="4000" dirty="0"/>
              <a:t>Finding #2: Focused participation </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a:xfrm>
            <a:off x="941615" y="2328554"/>
            <a:ext cx="10326467" cy="716036"/>
          </a:xfrm>
        </p:spPr>
        <p:txBody>
          <a:bodyPr/>
          <a:lstStyle/>
          <a:p>
            <a:pPr marL="0" indent="0">
              <a:lnSpc>
                <a:spcPct val="100000"/>
              </a:lnSpc>
              <a:spcAft>
                <a:spcPts val="1500"/>
              </a:spcAft>
            </a:pPr>
            <a:r>
              <a:rPr lang="en-US" sz="2000" dirty="0"/>
              <a:t>Manosphere participants are, overall, relatively focused in terms of community engagement </a:t>
            </a:r>
          </a:p>
          <a:p>
            <a:pPr marL="0" indent="0">
              <a:lnSpc>
                <a:spcPct val="100000"/>
              </a:lnSpc>
              <a:spcAft>
                <a:spcPts val="1500"/>
              </a:spcAft>
            </a:pPr>
            <a:endParaRPr lang="en-US" sz="2000" dirty="0"/>
          </a:p>
        </p:txBody>
      </p:sp>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a:xfrm>
            <a:off x="1037490" y="3251854"/>
            <a:ext cx="10326467" cy="2607078"/>
          </a:xfrm>
        </p:spPr>
        <p:txBody>
          <a:bodyPr/>
          <a:lstStyle/>
          <a:p>
            <a:pPr marL="228600" indent="-228600">
              <a:lnSpc>
                <a:spcPct val="100000"/>
              </a:lnSpc>
              <a:buClr>
                <a:schemeClr val="bg1"/>
              </a:buClr>
              <a:buSzPct val="120000"/>
              <a:buFont typeface="Arial Nova" panose="020B0504020202020204" pitchFamily="34" charset="0"/>
              <a:buChar char="›"/>
            </a:pPr>
            <a:r>
              <a:rPr lang="en-US" sz="2000" dirty="0"/>
              <a:t>Across all years of data, </a:t>
            </a:r>
            <a:r>
              <a:rPr lang="en-US" sz="2000" b="1" dirty="0"/>
              <a:t>87% </a:t>
            </a:r>
            <a:r>
              <a:rPr lang="en-US" sz="2000" dirty="0"/>
              <a:t>of users participated in only one community, and </a:t>
            </a:r>
            <a:r>
              <a:rPr lang="en-US" sz="2000" b="1" dirty="0"/>
              <a:t>65% to 98%</a:t>
            </a:r>
            <a:r>
              <a:rPr lang="en-US" sz="2000" dirty="0"/>
              <a:t> of users participated in only one community in any given year </a:t>
            </a:r>
          </a:p>
          <a:p>
            <a:pPr marL="228600" indent="-228600">
              <a:lnSpc>
                <a:spcPct val="100000"/>
              </a:lnSpc>
              <a:buClr>
                <a:schemeClr val="bg1"/>
              </a:buClr>
              <a:buSzPct val="120000"/>
              <a:buFont typeface="Arial Nova" panose="020B0504020202020204" pitchFamily="34" charset="0"/>
              <a:buChar char="›"/>
            </a:pPr>
            <a:r>
              <a:rPr lang="en-US" sz="2000" dirty="0"/>
              <a:t>Among users active in multiple communities, the bulk of their participation—</a:t>
            </a:r>
            <a:r>
              <a:rPr lang="en-US" sz="2000" b="1" dirty="0"/>
              <a:t>74%</a:t>
            </a:r>
            <a:r>
              <a:rPr lang="en-US" sz="2000" dirty="0"/>
              <a:t> on average—still occurred in their primary community</a:t>
            </a:r>
          </a:p>
          <a:p>
            <a:pPr marL="228600" indent="-228600">
              <a:lnSpc>
                <a:spcPct val="100000"/>
              </a:lnSpc>
              <a:buClr>
                <a:schemeClr val="bg1"/>
              </a:buClr>
              <a:buSzPct val="120000"/>
              <a:buFont typeface="Arial Nova" panose="020B0504020202020204" pitchFamily="34" charset="0"/>
              <a:buChar char="›"/>
            </a:pPr>
            <a:r>
              <a:rPr lang="en-US" sz="2000" dirty="0"/>
              <a:t>Of the 269,059 potential migrants—those active for more than one year—</a:t>
            </a:r>
            <a:r>
              <a:rPr lang="en-US" sz="2000" b="1" dirty="0"/>
              <a:t>27% </a:t>
            </a:r>
            <a:r>
              <a:rPr lang="en-US" sz="2000" dirty="0"/>
              <a:t>migrated between primary communities at some point </a:t>
            </a:r>
            <a:endParaRPr lang="en-US" sz="2000" b="1" dirty="0"/>
          </a:p>
          <a:p>
            <a:pPr marL="228600">
              <a:lnSpc>
                <a:spcPct val="100000"/>
              </a:lnSpc>
              <a:buClr>
                <a:schemeClr val="bg1"/>
              </a:buClr>
              <a:buSzPct val="120000"/>
              <a:buFont typeface="Arial Nova" panose="020B0504020202020204" pitchFamily="34" charset="0"/>
              <a:buChar char="›"/>
            </a:pPr>
            <a:endParaRPr lang="en-US" sz="2000" dirty="0"/>
          </a:p>
        </p:txBody>
      </p:sp>
      <p:sp>
        <p:nvSpPr>
          <p:cNvPr id="6" name="Slide Number Placeholder 5">
            <a:extLst>
              <a:ext uri="{FF2B5EF4-FFF2-40B4-BE49-F238E27FC236}">
                <a16:creationId xmlns:a16="http://schemas.microsoft.com/office/drawing/2014/main" id="{2CE7549E-E129-2EC7-F7B3-4B88BF6BECF6}"/>
              </a:ext>
            </a:extLst>
          </p:cNvPr>
          <p:cNvSpPr>
            <a:spLocks noGrp="1"/>
          </p:cNvSpPr>
          <p:nvPr>
            <p:ph type="sldNum" sz="quarter" idx="21"/>
          </p:nvPr>
        </p:nvSpPr>
        <p:spPr/>
        <p:txBody>
          <a:bodyPr/>
          <a:lstStyle/>
          <a:p>
            <a:fld id="{7782931A-7D25-4B4B-9464-57AE418934A3}" type="slidenum">
              <a:rPr lang="en-US" smtClean="0"/>
              <a:pPr/>
              <a:t>8</a:t>
            </a:fld>
            <a:endParaRPr lang="en-US"/>
          </a:p>
        </p:txBody>
      </p:sp>
    </p:spTree>
    <p:extLst>
      <p:ext uri="{BB962C8B-B14F-4D97-AF65-F5344CB8AC3E}">
        <p14:creationId xmlns:p14="http://schemas.microsoft.com/office/powerpoint/2010/main" val="94727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FBDD7A-B9CF-FC40-273C-FD039957C877}"/>
              </a:ext>
            </a:extLst>
          </p:cNvPr>
          <p:cNvSpPr>
            <a:spLocks noGrp="1"/>
          </p:cNvSpPr>
          <p:nvPr>
            <p:ph type="title"/>
          </p:nvPr>
        </p:nvSpPr>
        <p:spPr>
          <a:xfrm>
            <a:off x="1028700" y="999068"/>
            <a:ext cx="9912016" cy="645284"/>
          </a:xfrm>
        </p:spPr>
        <p:txBody>
          <a:bodyPr/>
          <a:lstStyle/>
          <a:p>
            <a:r>
              <a:rPr lang="en-US" sz="4000" dirty="0"/>
              <a:t>Finding #3: Trends changes over time</a:t>
            </a:r>
          </a:p>
        </p:txBody>
      </p:sp>
      <p:pic>
        <p:nvPicPr>
          <p:cNvPr id="19" name="Picture 18">
            <a:extLst>
              <a:ext uri="{FF2B5EF4-FFF2-40B4-BE49-F238E27FC236}">
                <a16:creationId xmlns:a16="http://schemas.microsoft.com/office/drawing/2014/main" id="{77BDE36E-96B1-6ADB-B140-2EF3389E1F34}"/>
              </a:ext>
            </a:extLst>
          </p:cNvPr>
          <p:cNvPicPr>
            <a:picLocks noChangeAspect="1"/>
          </p:cNvPicPr>
          <p:nvPr/>
        </p:nvPicPr>
        <p:blipFill>
          <a:blip r:embed="rId3"/>
          <a:stretch>
            <a:fillRect/>
          </a:stretch>
        </p:blipFill>
        <p:spPr>
          <a:xfrm>
            <a:off x="1056132" y="2004970"/>
            <a:ext cx="5039868" cy="3656076"/>
          </a:xfrm>
          <a:prstGeom prst="rect">
            <a:avLst/>
          </a:prstGeom>
        </p:spPr>
      </p:pic>
      <p:pic>
        <p:nvPicPr>
          <p:cNvPr id="11" name="Picture 10">
            <a:extLst>
              <a:ext uri="{FF2B5EF4-FFF2-40B4-BE49-F238E27FC236}">
                <a16:creationId xmlns:a16="http://schemas.microsoft.com/office/drawing/2014/main" id="{338377CA-9A05-CCCC-3674-5158731E506D}"/>
              </a:ext>
            </a:extLst>
          </p:cNvPr>
          <p:cNvPicPr>
            <a:picLocks noChangeAspect="1"/>
          </p:cNvPicPr>
          <p:nvPr/>
        </p:nvPicPr>
        <p:blipFill>
          <a:blip r:embed="rId4"/>
          <a:stretch>
            <a:fillRect/>
          </a:stretch>
        </p:blipFill>
        <p:spPr>
          <a:xfrm>
            <a:off x="6096000" y="2004970"/>
            <a:ext cx="5039868" cy="3656076"/>
          </a:xfrm>
          <a:prstGeom prst="rect">
            <a:avLst/>
          </a:prstGeom>
        </p:spPr>
      </p:pic>
      <p:sp>
        <p:nvSpPr>
          <p:cNvPr id="13" name="Slide Number Placeholder 12">
            <a:extLst>
              <a:ext uri="{FF2B5EF4-FFF2-40B4-BE49-F238E27FC236}">
                <a16:creationId xmlns:a16="http://schemas.microsoft.com/office/drawing/2014/main" id="{E702A86C-96CF-338E-7EEA-8A7ED023730F}"/>
              </a:ext>
            </a:extLst>
          </p:cNvPr>
          <p:cNvSpPr>
            <a:spLocks noGrp="1"/>
          </p:cNvSpPr>
          <p:nvPr>
            <p:ph type="sldNum" sz="quarter" idx="13"/>
          </p:nvPr>
        </p:nvSpPr>
        <p:spPr/>
        <p:txBody>
          <a:bodyPr/>
          <a:lstStyle/>
          <a:p>
            <a:fld id="{7782931A-7D25-4B4B-9464-57AE418934A3}" type="slidenum">
              <a:rPr lang="en-US" smtClean="0"/>
              <a:pPr/>
              <a:t>9</a:t>
            </a:fld>
            <a:endParaRPr lang="en-US"/>
          </a:p>
        </p:txBody>
      </p:sp>
    </p:spTree>
    <p:extLst>
      <p:ext uri="{BB962C8B-B14F-4D97-AF65-F5344CB8AC3E}">
        <p14:creationId xmlns:p14="http://schemas.microsoft.com/office/powerpoint/2010/main" val="4232958323"/>
      </p:ext>
    </p:extLst>
  </p:cSld>
  <p:clrMapOvr>
    <a:masterClrMapping/>
  </p:clrMapOvr>
</p:sld>
</file>

<file path=ppt/theme/theme1.xml><?xml version="1.0" encoding="utf-8"?>
<a:theme xmlns:a="http://schemas.openxmlformats.org/drawingml/2006/main" name="Theme1">
  <a:themeElements>
    <a:clrScheme name="Custom 34">
      <a:dk1>
        <a:srgbClr val="FFFFFF"/>
      </a:dk1>
      <a:lt1>
        <a:srgbClr val="000000"/>
      </a:lt1>
      <a:dk2>
        <a:srgbClr val="E4E4E4"/>
      </a:dk2>
      <a:lt2>
        <a:srgbClr val="7CA655"/>
      </a:lt2>
      <a:accent1>
        <a:srgbClr val="000000"/>
      </a:accent1>
      <a:accent2>
        <a:srgbClr val="000000"/>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4273A0-A4DF-47AA-BF1F-8758123399CE}">
  <ds:schemaRefs>
    <ds:schemaRef ds:uri="http://purl.org/dc/dcmitype/"/>
    <ds:schemaRef ds:uri="71af3243-3dd4-4a8d-8c0d-dd76da1f02a5"/>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16c05727-aa75-4e4a-9b5f-8a80a1165891"/>
    <ds:schemaRef ds:uri="http://purl.org/dc/terms/"/>
  </ds:schemaRefs>
</ds:datastoreItem>
</file>

<file path=customXml/itemProps3.xml><?xml version="1.0" encoding="utf-8"?>
<ds:datastoreItem xmlns:ds="http://schemas.openxmlformats.org/officeDocument/2006/customXml" ds:itemID="{182F651C-E5DA-470F-A6A6-D70E9A5EBF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Impact annual presentation</Template>
  <TotalTime>3408</TotalTime>
  <Words>2081</Words>
  <Application>Microsoft Office PowerPoint</Application>
  <PresentationFormat>Widescreen</PresentationFormat>
  <Paragraphs>189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Nova</vt:lpstr>
      <vt:lpstr>Calibri</vt:lpstr>
      <vt:lpstr>Gill Sans MT</vt:lpstr>
      <vt:lpstr>Wingdings</vt:lpstr>
      <vt:lpstr>Theme1</vt:lpstr>
      <vt:lpstr>RADICALIZATION PATHWAYS IN THE ONLINE CONTEXT Accounting for User Migration Across Extremist Spaces</vt:lpstr>
      <vt:lpstr>Why study user migration? </vt:lpstr>
      <vt:lpstr>Male supremacists</vt:lpstr>
      <vt:lpstr>Research question</vt:lpstr>
      <vt:lpstr>Data</vt:lpstr>
      <vt:lpstr>Analysis </vt:lpstr>
      <vt:lpstr>Finding #1:  Limited engagement </vt:lpstr>
      <vt:lpstr>Finding #2: Focused participation </vt:lpstr>
      <vt:lpstr>Finding #3: Trends changes over time</vt:lpstr>
      <vt:lpstr>Finding #4: Migrating users are distinct </vt:lpstr>
      <vt:lpstr>Finding #5: Toxicity and repression matter</vt:lpstr>
      <vt:lpstr>Implications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MIGRANTS OF THE MANOSPHERE Accounting for User Trajectories Across Male Supremacist Spaces</dc:title>
  <dc:creator>Rina James</dc:creator>
  <cp:lastModifiedBy>James, Rina - (rinajames)</cp:lastModifiedBy>
  <cp:revision>35</cp:revision>
  <cp:lastPrinted>2023-04-20T01:28:29Z</cp:lastPrinted>
  <dcterms:created xsi:type="dcterms:W3CDTF">2023-04-12T19:15:31Z</dcterms:created>
  <dcterms:modified xsi:type="dcterms:W3CDTF">2025-06-25T22:50:48Z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