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715000" type="screen16x10"/>
  <p:notesSz cx="6669088" cy="9926638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ED8460"/>
    <a:srgbClr val="2A75B7"/>
    <a:srgbClr val="0F283E"/>
    <a:srgbClr val="75613F"/>
    <a:srgbClr val="2C451B"/>
    <a:srgbClr val="221E7F"/>
    <a:srgbClr val="0000FF"/>
    <a:srgbClr val="FCE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8" autoAdjust="0"/>
    <p:restoredTop sz="89373" autoAdjust="0"/>
  </p:normalViewPr>
  <p:slideViewPr>
    <p:cSldViewPr>
      <p:cViewPr varScale="1">
        <p:scale>
          <a:sx n="129" d="100"/>
          <a:sy n="129" d="100"/>
        </p:scale>
        <p:origin x="-1992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58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E850-4823-4938-A121-4A7145875696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ABA79-D757-4C62-A0FC-A351196507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3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39F-61F4-4D31-8662-14B4D512B4BA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1241425"/>
            <a:ext cx="53578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E93C-7B71-4D76-90CD-FA693FDA36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44128"/>
            <a:ext cx="8001000" cy="1380841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8001000" cy="561011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441676"/>
            <a:ext cx="2551045" cy="936104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4585693"/>
            <a:ext cx="1129308" cy="1129308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513684"/>
            <a:ext cx="340223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08"/>
            <a:ext cx="8790317" cy="629728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33062"/>
            <a:ext cx="7391666" cy="190726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5530358"/>
            <a:ext cx="913894" cy="193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391793"/>
            <a:ext cx="7940644" cy="36261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8031551" y="5512841"/>
            <a:ext cx="1112449" cy="202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5364655"/>
            <a:ext cx="459828" cy="4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A30C-CB27-4A18-BAA0-5872907E8A4E}" type="datetimeFigureOut">
              <a:rPr lang="pt-BR" smtClean="0"/>
              <a:t>10/03/16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7CE0-EF03-461C-A810-3B9E802403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Persistence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atributos declarados em uma classe anotada com </a:t>
            </a:r>
            <a:r>
              <a:rPr lang="pt-BR" dirty="0" smtClean="0"/>
              <a:t>@</a:t>
            </a:r>
            <a:r>
              <a:rPr lang="pt-BR" dirty="0" err="1" smtClean="0"/>
              <a:t>Entity</a:t>
            </a:r>
            <a:r>
              <a:rPr lang="pt-BR" dirty="0" smtClean="0"/>
              <a:t> são </a:t>
            </a:r>
            <a:r>
              <a:rPr lang="pt-BR" dirty="0"/>
              <a:t>mapeados para </a:t>
            </a:r>
            <a:r>
              <a:rPr lang="pt-BR" dirty="0" smtClean="0"/>
              <a:t>colunas</a:t>
            </a:r>
          </a:p>
          <a:p>
            <a:r>
              <a:rPr lang="pt-BR" dirty="0" smtClean="0"/>
              <a:t>As </a:t>
            </a:r>
            <a:r>
              <a:rPr lang="pt-BR" dirty="0"/>
              <a:t>colunas possuem </a:t>
            </a:r>
            <a:r>
              <a:rPr lang="pt-BR" dirty="0" smtClean="0"/>
              <a:t>os mesmos </a:t>
            </a:r>
            <a:r>
              <a:rPr lang="pt-BR" dirty="0"/>
              <a:t>nomes dos </a:t>
            </a:r>
            <a:r>
              <a:rPr lang="pt-BR" dirty="0" smtClean="0"/>
              <a:t>atributos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alterar esse padrão </a:t>
            </a:r>
            <a:r>
              <a:rPr lang="pt-BR" dirty="0" smtClean="0"/>
              <a:t>utilizamos a </a:t>
            </a:r>
            <a:r>
              <a:rPr lang="pt-BR" dirty="0"/>
              <a:t>anotação @</a:t>
            </a:r>
            <a:r>
              <a:rPr lang="pt-BR" dirty="0" err="1" smtClean="0"/>
              <a:t>Column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7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@Id é utilizada </a:t>
            </a:r>
            <a:r>
              <a:rPr lang="pt-BR" dirty="0"/>
              <a:t>para indicar qual atributo de uma classe anotada com @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/>
              <a:t>será </a:t>
            </a:r>
            <a:r>
              <a:rPr lang="pt-BR" dirty="0" smtClean="0"/>
              <a:t>mapeado para </a:t>
            </a:r>
            <a:r>
              <a:rPr lang="pt-BR" dirty="0"/>
              <a:t>a chave primária da tabela correspondente à </a:t>
            </a:r>
            <a:r>
              <a:rPr lang="pt-BR" dirty="0" smtClean="0"/>
              <a:t>classe</a:t>
            </a:r>
          </a:p>
          <a:p>
            <a:r>
              <a:rPr lang="pt-BR" dirty="0" smtClean="0"/>
              <a:t>Geralmente </a:t>
            </a:r>
            <a:r>
              <a:rPr lang="pt-BR" dirty="0"/>
              <a:t>o atributo </a:t>
            </a:r>
            <a:r>
              <a:rPr lang="pt-BR" dirty="0" smtClean="0"/>
              <a:t>anotado com </a:t>
            </a:r>
            <a:r>
              <a:rPr lang="pt-BR" dirty="0"/>
              <a:t>@</a:t>
            </a:r>
            <a:r>
              <a:rPr lang="pt-BR" dirty="0" smtClean="0"/>
              <a:t>Id </a:t>
            </a:r>
            <a:r>
              <a:rPr lang="pt-BR" dirty="0"/>
              <a:t>é do tipo </a:t>
            </a:r>
            <a:r>
              <a:rPr lang="pt-BR" dirty="0" smtClean="0"/>
              <a:t>LONG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41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GeneratedValue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GeneratedValue</a:t>
            </a:r>
            <a:r>
              <a:rPr lang="pt-BR" dirty="0"/>
              <a:t> </a:t>
            </a:r>
            <a:r>
              <a:rPr lang="pt-BR" dirty="0" smtClean="0"/>
              <a:t>geralmente </a:t>
            </a:r>
            <a:r>
              <a:rPr lang="pt-BR" dirty="0"/>
              <a:t>vem acompanhado da anotação @</a:t>
            </a:r>
            <a:r>
              <a:rPr lang="pt-BR" dirty="0" smtClean="0"/>
              <a:t>Id</a:t>
            </a:r>
          </a:p>
          <a:p>
            <a:r>
              <a:rPr lang="pt-BR" dirty="0" smtClean="0"/>
              <a:t>Indica que o </a:t>
            </a:r>
            <a:r>
              <a:rPr lang="pt-BR" dirty="0"/>
              <a:t>valor de um atributo que compõe uma chave primária deve ser gerado pelo banco </a:t>
            </a:r>
            <a:r>
              <a:rPr lang="pt-BR" dirty="0" smtClean="0"/>
              <a:t>no momento </a:t>
            </a:r>
            <a:r>
              <a:rPr lang="pt-BR" dirty="0"/>
              <a:t>em que um novo registro é </a:t>
            </a:r>
            <a:r>
              <a:rPr lang="pt-BR" dirty="0" smtClean="0"/>
              <a:t>inserido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98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Podemos definir algumas restrições para os atributos das nossas entidades através das </a:t>
            </a:r>
            <a:r>
              <a:rPr lang="pt-BR" dirty="0" smtClean="0"/>
              <a:t>propriedades da </a:t>
            </a:r>
            <a:r>
              <a:rPr lang="pt-BR" dirty="0"/>
              <a:t>anotação @</a:t>
            </a:r>
            <a:r>
              <a:rPr lang="pt-BR" dirty="0" smtClean="0"/>
              <a:t>COLUMN</a:t>
            </a:r>
          </a:p>
          <a:p>
            <a:pPr lvl="1"/>
            <a:r>
              <a:rPr lang="pt-BR" dirty="0" err="1" smtClean="0"/>
              <a:t>Length</a:t>
            </a:r>
            <a:r>
              <a:rPr lang="pt-BR" dirty="0" smtClean="0"/>
              <a:t>: </a:t>
            </a:r>
            <a:r>
              <a:rPr lang="pt-BR" dirty="0"/>
              <a:t>Limita a quantidade de caracteres de um valor string</a:t>
            </a:r>
            <a:endParaRPr lang="pt-BR" dirty="0" smtClean="0"/>
          </a:p>
          <a:p>
            <a:pPr lvl="1"/>
            <a:r>
              <a:rPr lang="pt-BR" dirty="0" err="1" smtClean="0"/>
              <a:t>Nullable</a:t>
            </a:r>
            <a:r>
              <a:rPr lang="pt-BR" dirty="0" smtClean="0"/>
              <a:t>: </a:t>
            </a:r>
            <a:r>
              <a:rPr lang="pt-BR" dirty="0"/>
              <a:t>Determina se o campo pode possuir valores NULL ou não</a:t>
            </a:r>
            <a:endParaRPr lang="pt-BR" dirty="0" smtClean="0"/>
          </a:p>
          <a:p>
            <a:pPr lvl="1"/>
            <a:r>
              <a:rPr lang="pt-BR" dirty="0" err="1" smtClean="0"/>
              <a:t>Unique</a:t>
            </a:r>
            <a:r>
              <a:rPr lang="pt-BR" dirty="0" smtClean="0"/>
              <a:t>: </a:t>
            </a:r>
            <a:r>
              <a:rPr lang="pt-BR" dirty="0"/>
              <a:t>Determina se uma coluna pode ter valores repetidos ou não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51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tbl_pessoas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Pessoa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col_id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=30,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)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String nome;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1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to </a:t>
            </a:r>
            <a:r>
              <a:rPr lang="pt-BR" dirty="0" err="1"/>
              <a:t>One</a:t>
            </a:r>
            <a:r>
              <a:rPr lang="pt-BR" dirty="0"/>
              <a:t> (Um para Um)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estado é governado por apenas um </a:t>
            </a:r>
            <a:r>
              <a:rPr lang="pt-BR" dirty="0" smtClean="0"/>
              <a:t>governador e </a:t>
            </a:r>
            <a:r>
              <a:rPr lang="pt-BR" dirty="0"/>
              <a:t>um governador governa apenas um </a:t>
            </a:r>
            <a:r>
              <a:rPr lang="pt-BR" dirty="0" smtClean="0"/>
              <a:t>estado</a:t>
            </a:r>
          </a:p>
          <a:p>
            <a:r>
              <a:rPr lang="pt-BR" dirty="0" err="1"/>
              <a:t>One</a:t>
            </a:r>
            <a:r>
              <a:rPr lang="pt-BR" dirty="0"/>
              <a:t> to </a:t>
            </a:r>
            <a:r>
              <a:rPr lang="pt-BR" dirty="0" err="1"/>
              <a:t>Many</a:t>
            </a:r>
            <a:r>
              <a:rPr lang="pt-BR" dirty="0"/>
              <a:t> (Um para Muitos)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departamento possui muitos </a:t>
            </a:r>
            <a:r>
              <a:rPr lang="pt-BR" dirty="0" smtClean="0"/>
              <a:t>funcionários e </a:t>
            </a:r>
            <a:r>
              <a:rPr lang="pt-BR" dirty="0"/>
              <a:t>um funcionário trabalha em apenas em um </a:t>
            </a:r>
            <a:r>
              <a:rPr lang="pt-BR" dirty="0" smtClean="0"/>
              <a:t>departamento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53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Many</a:t>
            </a:r>
            <a:r>
              <a:rPr lang="pt-BR" dirty="0"/>
              <a:t> to </a:t>
            </a:r>
            <a:r>
              <a:rPr lang="pt-BR" dirty="0" err="1"/>
              <a:t>One</a:t>
            </a:r>
            <a:r>
              <a:rPr lang="pt-BR" dirty="0"/>
              <a:t> (Muitos para Um)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pedido pertence a apenas um cliente </a:t>
            </a:r>
            <a:r>
              <a:rPr lang="pt-BR" dirty="0" smtClean="0"/>
              <a:t>e um </a:t>
            </a:r>
            <a:r>
              <a:rPr lang="pt-BR" dirty="0"/>
              <a:t>cliente faz muitos </a:t>
            </a:r>
            <a:r>
              <a:rPr lang="pt-BR" dirty="0" smtClean="0"/>
              <a:t>pedidos</a:t>
            </a:r>
          </a:p>
          <a:p>
            <a:r>
              <a:rPr lang="pt-BR" dirty="0" err="1"/>
              <a:t>Many</a:t>
            </a:r>
            <a:r>
              <a:rPr lang="pt-BR" dirty="0"/>
              <a:t> to </a:t>
            </a:r>
            <a:r>
              <a:rPr lang="pt-BR" dirty="0" err="1"/>
              <a:t>Many</a:t>
            </a:r>
            <a:r>
              <a:rPr lang="pt-BR" dirty="0"/>
              <a:t> (Muitos para Muitos) </a:t>
            </a:r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livro possui muitos autores e </a:t>
            </a:r>
            <a:r>
              <a:rPr lang="pt-BR" dirty="0" smtClean="0"/>
              <a:t>um autor </a:t>
            </a:r>
            <a:r>
              <a:rPr lang="pt-BR" dirty="0"/>
              <a:t>possui muitos </a:t>
            </a:r>
            <a:r>
              <a:rPr lang="pt-BR" dirty="0" smtClean="0"/>
              <a:t>livros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3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to </a:t>
            </a:r>
            <a:r>
              <a:rPr lang="pt-BR" dirty="0" err="1" smtClean="0"/>
              <a:t>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</a:t>
            </a:r>
            <a:r>
              <a:rPr lang="pt-BR" dirty="0" smtClean="0"/>
              <a:t>duas </a:t>
            </a:r>
            <a:r>
              <a:rPr lang="pt-BR" dirty="0"/>
              <a:t>entidades: Estado e </a:t>
            </a:r>
            <a:r>
              <a:rPr lang="pt-BR" dirty="0" smtClean="0"/>
              <a:t>Governador</a:t>
            </a:r>
          </a:p>
          <a:p>
            <a:r>
              <a:rPr lang="pt-BR" dirty="0" smtClean="0"/>
              <a:t>Devemos criar uma </a:t>
            </a:r>
            <a:r>
              <a:rPr lang="pt-BR" dirty="0"/>
              <a:t>classe para cada entidade e aplicar nelas as anotações básicas de </a:t>
            </a:r>
            <a:r>
              <a:rPr lang="pt-BR" dirty="0" smtClean="0"/>
              <a:t>mapeamento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Estado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Governador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66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to </a:t>
            </a:r>
            <a:r>
              <a:rPr lang="pt-BR" dirty="0" err="1" smtClean="0"/>
              <a:t>One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/>
              <a:t>relacionamento entre estados e governadores </a:t>
            </a:r>
            <a:r>
              <a:rPr lang="pt-BR" dirty="0" smtClean="0"/>
              <a:t>deve ser expressado </a:t>
            </a:r>
          </a:p>
          <a:p>
            <a:r>
              <a:rPr lang="pt-BR" dirty="0" smtClean="0"/>
              <a:t>Um  </a:t>
            </a:r>
            <a:r>
              <a:rPr lang="pt-BR" dirty="0"/>
              <a:t>atributo </a:t>
            </a:r>
            <a:r>
              <a:rPr lang="pt-BR" dirty="0" smtClean="0"/>
              <a:t>deve </a:t>
            </a:r>
            <a:r>
              <a:rPr lang="pt-BR" dirty="0"/>
              <a:t>inserido na classe </a:t>
            </a:r>
            <a:r>
              <a:rPr lang="pt-BR" dirty="0" smtClean="0"/>
              <a:t>ESTADO</a:t>
            </a:r>
          </a:p>
          <a:p>
            <a:r>
              <a:rPr lang="pt-BR" dirty="0" smtClean="0"/>
              <a:t>Devemos informar que o tipo é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/>
              <a:t>to </a:t>
            </a:r>
            <a:r>
              <a:rPr lang="pt-BR" dirty="0" err="1" smtClean="0"/>
              <a:t>One</a:t>
            </a:r>
            <a:endParaRPr lang="pt-BR" dirty="0" smtClean="0"/>
          </a:p>
          <a:p>
            <a:pPr lvl="1"/>
            <a:r>
              <a:rPr lang="pt-BR" dirty="0" smtClean="0"/>
              <a:t>Fazemos </a:t>
            </a:r>
            <a:r>
              <a:rPr lang="pt-BR" dirty="0"/>
              <a:t>isso, aplicando a </a:t>
            </a:r>
            <a:r>
              <a:rPr lang="pt-BR" dirty="0" smtClean="0"/>
              <a:t>anotação @</a:t>
            </a:r>
            <a:r>
              <a:rPr lang="pt-BR" dirty="0" err="1" smtClean="0"/>
              <a:t>OneToOne</a:t>
            </a:r>
            <a:r>
              <a:rPr lang="pt-BR" dirty="0" smtClean="0"/>
              <a:t> </a:t>
            </a:r>
            <a:r>
              <a:rPr lang="pt-BR" dirty="0"/>
              <a:t>no atributo </a:t>
            </a:r>
            <a:r>
              <a:rPr lang="pt-BR" dirty="0" smtClean="0"/>
              <a:t>que </a:t>
            </a:r>
            <a:r>
              <a:rPr lang="pt-BR" dirty="0"/>
              <a:t>expressa o </a:t>
            </a:r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Estado {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OneToOne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Governador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governador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0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</a:t>
            </a:r>
            <a:r>
              <a:rPr lang="pt-BR" dirty="0" smtClean="0"/>
              <a:t>duas </a:t>
            </a:r>
            <a:r>
              <a:rPr lang="pt-BR" dirty="0"/>
              <a:t>entidades: </a:t>
            </a:r>
            <a:r>
              <a:rPr lang="pt-BR" dirty="0" smtClean="0"/>
              <a:t>Pedido e Cliente</a:t>
            </a:r>
          </a:p>
          <a:p>
            <a:r>
              <a:rPr lang="pt-BR" dirty="0" smtClean="0"/>
              <a:t>Devemos criar uma </a:t>
            </a:r>
            <a:r>
              <a:rPr lang="pt-BR" dirty="0"/>
              <a:t>classe para cada entidade e aplicar nelas as anotações básicas de </a:t>
            </a:r>
            <a:r>
              <a:rPr lang="pt-BR" dirty="0" smtClean="0"/>
              <a:t>mapeamento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Pedido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Cliente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Configuração</a:t>
            </a:r>
          </a:p>
          <a:p>
            <a:r>
              <a:rPr lang="pt-BR" dirty="0" smtClean="0"/>
              <a:t>Mapeamento</a:t>
            </a:r>
          </a:p>
          <a:p>
            <a:r>
              <a:rPr lang="pt-BR" dirty="0" smtClean="0"/>
              <a:t>Relacionamentos</a:t>
            </a:r>
          </a:p>
          <a:p>
            <a:pPr lvl="1"/>
            <a:r>
              <a:rPr lang="pt-BR" dirty="0" smtClean="0"/>
              <a:t>Unidirecionais</a:t>
            </a:r>
          </a:p>
          <a:p>
            <a:pPr lvl="1"/>
            <a:r>
              <a:rPr lang="pt-BR" dirty="0" smtClean="0"/>
              <a:t>Bidirecionais</a:t>
            </a:r>
          </a:p>
          <a:p>
            <a:r>
              <a:rPr lang="pt-BR" dirty="0" smtClean="0"/>
              <a:t>Gerando o Banco de Dados</a:t>
            </a:r>
          </a:p>
          <a:p>
            <a:r>
              <a:rPr lang="pt-BR" dirty="0" smtClean="0"/>
              <a:t>Manipulando Entidades</a:t>
            </a:r>
          </a:p>
          <a:p>
            <a:r>
              <a:rPr lang="pt-BR" dirty="0" smtClean="0"/>
              <a:t>JPQL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47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One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/>
              <a:t>relacionamento entre p</a:t>
            </a:r>
            <a:r>
              <a:rPr lang="pt-BR" dirty="0" smtClean="0"/>
              <a:t>edidos </a:t>
            </a:r>
            <a:r>
              <a:rPr lang="pt-BR" dirty="0"/>
              <a:t>e </a:t>
            </a:r>
            <a:r>
              <a:rPr lang="pt-BR" dirty="0" smtClean="0"/>
              <a:t>clientes deve ser expressado </a:t>
            </a:r>
          </a:p>
          <a:p>
            <a:r>
              <a:rPr lang="pt-BR" dirty="0" smtClean="0"/>
              <a:t>Um  </a:t>
            </a:r>
            <a:r>
              <a:rPr lang="pt-BR" dirty="0"/>
              <a:t>atributo </a:t>
            </a:r>
            <a:r>
              <a:rPr lang="pt-BR" dirty="0" smtClean="0"/>
              <a:t>deve </a:t>
            </a:r>
            <a:r>
              <a:rPr lang="pt-BR" dirty="0"/>
              <a:t>inserido na classe </a:t>
            </a:r>
            <a:r>
              <a:rPr lang="pt-BR" dirty="0" smtClean="0"/>
              <a:t>PEDIDO</a:t>
            </a:r>
          </a:p>
          <a:p>
            <a:r>
              <a:rPr lang="pt-BR" dirty="0" smtClean="0"/>
              <a:t>Devemos informar que o tipo é </a:t>
            </a:r>
            <a:r>
              <a:rPr lang="pt-BR" dirty="0" err="1" smtClean="0"/>
              <a:t>Manyto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endParaRPr lang="pt-BR" dirty="0" smtClean="0"/>
          </a:p>
          <a:p>
            <a:pPr lvl="1"/>
            <a:r>
              <a:rPr lang="pt-BR" dirty="0" smtClean="0"/>
              <a:t>Fazemos </a:t>
            </a:r>
            <a:r>
              <a:rPr lang="pt-BR" dirty="0"/>
              <a:t>isso, aplicando a </a:t>
            </a:r>
            <a:r>
              <a:rPr lang="pt-BR" dirty="0" smtClean="0"/>
              <a:t>anotação @</a:t>
            </a:r>
            <a:r>
              <a:rPr lang="pt-BR" dirty="0" err="1" smtClean="0"/>
              <a:t>ManyToOne</a:t>
            </a:r>
            <a:r>
              <a:rPr lang="pt-BR" dirty="0" smtClean="0"/>
              <a:t> </a:t>
            </a:r>
            <a:r>
              <a:rPr lang="pt-BR" dirty="0"/>
              <a:t>no atributo </a:t>
            </a:r>
            <a:r>
              <a:rPr lang="pt-BR" dirty="0" smtClean="0"/>
              <a:t>que </a:t>
            </a:r>
            <a:r>
              <a:rPr lang="pt-BR" dirty="0"/>
              <a:t>expressa o </a:t>
            </a:r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Pedido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ManyToOne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Cliente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cliente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1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</a:t>
            </a:r>
            <a:r>
              <a:rPr lang="pt-BR" dirty="0" smtClean="0"/>
              <a:t>duas </a:t>
            </a:r>
            <a:r>
              <a:rPr lang="pt-BR" dirty="0"/>
              <a:t>entidades: </a:t>
            </a:r>
            <a:r>
              <a:rPr lang="pt-BR" dirty="0" smtClean="0"/>
              <a:t>Departamento e Funcionário</a:t>
            </a:r>
          </a:p>
          <a:p>
            <a:r>
              <a:rPr lang="pt-BR" dirty="0" smtClean="0"/>
              <a:t>Devemos criar uma </a:t>
            </a:r>
            <a:r>
              <a:rPr lang="pt-BR" dirty="0"/>
              <a:t>classe para cada entidade e aplicar nelas as anotações básicas de </a:t>
            </a:r>
            <a:r>
              <a:rPr lang="pt-BR" dirty="0" smtClean="0"/>
              <a:t>mapeamento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29124" y="1333500"/>
            <a:ext cx="4257676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Departamento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1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/>
              <a:t>relacionamento entre </a:t>
            </a:r>
            <a:r>
              <a:rPr lang="pt-BR" dirty="0" smtClean="0"/>
              <a:t>departamentos e </a:t>
            </a:r>
            <a:r>
              <a:rPr lang="pt-BR" dirty="0" err="1" smtClean="0"/>
              <a:t>funcioários</a:t>
            </a:r>
            <a:r>
              <a:rPr lang="pt-BR" dirty="0" smtClean="0"/>
              <a:t> deve ser expressado </a:t>
            </a:r>
          </a:p>
          <a:p>
            <a:r>
              <a:rPr lang="pt-BR" dirty="0" smtClean="0"/>
              <a:t>Um  </a:t>
            </a:r>
            <a:r>
              <a:rPr lang="pt-BR" dirty="0"/>
              <a:t>atributo </a:t>
            </a:r>
            <a:r>
              <a:rPr lang="pt-BR" dirty="0" smtClean="0"/>
              <a:t>deve </a:t>
            </a:r>
            <a:r>
              <a:rPr lang="pt-BR" dirty="0"/>
              <a:t>inserido na classe </a:t>
            </a:r>
            <a:r>
              <a:rPr lang="pt-BR" dirty="0" smtClean="0"/>
              <a:t>DEPARTAMENTO</a:t>
            </a:r>
          </a:p>
          <a:p>
            <a:r>
              <a:rPr lang="pt-BR" dirty="0" smtClean="0"/>
              <a:t>Devemos informar que o tipo é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/>
              <a:t>to </a:t>
            </a:r>
            <a:r>
              <a:rPr lang="pt-BR" dirty="0" err="1" smtClean="0"/>
              <a:t>Many</a:t>
            </a:r>
            <a:endParaRPr lang="pt-BR" dirty="0" smtClean="0"/>
          </a:p>
          <a:p>
            <a:pPr lvl="1"/>
            <a:r>
              <a:rPr lang="pt-BR" dirty="0" smtClean="0"/>
              <a:t>Fazemos </a:t>
            </a:r>
            <a:r>
              <a:rPr lang="pt-BR" dirty="0"/>
              <a:t>isso, aplicando a </a:t>
            </a:r>
            <a:r>
              <a:rPr lang="pt-BR" dirty="0" smtClean="0"/>
              <a:t>anotação @</a:t>
            </a:r>
            <a:r>
              <a:rPr lang="pt-BR" dirty="0" err="1" smtClean="0"/>
              <a:t>OneToMany</a:t>
            </a:r>
            <a:r>
              <a:rPr lang="pt-BR" dirty="0" smtClean="0"/>
              <a:t> </a:t>
            </a:r>
            <a:r>
              <a:rPr lang="pt-BR" dirty="0"/>
              <a:t>no atributo </a:t>
            </a:r>
            <a:r>
              <a:rPr lang="pt-BR" dirty="0" smtClean="0"/>
              <a:t>que </a:t>
            </a:r>
            <a:r>
              <a:rPr lang="pt-BR" dirty="0"/>
              <a:t>expressa o </a:t>
            </a:r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429124" y="1333500"/>
            <a:ext cx="4257676" cy="37716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Departamento {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OneToMany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funcionarios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1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Suponha </a:t>
            </a:r>
            <a:r>
              <a:rPr lang="pt-BR" dirty="0" smtClean="0"/>
              <a:t>duas </a:t>
            </a:r>
            <a:r>
              <a:rPr lang="pt-BR" dirty="0"/>
              <a:t>entidades: </a:t>
            </a:r>
            <a:r>
              <a:rPr lang="pt-BR" dirty="0" smtClean="0"/>
              <a:t>Livro e Autor</a:t>
            </a:r>
          </a:p>
          <a:p>
            <a:r>
              <a:rPr lang="pt-BR" dirty="0" smtClean="0"/>
              <a:t>Devemos criar uma </a:t>
            </a:r>
            <a:r>
              <a:rPr lang="pt-BR" dirty="0"/>
              <a:t>classe para cada entidade e aplicar nelas as anotações básicas de </a:t>
            </a:r>
            <a:r>
              <a:rPr lang="pt-BR" dirty="0" smtClean="0"/>
              <a:t>mapeamento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29124" y="1333500"/>
            <a:ext cx="4257676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Livro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Autor {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85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/>
              <a:t>relacionamento entre </a:t>
            </a:r>
            <a:r>
              <a:rPr lang="pt-BR" dirty="0" smtClean="0"/>
              <a:t>livros e autores deve ser expressado </a:t>
            </a:r>
          </a:p>
          <a:p>
            <a:r>
              <a:rPr lang="pt-BR" dirty="0" smtClean="0"/>
              <a:t>Um  </a:t>
            </a:r>
            <a:r>
              <a:rPr lang="pt-BR" dirty="0"/>
              <a:t>atributo </a:t>
            </a:r>
            <a:r>
              <a:rPr lang="pt-BR" dirty="0" smtClean="0"/>
              <a:t>pode ser  </a:t>
            </a:r>
            <a:r>
              <a:rPr lang="pt-BR" dirty="0"/>
              <a:t>inserido na classe </a:t>
            </a:r>
            <a:r>
              <a:rPr lang="pt-BR" dirty="0" smtClean="0"/>
              <a:t>LIVRO</a:t>
            </a:r>
          </a:p>
          <a:p>
            <a:r>
              <a:rPr lang="pt-BR" dirty="0" smtClean="0"/>
              <a:t>Devemos informar que o tipo é </a:t>
            </a:r>
            <a:r>
              <a:rPr lang="pt-BR" dirty="0" err="1" smtClean="0"/>
              <a:t>Many</a:t>
            </a:r>
            <a:r>
              <a:rPr lang="pt-BR" dirty="0" smtClean="0"/>
              <a:t> to </a:t>
            </a:r>
            <a:r>
              <a:rPr lang="pt-BR" dirty="0" err="1" smtClean="0"/>
              <a:t>Many</a:t>
            </a:r>
            <a:endParaRPr lang="pt-BR" dirty="0" smtClean="0"/>
          </a:p>
          <a:p>
            <a:pPr lvl="1"/>
            <a:r>
              <a:rPr lang="pt-BR" dirty="0" smtClean="0"/>
              <a:t>Fazemos </a:t>
            </a:r>
            <a:r>
              <a:rPr lang="pt-BR" dirty="0"/>
              <a:t>isso, aplicando a </a:t>
            </a:r>
            <a:r>
              <a:rPr lang="pt-BR" dirty="0" smtClean="0"/>
              <a:t>anotação @</a:t>
            </a:r>
            <a:r>
              <a:rPr lang="pt-BR" dirty="0" err="1" smtClean="0"/>
              <a:t>ManyToMany</a:t>
            </a:r>
            <a:r>
              <a:rPr lang="pt-BR" dirty="0" smtClean="0"/>
              <a:t> </a:t>
            </a:r>
            <a:r>
              <a:rPr lang="pt-BR" dirty="0"/>
              <a:t>no atributo </a:t>
            </a:r>
            <a:r>
              <a:rPr lang="pt-BR" dirty="0" smtClean="0"/>
              <a:t>que </a:t>
            </a:r>
            <a:r>
              <a:rPr lang="pt-BR" dirty="0"/>
              <a:t>expressa o </a:t>
            </a:r>
            <a:r>
              <a:rPr lang="pt-BR" dirty="0" smtClean="0"/>
              <a:t>relacionamento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429124" y="1333500"/>
            <a:ext cx="4257676" cy="37716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Livro{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ManyToMany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&lt;Autor&gt; autores;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3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Bidirecionais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</a:t>
            </a:r>
            <a:r>
              <a:rPr lang="pt-BR" dirty="0" smtClean="0"/>
              <a:t>colocamos </a:t>
            </a:r>
            <a:r>
              <a:rPr lang="pt-BR" dirty="0"/>
              <a:t>um atributo em </a:t>
            </a:r>
            <a:r>
              <a:rPr lang="pt-BR" dirty="0" smtClean="0"/>
              <a:t>uma das </a:t>
            </a:r>
            <a:r>
              <a:rPr lang="pt-BR" dirty="0"/>
              <a:t>entidades, podemos acessar a outra entidade a partir da </a:t>
            </a:r>
            <a:r>
              <a:rPr lang="pt-BR" dirty="0" smtClean="0"/>
              <a:t>primeira</a:t>
            </a:r>
          </a:p>
          <a:p>
            <a:r>
              <a:rPr lang="pt-BR" dirty="0" smtClean="0"/>
              <a:t>Nesse exemplo, podemos </a:t>
            </a:r>
            <a:r>
              <a:rPr lang="pt-BR" dirty="0"/>
              <a:t>acessar o governador </a:t>
            </a:r>
            <a:r>
              <a:rPr lang="pt-BR" dirty="0" smtClean="0"/>
              <a:t>a partir </a:t>
            </a:r>
            <a:r>
              <a:rPr lang="pt-BR" dirty="0"/>
              <a:t>de um estado.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Estado {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OneToOne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Governador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governador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43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Bidirecionais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expressar o relacionamento na classe GOVERNADOR </a:t>
            </a:r>
            <a:r>
              <a:rPr lang="pt-BR" dirty="0" smtClean="0"/>
              <a:t>também</a:t>
            </a:r>
          </a:p>
          <a:p>
            <a:r>
              <a:rPr lang="pt-BR" dirty="0" smtClean="0"/>
              <a:t>Dessa forma, poderíamos acessar </a:t>
            </a:r>
            <a:r>
              <a:rPr lang="pt-BR" dirty="0"/>
              <a:t>um estado a partir de um </a:t>
            </a:r>
            <a:r>
              <a:rPr lang="pt-BR" dirty="0" smtClean="0"/>
              <a:t>governador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Governador {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OneToOne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Estado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estado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04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Bidirecionais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Devemos </a:t>
            </a:r>
            <a:r>
              <a:rPr lang="pt-BR" dirty="0"/>
              <a:t>indicar em uma das classes que esse relacionamento bidirecional é a </a:t>
            </a:r>
            <a:r>
              <a:rPr lang="pt-BR" dirty="0" smtClean="0"/>
              <a:t>junção de </a:t>
            </a:r>
            <a:r>
              <a:rPr lang="pt-BR" dirty="0"/>
              <a:t>dois relacionamentos </a:t>
            </a:r>
            <a:r>
              <a:rPr lang="pt-BR" dirty="0" smtClean="0"/>
              <a:t>unidirecionais</a:t>
            </a:r>
          </a:p>
          <a:p>
            <a:r>
              <a:rPr lang="pt-BR" dirty="0" smtClean="0"/>
              <a:t>Caso </a:t>
            </a:r>
            <a:r>
              <a:rPr lang="pt-BR" dirty="0"/>
              <a:t>contrário, o provedor do JPA irá </a:t>
            </a:r>
            <a:r>
              <a:rPr lang="pt-BR" dirty="0" smtClean="0"/>
              <a:t>considerar dois </a:t>
            </a:r>
            <a:r>
              <a:rPr lang="pt-BR" dirty="0"/>
              <a:t>relacionamentos distintos mapeando-os duas </a:t>
            </a:r>
            <a:r>
              <a:rPr lang="pt-BR" dirty="0" smtClean="0"/>
              <a:t>vezes	</a:t>
            </a:r>
          </a:p>
          <a:p>
            <a:r>
              <a:rPr lang="pt-BR" dirty="0"/>
              <a:t>Em uma das classes devemos </a:t>
            </a:r>
            <a:r>
              <a:rPr lang="pt-BR" dirty="0" smtClean="0"/>
              <a:t>adicionar o </a:t>
            </a:r>
            <a:r>
              <a:rPr lang="pt-BR" dirty="0"/>
              <a:t>atributo </a:t>
            </a:r>
            <a:r>
              <a:rPr lang="pt-BR" dirty="0" err="1"/>
              <a:t>mappedBy</a:t>
            </a:r>
            <a:r>
              <a:rPr lang="pt-BR" dirty="0"/>
              <a:t> na anotação @</a:t>
            </a:r>
            <a:r>
              <a:rPr lang="pt-BR" dirty="0" smtClean="0"/>
              <a:t>ONETOONE</a:t>
            </a:r>
          </a:p>
          <a:p>
            <a:r>
              <a:rPr lang="pt-BR" dirty="0" smtClean="0"/>
              <a:t>O </a:t>
            </a:r>
            <a:r>
              <a:rPr lang="pt-BR" dirty="0"/>
              <a:t>valor do </a:t>
            </a:r>
            <a:r>
              <a:rPr lang="pt-BR" dirty="0" err="1" smtClean="0"/>
              <a:t>mappedBy</a:t>
            </a:r>
            <a:r>
              <a:rPr lang="pt-BR" dirty="0" smtClean="0"/>
              <a:t> </a:t>
            </a:r>
            <a:r>
              <a:rPr lang="pt-BR" dirty="0"/>
              <a:t>é o nome </a:t>
            </a:r>
            <a:r>
              <a:rPr lang="pt-BR" dirty="0" smtClean="0"/>
              <a:t>do atributo </a:t>
            </a:r>
            <a:r>
              <a:rPr lang="pt-BR" dirty="0"/>
              <a:t>que expressa o mesmo relacionamento na outra </a:t>
            </a:r>
            <a:r>
              <a:rPr lang="pt-BR" dirty="0" smtClean="0"/>
              <a:t>entidade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405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Governador {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lvl="1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OneToOne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mappedBy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=“governador”)</a:t>
            </a:r>
          </a:p>
          <a:p>
            <a:pPr lvl="1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Estado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estado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4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das vantagens de utilizar o </a:t>
            </a:r>
            <a:r>
              <a:rPr lang="pt-BR" dirty="0" err="1" smtClean="0"/>
              <a:t>EclipseLink</a:t>
            </a:r>
            <a:r>
              <a:rPr lang="pt-BR" dirty="0" smtClean="0"/>
              <a:t> ou </a:t>
            </a:r>
            <a:r>
              <a:rPr lang="pt-BR" dirty="0" err="1" smtClean="0"/>
              <a:t>Hibernate</a:t>
            </a:r>
            <a:r>
              <a:rPr lang="pt-BR" dirty="0"/>
              <a:t>, é que ele é capaz de gerar as tabelas no </a:t>
            </a:r>
            <a:r>
              <a:rPr lang="pt-BR" dirty="0" smtClean="0"/>
              <a:t>banco de dados</a:t>
            </a:r>
          </a:p>
          <a:p>
            <a:r>
              <a:rPr lang="pt-BR" dirty="0" smtClean="0"/>
              <a:t>Ele </a:t>
            </a:r>
            <a:r>
              <a:rPr lang="pt-BR" dirty="0"/>
              <a:t>faz isso de acordo com as anotações colocadas nas classes e as </a:t>
            </a:r>
            <a:r>
              <a:rPr lang="pt-BR" dirty="0" smtClean="0"/>
              <a:t>informações presentes </a:t>
            </a:r>
            <a:r>
              <a:rPr lang="pt-BR" dirty="0"/>
              <a:t>no </a:t>
            </a:r>
            <a:r>
              <a:rPr lang="pt-BR" dirty="0" smtClean="0"/>
              <a:t>PERSISTENCE.XML</a:t>
            </a:r>
            <a:endParaRPr lang="pt-BR" dirty="0"/>
          </a:p>
          <a:p>
            <a:r>
              <a:rPr lang="pt-BR" dirty="0"/>
              <a:t>As tabelas são geradas através de método da classe </a:t>
            </a:r>
            <a:r>
              <a:rPr lang="pt-BR" dirty="0" smtClean="0"/>
              <a:t>PERSISTENCE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err="1" smtClean="0"/>
              <a:t>createEntityManagerFactory</a:t>
            </a:r>
            <a:r>
              <a:rPr lang="pt-BR" dirty="0" smtClean="0"/>
              <a:t>(STRING </a:t>
            </a:r>
            <a:r>
              <a:rPr lang="pt-BR" dirty="0" err="1"/>
              <a:t>p</a:t>
            </a:r>
            <a:r>
              <a:rPr lang="pt-BR" dirty="0" err="1" smtClean="0"/>
              <a:t>ersistenceUnit</a:t>
            </a:r>
            <a:r>
              <a:rPr lang="pt-BR" dirty="0" smtClean="0"/>
              <a:t>)</a:t>
            </a:r>
          </a:p>
          <a:p>
            <a:r>
              <a:rPr lang="pt-BR" dirty="0" smtClean="0"/>
              <a:t>O </a:t>
            </a:r>
            <a:r>
              <a:rPr lang="pt-BR" dirty="0"/>
              <a:t>parâmetro </a:t>
            </a:r>
            <a:r>
              <a:rPr lang="pt-BR" dirty="0" err="1" smtClean="0"/>
              <a:t>persistenceUnit</a:t>
            </a:r>
            <a:r>
              <a:rPr lang="pt-BR" dirty="0" smtClean="0"/>
              <a:t> permite escolher uma </a:t>
            </a:r>
            <a:r>
              <a:rPr lang="pt-BR" dirty="0"/>
              <a:t>unidade de persistência definida </a:t>
            </a:r>
            <a:r>
              <a:rPr lang="pt-BR" dirty="0" smtClean="0"/>
              <a:t>no PERSISTENCE.XML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6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 e do </a:t>
            </a:r>
            <a:r>
              <a:rPr lang="en-US" dirty="0" err="1" smtClean="0"/>
              <a:t>pgadmin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postgresql</a:t>
            </a:r>
            <a:r>
              <a:rPr lang="en-US" dirty="0" smtClean="0"/>
              <a:t> pgadmin3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PosgreSQL</a:t>
            </a:r>
            <a:r>
              <a:rPr lang="en-US" dirty="0" smtClean="0"/>
              <a:t> no Linux: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postgres</a:t>
            </a:r>
            <a:endParaRPr lang="en-US" dirty="0" smtClean="0"/>
          </a:p>
          <a:p>
            <a:pPr lvl="1"/>
            <a:r>
              <a:rPr lang="en-US" dirty="0" err="1" smtClean="0"/>
              <a:t>psql</a:t>
            </a:r>
            <a:r>
              <a:rPr lang="en-US" dirty="0" smtClean="0"/>
              <a:t> template1</a:t>
            </a:r>
          </a:p>
          <a:p>
            <a:pPr lvl="2"/>
            <a:r>
              <a:rPr lang="en-US" dirty="0" smtClean="0"/>
              <a:t>alter user </a:t>
            </a:r>
            <a:r>
              <a:rPr lang="en-US" dirty="0" err="1" smtClean="0"/>
              <a:t>postgres</a:t>
            </a:r>
            <a:r>
              <a:rPr lang="en-US" dirty="0" smtClean="0"/>
              <a:t> with password ‘</a:t>
            </a:r>
            <a:r>
              <a:rPr lang="en-US" dirty="0" err="1" smtClean="0"/>
              <a:t>postgres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333500"/>
            <a:ext cx="8472518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GeraTabelas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Persistence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createEntityManagerFactory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utfpr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78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1333500"/>
            <a:ext cx="8543956" cy="3771636"/>
          </a:xfrm>
        </p:spPr>
        <p:txBody>
          <a:bodyPr>
            <a:normAutofit/>
          </a:bodyPr>
          <a:lstStyle/>
          <a:p>
            <a:r>
              <a:rPr lang="pt-BR" dirty="0"/>
              <a:t>Para manipular as entidades da nossa aplicação, devemos utilizar um </a:t>
            </a:r>
            <a:r>
              <a:rPr lang="pt-BR" dirty="0" err="1" smtClean="0"/>
              <a:t>EntityManger</a:t>
            </a:r>
            <a:r>
              <a:rPr lang="pt-BR" dirty="0" smtClean="0"/>
              <a:t> que </a:t>
            </a:r>
            <a:r>
              <a:rPr lang="pt-BR" dirty="0"/>
              <a:t>é obtido através de </a:t>
            </a:r>
            <a:r>
              <a:rPr lang="pt-BR" dirty="0" smtClean="0"/>
              <a:t>uma </a:t>
            </a:r>
            <a:r>
              <a:rPr lang="pt-BR" dirty="0" err="1" smtClean="0"/>
              <a:t>EntityManagerFactory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68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Persistence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createEntityManagerFactory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utfpr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EntityManager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manager =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createEntityManager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4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Persistindo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armazenar as informações de um objeto no banco de dados basta utilizar o </a:t>
            </a:r>
            <a:r>
              <a:rPr lang="pt-BR" dirty="0" smtClean="0"/>
              <a:t>método </a:t>
            </a:r>
            <a:r>
              <a:rPr lang="pt-BR" dirty="0" err="1" smtClean="0"/>
              <a:t>persist</a:t>
            </a:r>
            <a:r>
              <a:rPr lang="pt-BR" dirty="0" smtClean="0"/>
              <a:t>() </a:t>
            </a:r>
            <a:r>
              <a:rPr lang="pt-BR" dirty="0"/>
              <a:t>do </a:t>
            </a:r>
            <a:r>
              <a:rPr lang="pt-BR" dirty="0" err="1" smtClean="0"/>
              <a:t>EntityManager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86248" y="1333500"/>
            <a:ext cx="4400552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novaEditora = </a:t>
            </a:r>
            <a:endParaRPr lang="it-IT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new Editora();</a:t>
            </a:r>
          </a:p>
          <a:p>
            <a:pPr lvl="1">
              <a:buNone/>
            </a:pPr>
            <a:endParaRPr lang="it-IT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novaEdtora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(“Editora UTFPR”); </a:t>
            </a: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setEmail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(“contato@utfpr.edu.br”);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persist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426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obter um objeto que contenha informações do banco de dados basta utilizar o </a:t>
            </a:r>
            <a:r>
              <a:rPr lang="pt-BR" dirty="0" smtClean="0"/>
              <a:t>método </a:t>
            </a:r>
            <a:r>
              <a:rPr lang="pt-BR" dirty="0" err="1" smtClean="0"/>
              <a:t>find</a:t>
            </a:r>
            <a:r>
              <a:rPr lang="pt-BR" dirty="0" smtClean="0"/>
              <a:t>() </a:t>
            </a:r>
            <a:r>
              <a:rPr lang="pt-BR" dirty="0"/>
              <a:t>ou o </a:t>
            </a:r>
            <a:r>
              <a:rPr lang="pt-BR" dirty="0" err="1" smtClean="0"/>
              <a:t>getReferecne</a:t>
            </a:r>
            <a:r>
              <a:rPr lang="pt-BR" dirty="0" smtClean="0"/>
              <a:t>() do </a:t>
            </a:r>
            <a:r>
              <a:rPr lang="pt-BR" dirty="0" err="1" smtClean="0"/>
              <a:t>EntityManager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86248" y="1333500"/>
            <a:ext cx="4400552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editora1 </a:t>
            </a: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= managerfind(</a:t>
            </a:r>
          </a:p>
          <a:p>
            <a:pPr lvl="1"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Editora.class,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1L);</a:t>
            </a:r>
          </a:p>
          <a:p>
            <a:pPr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editora2 = manager.getReference</a:t>
            </a: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Editora.class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, 2L);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3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Removendo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remover um registro correspondente a um objeto basta utilizar o método </a:t>
            </a:r>
            <a:r>
              <a:rPr lang="pt-BR" dirty="0" smtClean="0"/>
              <a:t>remove() do </a:t>
            </a:r>
            <a:r>
              <a:rPr lang="pt-BR" dirty="0" err="1" smtClean="0"/>
              <a:t>EntityManager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86248" y="1333500"/>
            <a:ext cx="4400552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editora1 </a:t>
            </a: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= managerfind(</a:t>
            </a:r>
          </a:p>
          <a:p>
            <a:pPr lvl="1"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Editora.class,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1L);</a:t>
            </a:r>
          </a:p>
          <a:p>
            <a:pPr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manager.remove(editora1);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9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alterar os dados de um registro correspondente a um objeto basta utilizar os </a:t>
            </a:r>
            <a:r>
              <a:rPr lang="pt-BR" dirty="0" smtClean="0"/>
              <a:t>próprios métodos </a:t>
            </a:r>
            <a:r>
              <a:rPr lang="pt-BR" i="1" dirty="0" err="1"/>
              <a:t>setters</a:t>
            </a:r>
            <a:r>
              <a:rPr lang="pt-BR" dirty="0"/>
              <a:t> desse objeto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86248" y="1333500"/>
            <a:ext cx="4400552" cy="37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editora1 </a:t>
            </a: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= managerfind(</a:t>
            </a:r>
          </a:p>
          <a:p>
            <a:pPr lvl="1">
              <a:buNone/>
            </a:pPr>
            <a:r>
              <a:rPr lang="it-IT" sz="1900" dirty="0" smtClean="0">
                <a:latin typeface="Courier New" pitchFamily="49" charset="0"/>
                <a:cs typeface="Courier New" pitchFamily="49" charset="0"/>
              </a:rPr>
              <a:t>Editora.class, </a:t>
            </a:r>
            <a:r>
              <a:rPr lang="it-IT" sz="1900" dirty="0">
                <a:latin typeface="Courier New" pitchFamily="49" charset="0"/>
                <a:cs typeface="Courier New" pitchFamily="49" charset="0"/>
              </a:rPr>
              <a:t>1L);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editora1.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(“Novo Nome”);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persist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(editora1);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9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obter uma listagem com todos os objetos referentes aos registros de uma </a:t>
            </a:r>
            <a:r>
              <a:rPr lang="pt-BR" dirty="0" smtClean="0"/>
              <a:t>tabela a JPQL</a:t>
            </a:r>
          </a:p>
          <a:p>
            <a:r>
              <a:rPr lang="pt-BR" dirty="0" smtClean="0"/>
              <a:t>A JPQL </a:t>
            </a:r>
            <a:r>
              <a:rPr lang="pt-BR" dirty="0"/>
              <a:t>é muito parecida com a </a:t>
            </a:r>
            <a:r>
              <a:rPr lang="pt-BR" dirty="0" smtClean="0"/>
              <a:t>linguagem SQL</a:t>
            </a:r>
          </a:p>
          <a:p>
            <a:r>
              <a:rPr lang="pt-BR" dirty="0" smtClean="0"/>
              <a:t>A </a:t>
            </a:r>
            <a:r>
              <a:rPr lang="pt-BR" dirty="0"/>
              <a:t>vantagem do JPQL em relação ao SQL é que a sintaxe é a mesma para bancos de </a:t>
            </a:r>
            <a:r>
              <a:rPr lang="pt-BR" dirty="0" smtClean="0"/>
              <a:t>dados diferentes</a:t>
            </a:r>
            <a:r>
              <a:rPr lang="pt-BR" dirty="0"/>
              <a:t>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7686" y="1333500"/>
            <a:ext cx="4643470" cy="37716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manger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SELECT e FROM Editora e");</a:t>
            </a: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&lt;Editora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&gt; editoras =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91362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modificações realizadas nos objetos administrados por um </a:t>
            </a:r>
            <a:r>
              <a:rPr lang="pt-BR" dirty="0" err="1" smtClean="0"/>
              <a:t>EntityManager</a:t>
            </a:r>
            <a:r>
              <a:rPr lang="pt-BR" dirty="0" smtClean="0"/>
              <a:t> </a:t>
            </a:r>
            <a:r>
              <a:rPr lang="pt-BR" dirty="0"/>
              <a:t>são </a:t>
            </a:r>
            <a:r>
              <a:rPr lang="pt-BR" dirty="0" smtClean="0"/>
              <a:t>mantidas em memória</a:t>
            </a:r>
          </a:p>
          <a:p>
            <a:r>
              <a:rPr lang="pt-BR" dirty="0" smtClean="0"/>
              <a:t>Em </a:t>
            </a:r>
            <a:r>
              <a:rPr lang="pt-BR" dirty="0"/>
              <a:t>certos momentos, é necessário sincronizar os dados da memória com </a:t>
            </a:r>
            <a:r>
              <a:rPr lang="pt-BR" dirty="0" smtClean="0"/>
              <a:t>os dados </a:t>
            </a:r>
            <a:r>
              <a:rPr lang="pt-BR" dirty="0"/>
              <a:t>do banco de </a:t>
            </a:r>
            <a:r>
              <a:rPr lang="pt-BR" dirty="0" smtClean="0"/>
              <a:t>dados </a:t>
            </a:r>
          </a:p>
          <a:p>
            <a:r>
              <a:rPr lang="pt-BR" dirty="0" smtClean="0"/>
              <a:t>Essa </a:t>
            </a:r>
            <a:r>
              <a:rPr lang="pt-BR" dirty="0"/>
              <a:t>sincronização deve ser realizada através de uma transação </a:t>
            </a:r>
            <a:r>
              <a:rPr lang="pt-BR" dirty="0" smtClean="0"/>
              <a:t>JPA criada </a:t>
            </a:r>
            <a:r>
              <a:rPr lang="pt-BR" dirty="0"/>
              <a:t>pelo </a:t>
            </a:r>
            <a:r>
              <a:rPr lang="pt-BR" dirty="0" err="1" smtClean="0"/>
              <a:t>EntityManager</a:t>
            </a:r>
            <a:r>
              <a:rPr lang="pt-BR" dirty="0" smtClean="0"/>
              <a:t> que </a:t>
            </a:r>
            <a:r>
              <a:rPr lang="pt-BR" dirty="0"/>
              <a:t>administra os objetos que desejamos </a:t>
            </a:r>
            <a:r>
              <a:rPr lang="pt-BR" dirty="0" smtClean="0"/>
              <a:t>sincronizar</a:t>
            </a:r>
            <a:endParaRPr lang="pt-BR" dirty="0"/>
          </a:p>
          <a:p>
            <a:r>
              <a:rPr lang="pt-BR" dirty="0"/>
              <a:t>Para abrir uma transação utilizamos o método </a:t>
            </a:r>
            <a:r>
              <a:rPr lang="pt-BR" dirty="0" err="1" smtClean="0"/>
              <a:t>begin</a:t>
            </a:r>
            <a:r>
              <a:rPr lang="pt-BR" dirty="0" smtClean="0"/>
              <a:t>()</a:t>
            </a:r>
          </a:p>
          <a:p>
            <a:r>
              <a:rPr lang="pt-BR" dirty="0"/>
              <a:t>Com a transação aberta podemos sincronizar os dados com o banco através do </a:t>
            </a:r>
            <a:r>
              <a:rPr lang="pt-BR" dirty="0" smtClean="0"/>
              <a:t>método flush() </a:t>
            </a:r>
            <a:r>
              <a:rPr lang="pt-BR" dirty="0"/>
              <a:t>ou </a:t>
            </a:r>
            <a:r>
              <a:rPr lang="pt-BR" dirty="0" err="1" smtClean="0"/>
              <a:t>commit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3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31081"/>
            <a:ext cx="8401080" cy="41672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InsereEditora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EntityManaerFactory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lvl="3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Persisence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createEntityManagerFactory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utfpr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EntitManager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manager 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pPr lvl="3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createEntityManager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Editora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Editora();</a:t>
            </a: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(“UTFPR”);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setEmail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(“contato@utfpr.edu.br”);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getTransaction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begin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persist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novaEditora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getTransaction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Aplicações corporativas manipulam dados em grande quantidade</a:t>
            </a:r>
          </a:p>
          <a:p>
            <a:r>
              <a:rPr lang="pt-BR" dirty="0" smtClean="0"/>
              <a:t>Esses dados são em sua maioria armazenados em banco de dados relacionais</a:t>
            </a:r>
          </a:p>
          <a:p>
            <a:r>
              <a:rPr lang="pt-BR" dirty="0" smtClean="0"/>
              <a:t>As aplicações corporativas costumam ser desenvolvidas com linguagens orientadas a objetos</a:t>
            </a:r>
          </a:p>
          <a:p>
            <a:r>
              <a:rPr lang="pt-BR" dirty="0" smtClean="0"/>
              <a:t>O modelo relacional e o modelo orientado a objetos diferem no modo de estruturar os dados</a:t>
            </a:r>
          </a:p>
          <a:p>
            <a:pPr lvl="1"/>
            <a:r>
              <a:rPr lang="pt-BR" dirty="0" smtClean="0"/>
              <a:t>Transformações devem ocorrer toda vez que uma informação trafegar da aplicação para o banco de dados ou vice-versa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472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Consultas em JPQL podem ser definidas em qualquer classe </a:t>
            </a:r>
            <a:r>
              <a:rPr lang="pt-BR" dirty="0" smtClean="0"/>
              <a:t>Java</a:t>
            </a:r>
          </a:p>
          <a:p>
            <a:r>
              <a:rPr lang="pt-BR" dirty="0" smtClean="0"/>
              <a:t>Para </a:t>
            </a:r>
            <a:r>
              <a:rPr lang="pt-BR" dirty="0"/>
              <a:t>criar uma consulta devemos utilizar o método </a:t>
            </a:r>
            <a:r>
              <a:rPr lang="pt-BR" dirty="0" err="1"/>
              <a:t>createQuery</a:t>
            </a:r>
            <a:r>
              <a:rPr lang="pt-BR" dirty="0"/>
              <a:t>() </a:t>
            </a:r>
            <a:r>
              <a:rPr lang="pt-BR" dirty="0" smtClean="0"/>
              <a:t>passando uma </a:t>
            </a:r>
            <a:r>
              <a:rPr lang="pt-BR" dirty="0"/>
              <a:t>string com o código </a:t>
            </a:r>
            <a:r>
              <a:rPr lang="pt-BR" dirty="0" smtClean="0"/>
              <a:t>JPQL</a:t>
            </a:r>
          </a:p>
          <a:p>
            <a:r>
              <a:rPr lang="pt-BR" dirty="0" smtClean="0"/>
              <a:t>Consultas </a:t>
            </a:r>
            <a:r>
              <a:rPr lang="pt-BR" dirty="0"/>
              <a:t>criadas dessa maneira são chamadas de </a:t>
            </a:r>
            <a:r>
              <a:rPr lang="pt-BR" dirty="0" smtClean="0"/>
              <a:t>consultas dinâmicas</a:t>
            </a:r>
            <a:endParaRPr lang="pt-BR" dirty="0"/>
          </a:p>
          <a:p>
            <a:r>
              <a:rPr lang="pt-BR" dirty="0" smtClean="0"/>
              <a:t>Apesar </a:t>
            </a:r>
            <a:r>
              <a:rPr lang="pt-BR" dirty="0"/>
              <a:t>da flexibilidade, criar consultas dinâmicas pode prejudicar a performance da </a:t>
            </a:r>
            <a:r>
              <a:rPr lang="pt-BR" dirty="0" smtClean="0"/>
              <a:t>aplicação</a:t>
            </a:r>
          </a:p>
          <a:p>
            <a:r>
              <a:rPr lang="pt-BR" dirty="0" smtClean="0"/>
              <a:t>Uma alternativa menos </a:t>
            </a:r>
            <a:r>
              <a:rPr lang="pt-BR" dirty="0"/>
              <a:t>flexível porém mais performática às consultas dinâmicas são as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 smtClean="0"/>
              <a:t>Queries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21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Named</a:t>
            </a:r>
            <a:r>
              <a:rPr lang="pt-BR" dirty="0" smtClean="0"/>
              <a:t> </a:t>
            </a:r>
            <a:r>
              <a:rPr lang="pt-BR" dirty="0" err="1" smtClean="0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Diferentemente de uma consulta dinâmica, uma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Query</a:t>
            </a:r>
            <a:r>
              <a:rPr lang="pt-BR" dirty="0"/>
              <a:t> é processado apenas no </a:t>
            </a:r>
            <a:r>
              <a:rPr lang="pt-BR" dirty="0" smtClean="0"/>
              <a:t>momento da </a:t>
            </a:r>
            <a:r>
              <a:rPr lang="pt-BR" dirty="0"/>
              <a:t>criação da fábrica de </a:t>
            </a:r>
            <a:r>
              <a:rPr lang="pt-BR" dirty="0" err="1"/>
              <a:t>Entity</a:t>
            </a:r>
            <a:r>
              <a:rPr lang="pt-BR" dirty="0"/>
              <a:t> Manager.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provedores JPA podem </a:t>
            </a:r>
            <a:r>
              <a:rPr lang="pt-BR" dirty="0" smtClean="0"/>
              <a:t>mapear as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Queries</a:t>
            </a:r>
            <a:r>
              <a:rPr lang="pt-BR" dirty="0"/>
              <a:t> para </a:t>
            </a:r>
            <a:r>
              <a:rPr lang="pt-BR" dirty="0" err="1"/>
              <a:t>Stored</a:t>
            </a:r>
            <a:r>
              <a:rPr lang="pt-BR" dirty="0"/>
              <a:t> </a:t>
            </a:r>
            <a:r>
              <a:rPr lang="pt-BR" dirty="0" err="1"/>
              <a:t>Procedures</a:t>
            </a:r>
            <a:r>
              <a:rPr lang="pt-BR" dirty="0"/>
              <a:t> </a:t>
            </a:r>
            <a:r>
              <a:rPr lang="pt-BR" dirty="0" err="1"/>
              <a:t>precompiladas</a:t>
            </a:r>
            <a:r>
              <a:rPr lang="pt-BR" dirty="0"/>
              <a:t> do banco de dados melhorando </a:t>
            </a:r>
            <a:r>
              <a:rPr lang="pt-BR" dirty="0" smtClean="0"/>
              <a:t>a performance </a:t>
            </a:r>
            <a:r>
              <a:rPr lang="pt-BR" dirty="0"/>
              <a:t>das </a:t>
            </a:r>
            <a:r>
              <a:rPr lang="pt-BR" dirty="0" smtClean="0"/>
              <a:t>consultas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427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Named</a:t>
            </a:r>
            <a:r>
              <a:rPr lang="pt-BR" dirty="0" smtClean="0"/>
              <a:t> </a:t>
            </a:r>
            <a:r>
              <a:rPr lang="pt-BR" dirty="0" err="1" smtClean="0"/>
              <a:t>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Queries</a:t>
            </a:r>
            <a:r>
              <a:rPr lang="pt-BR" dirty="0"/>
              <a:t> são definidas através de anotações nas classes que implementam </a:t>
            </a:r>
            <a:r>
              <a:rPr lang="pt-BR" dirty="0" smtClean="0"/>
              <a:t>as entidades</a:t>
            </a:r>
          </a:p>
          <a:p>
            <a:r>
              <a:rPr lang="pt-BR" dirty="0" smtClean="0"/>
              <a:t>Podemos </a:t>
            </a:r>
            <a:r>
              <a:rPr lang="pt-BR" dirty="0"/>
              <a:t>aplicar a </a:t>
            </a:r>
            <a:endParaRPr lang="pt-BR" dirty="0" smtClean="0"/>
          </a:p>
          <a:p>
            <a:pPr lvl="1"/>
            <a:r>
              <a:rPr lang="pt-BR" dirty="0" smtClean="0"/>
              <a:t>anotação </a:t>
            </a:r>
            <a:r>
              <a:rPr lang="pt-BR" dirty="0"/>
              <a:t>@</a:t>
            </a:r>
            <a:r>
              <a:rPr lang="pt-BR" dirty="0" err="1"/>
              <a:t>NamedQuery</a:t>
            </a:r>
            <a:r>
              <a:rPr lang="pt-BR" dirty="0"/>
              <a:t> quando queremos definir apenas </a:t>
            </a:r>
            <a:r>
              <a:rPr lang="pt-BR" dirty="0" smtClean="0"/>
              <a:t>uma consulta; </a:t>
            </a:r>
            <a:r>
              <a:rPr lang="pt-BR" dirty="0"/>
              <a:t>ou </a:t>
            </a:r>
            <a:endParaRPr lang="pt-BR" dirty="0" smtClean="0"/>
          </a:p>
          <a:p>
            <a:pPr lvl="1"/>
            <a:r>
              <a:rPr lang="pt-BR" dirty="0" smtClean="0"/>
              <a:t>anotação </a:t>
            </a:r>
            <a:r>
              <a:rPr lang="pt-BR" dirty="0"/>
              <a:t>@</a:t>
            </a:r>
            <a:r>
              <a:rPr lang="pt-BR" dirty="0" err="1"/>
              <a:t>NamedQueries</a:t>
            </a:r>
            <a:r>
              <a:rPr lang="pt-BR" dirty="0"/>
              <a:t> quando queremos definir várias </a:t>
            </a:r>
            <a:r>
              <a:rPr lang="pt-BR" dirty="0" smtClean="0"/>
              <a:t>consultas</a:t>
            </a:r>
          </a:p>
          <a:p>
            <a:r>
              <a:rPr lang="pt-BR" dirty="0"/>
              <a:t>Para executar uma </a:t>
            </a:r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Query</a:t>
            </a:r>
            <a:r>
              <a:rPr lang="pt-BR" dirty="0"/>
              <a:t>, devemos utilizar o método </a:t>
            </a:r>
            <a:r>
              <a:rPr lang="pt-BR" dirty="0" err="1"/>
              <a:t>createNamedQuery</a:t>
            </a:r>
            <a:r>
              <a:rPr lang="pt-B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01342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8386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Pessoa.findAll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="SELECT p FROM Pessoa p")</a:t>
            </a:r>
          </a:p>
          <a:p>
            <a:pPr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Pessoa</a:t>
            </a:r>
          </a:p>
          <a:p>
            <a:pPr>
              <a:buNone/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NamedQueries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Pessoa.findAll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="SELECT p FROM Pessoa p"),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Pessoa.count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="SELECT COUNT(p) FROM Pessoa p")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})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Pessoa</a:t>
            </a:r>
          </a:p>
          <a:p>
            <a:pPr>
              <a:buNone/>
            </a:pP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umMetodoQualquer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manager.createNamedQuery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Pessoa.findAll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&lt;Pessoa&gt; pessoas =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31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000" dirty="0"/>
              <a:t>Para tornar as consultas em JPQL mais genéricas e evitar problemas com SQL </a:t>
            </a:r>
            <a:r>
              <a:rPr lang="pt-BR" sz="3000" dirty="0" err="1" smtClean="0"/>
              <a:t>Injection</a:t>
            </a:r>
            <a:r>
              <a:rPr lang="pt-BR" sz="3000" dirty="0"/>
              <a:t> </a:t>
            </a:r>
            <a:r>
              <a:rPr lang="pt-BR" sz="3000" dirty="0" smtClean="0"/>
              <a:t>devemos </a:t>
            </a:r>
            <a:r>
              <a:rPr lang="pt-BR" sz="3000" dirty="0" err="1" smtClean="0"/>
              <a:t>parametrizá-las</a:t>
            </a:r>
            <a:endParaRPr lang="pt-BR" sz="3000" dirty="0" smtClean="0"/>
          </a:p>
          <a:p>
            <a:r>
              <a:rPr lang="pt-BR" sz="3000" dirty="0" smtClean="0"/>
              <a:t>Adicionar </a:t>
            </a:r>
            <a:r>
              <a:rPr lang="pt-BR" sz="3000" dirty="0"/>
              <a:t>um parâmetro em uma consulta é simples, basta </a:t>
            </a:r>
            <a:r>
              <a:rPr lang="pt-BR" sz="3000" dirty="0" smtClean="0"/>
              <a:t>utilizar caractere </a:t>
            </a:r>
            <a:r>
              <a:rPr lang="pt-BR" sz="3000" dirty="0"/>
              <a:t>“:” seguido do nome do </a:t>
            </a:r>
            <a:r>
              <a:rPr lang="pt-BR" sz="3000" dirty="0" smtClean="0"/>
              <a:t>argumento</a:t>
            </a:r>
          </a:p>
          <a:p>
            <a:r>
              <a:rPr lang="pt-BR" sz="3000" dirty="0"/>
              <a:t>É possível também adicionar parâmetros em uma consulta de maneira ordinal basta </a:t>
            </a:r>
            <a:r>
              <a:rPr lang="pt-BR" sz="3000" dirty="0" smtClean="0"/>
              <a:t>utilizar o </a:t>
            </a:r>
            <a:r>
              <a:rPr lang="pt-BR" sz="3000" dirty="0"/>
              <a:t>caractere “?” seguido de um </a:t>
            </a:r>
            <a:r>
              <a:rPr lang="pt-BR" sz="3000" dirty="0" smtClean="0"/>
              <a:t>número</a:t>
            </a:r>
            <a:endParaRPr lang="pt-BR" sz="3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88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="Pessoa.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findByIdade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="SELECT p 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Pessoa p WHERE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p.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idade &gt; :idade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endParaRPr lang="pt-BR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umMetodoQualquer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= 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createNamedQuery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("Pessoa.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findByIdade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("idade", 18);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&lt;Pessoa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&gt; pessoasComMaisDe18 = 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73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="Pessoa.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findByIdade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query="SELECT p FROM Pessoa p WHERE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p.idade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&gt; ?1")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umMetodoQualquer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pPr lvl="2"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manager.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createNamedQuery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("Pessoa.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findByIdade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, 18);</a:t>
            </a:r>
          </a:p>
          <a:p>
            <a:pPr lvl="1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&lt;Pessoa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&gt; pessoasComMaisDe18 = </a:t>
            </a:r>
            <a:endParaRPr lang="pt-BR" sz="19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900" dirty="0" err="1" smtClean="0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0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No contexto das aplicações Java, podemos utilizar algumas ferramentas de persistência como o </a:t>
            </a:r>
            <a:r>
              <a:rPr lang="pt-BR" dirty="0" err="1" smtClean="0"/>
              <a:t>EclipseLink</a:t>
            </a:r>
            <a:r>
              <a:rPr lang="pt-BR" dirty="0" smtClean="0"/>
              <a:t> ou </a:t>
            </a:r>
            <a:r>
              <a:rPr lang="pt-BR" dirty="0" err="1" smtClean="0"/>
              <a:t>Hibernate</a:t>
            </a:r>
            <a:endParaRPr lang="pt-BR" dirty="0" smtClean="0"/>
          </a:p>
          <a:p>
            <a:r>
              <a:rPr lang="pt-BR" dirty="0" smtClean="0"/>
              <a:t>Essas ferramentas funcionam como intermediários entre as aplicações e os banco de dados</a:t>
            </a:r>
          </a:p>
          <a:p>
            <a:pPr lvl="1"/>
            <a:r>
              <a:rPr lang="pt-BR" dirty="0" smtClean="0"/>
              <a:t>Elas são chamadas de ferramentas ORM 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Relational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facilitar a utilização dessas ferramentas, essas são padronizadas pela especificação Java </a:t>
            </a:r>
            <a:r>
              <a:rPr lang="pt-BR" dirty="0" err="1" smtClean="0"/>
              <a:t>Persistence</a:t>
            </a:r>
            <a:r>
              <a:rPr lang="pt-BR" dirty="0" smtClean="0"/>
              <a:t> API (JPA)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configurar o </a:t>
            </a:r>
            <a:r>
              <a:rPr lang="pt-BR" dirty="0" err="1" smtClean="0"/>
              <a:t>EclipseLink</a:t>
            </a:r>
            <a:r>
              <a:rPr lang="pt-BR" dirty="0" smtClean="0"/>
              <a:t> ou </a:t>
            </a:r>
            <a:r>
              <a:rPr lang="pt-BR" dirty="0" err="1" smtClean="0"/>
              <a:t>Hibernate</a:t>
            </a:r>
            <a:r>
              <a:rPr lang="pt-BR" dirty="0" smtClean="0"/>
              <a:t>  </a:t>
            </a:r>
            <a:r>
              <a:rPr lang="pt-BR" dirty="0"/>
              <a:t>em uma aplicação, devemos criar um arquivo chamado </a:t>
            </a:r>
            <a:r>
              <a:rPr lang="pt-BR" dirty="0" err="1" smtClean="0"/>
              <a:t>persistence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conteúdo desse arquivo contém informações sobre o banco de dados, como a </a:t>
            </a:r>
            <a:r>
              <a:rPr lang="pt-BR" dirty="0" smtClean="0"/>
              <a:t>url de </a:t>
            </a:r>
            <a:r>
              <a:rPr lang="pt-BR" dirty="0"/>
              <a:t>conexão, usuário e </a:t>
            </a:r>
            <a:r>
              <a:rPr lang="pt-BR" dirty="0" smtClean="0"/>
              <a:t>senha </a:t>
            </a:r>
          </a:p>
          <a:p>
            <a:r>
              <a:rPr lang="pt-BR" dirty="0" smtClean="0"/>
              <a:t>Além </a:t>
            </a:r>
            <a:r>
              <a:rPr lang="pt-BR" dirty="0"/>
              <a:t>de dados sobre a implementação de JPA que será </a:t>
            </a:r>
            <a:r>
              <a:rPr lang="pt-BR" dirty="0" smtClean="0"/>
              <a:t>utilizada</a:t>
            </a:r>
            <a:endParaRPr lang="pt-BR" dirty="0"/>
          </a:p>
          <a:p>
            <a:r>
              <a:rPr lang="pt-BR" dirty="0"/>
              <a:t>O arquivo PERSISTENCE.XML deve ser salvo em uma pasta chamada META-INF, </a:t>
            </a:r>
            <a:r>
              <a:rPr lang="pt-BR" dirty="0" smtClean="0"/>
              <a:t>que deve </a:t>
            </a:r>
            <a:r>
              <a:rPr lang="pt-BR" dirty="0"/>
              <a:t>estar no </a:t>
            </a:r>
            <a:r>
              <a:rPr lang="pt-BR" dirty="0" err="1"/>
              <a:t>classpath</a:t>
            </a:r>
            <a:r>
              <a:rPr lang="pt-BR" dirty="0"/>
              <a:t> da </a:t>
            </a:r>
            <a:r>
              <a:rPr lang="pt-BR" dirty="0" smtClean="0"/>
              <a:t>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38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Persistence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&lt;?</a:t>
            </a:r>
            <a:r>
              <a:rPr lang="pt-BR" sz="1400" dirty="0" err="1"/>
              <a:t>xml</a:t>
            </a:r>
            <a:r>
              <a:rPr lang="pt-BR" sz="1400" dirty="0"/>
              <a:t> version="1.0" </a:t>
            </a:r>
            <a:r>
              <a:rPr lang="pt-BR" sz="1400" dirty="0" err="1"/>
              <a:t>encoding</a:t>
            </a:r>
            <a:r>
              <a:rPr lang="pt-BR" sz="1400" dirty="0"/>
              <a:t>="UTF-8"?&gt;</a:t>
            </a:r>
          </a:p>
          <a:p>
            <a:pPr>
              <a:buNone/>
            </a:pPr>
            <a:r>
              <a:rPr lang="fr-FR" sz="1400" dirty="0" smtClean="0"/>
              <a:t>&lt;</a:t>
            </a:r>
            <a:r>
              <a:rPr lang="fr-FR" sz="1400" dirty="0"/>
              <a:t>persistence </a:t>
            </a:r>
            <a:r>
              <a:rPr lang="fr-FR" sz="1400" dirty="0" smtClean="0"/>
              <a:t>xmlns="http</a:t>
            </a:r>
            <a:r>
              <a:rPr lang="fr-FR" sz="1400" dirty="0"/>
              <a:t>://</a:t>
            </a:r>
            <a:r>
              <a:rPr lang="fr-FR" sz="1400" dirty="0" smtClean="0"/>
              <a:t>java.sun.com/xml/ns/persistence"</a:t>
            </a:r>
            <a:endParaRPr lang="fr-FR" sz="1400" dirty="0"/>
          </a:p>
          <a:p>
            <a:pPr lvl="1">
              <a:buNone/>
            </a:pPr>
            <a:r>
              <a:rPr lang="pt-BR" sz="1400" dirty="0" smtClean="0"/>
              <a:t> </a:t>
            </a:r>
            <a:r>
              <a:rPr lang="pt-BR" sz="1400" dirty="0" err="1" smtClean="0"/>
              <a:t>xmln</a:t>
            </a:r>
            <a:r>
              <a:rPr lang="pt-BR" sz="1400" dirty="0" smtClean="0"/>
              <a:t>:</a:t>
            </a:r>
            <a:r>
              <a:rPr lang="pt-BR" sz="1400" dirty="0" err="1" smtClean="0"/>
              <a:t>xsi</a:t>
            </a:r>
            <a:r>
              <a:rPr lang="pt-BR" sz="1400" dirty="0" smtClean="0"/>
              <a:t>="http</a:t>
            </a:r>
            <a:r>
              <a:rPr lang="pt-BR" sz="1400" dirty="0"/>
              <a:t>://</a:t>
            </a:r>
            <a:r>
              <a:rPr lang="pt-BR" sz="1400" dirty="0" smtClean="0"/>
              <a:t>www.w3.org/2001/XMLSchema-instance"</a:t>
            </a:r>
            <a:endParaRPr lang="pt-BR" sz="1400" dirty="0"/>
          </a:p>
          <a:p>
            <a:pPr lvl="1">
              <a:buNone/>
            </a:pPr>
            <a:r>
              <a:rPr lang="pt-BR" sz="1400" dirty="0" smtClean="0"/>
              <a:t> </a:t>
            </a:r>
            <a:r>
              <a:rPr lang="pt-BR" sz="1400" dirty="0" err="1" smtClean="0"/>
              <a:t>xsi</a:t>
            </a:r>
            <a:r>
              <a:rPr lang="pt-BR" sz="1400" dirty="0" smtClean="0"/>
              <a:t>:</a:t>
            </a:r>
            <a:r>
              <a:rPr lang="pt-BR" sz="1400" dirty="0" err="1" smtClean="0"/>
              <a:t>schemaLocation</a:t>
            </a:r>
            <a:r>
              <a:rPr lang="pt-BR" sz="1400" dirty="0"/>
              <a:t>="http://java.sun.com/xml/ns/persistence </a:t>
            </a:r>
            <a:endParaRPr lang="pt-BR" sz="1400" dirty="0" smtClean="0"/>
          </a:p>
          <a:p>
            <a:pPr lvl="2">
              <a:buNone/>
            </a:pPr>
            <a:r>
              <a:rPr lang="pt-BR" sz="1400" dirty="0" smtClean="0"/>
              <a:t>http</a:t>
            </a:r>
            <a:r>
              <a:rPr lang="pt-BR" sz="1400" dirty="0"/>
              <a:t>://java.sun.com/xml/ </a:t>
            </a:r>
            <a:r>
              <a:rPr lang="pt-BR" sz="1400" dirty="0" err="1" smtClean="0"/>
              <a:t>ns</a:t>
            </a:r>
            <a:r>
              <a:rPr lang="pt-BR" sz="1400" dirty="0" smtClean="0"/>
              <a:t>/</a:t>
            </a:r>
            <a:r>
              <a:rPr lang="pt-BR" sz="1400" dirty="0" err="1" smtClean="0"/>
              <a:t>persistence</a:t>
            </a:r>
            <a:r>
              <a:rPr lang="pt-BR" sz="1400" dirty="0" smtClean="0"/>
              <a:t>/persistence_1_0.</a:t>
            </a:r>
            <a:r>
              <a:rPr lang="pt-BR" sz="1400" dirty="0" err="1" smtClean="0"/>
              <a:t>xsd</a:t>
            </a:r>
            <a:r>
              <a:rPr lang="pt-BR" sz="1400" dirty="0"/>
              <a:t>"</a:t>
            </a:r>
          </a:p>
          <a:p>
            <a:pPr lvl="1">
              <a:buNone/>
            </a:pPr>
            <a:r>
              <a:rPr lang="pt-BR" sz="1400" dirty="0" smtClean="0"/>
              <a:t>version</a:t>
            </a:r>
            <a:r>
              <a:rPr lang="pt-BR" sz="1400" dirty="0"/>
              <a:t>="1.0</a:t>
            </a:r>
            <a:r>
              <a:rPr lang="pt-BR" sz="1400" dirty="0" smtClean="0"/>
              <a:t>"&gt;</a:t>
            </a:r>
            <a:endParaRPr lang="pt-BR" sz="1400" dirty="0"/>
          </a:p>
          <a:p>
            <a:pPr lvl="1">
              <a:buNone/>
            </a:pPr>
            <a:r>
              <a:rPr lang="pt-BR" sz="1400" dirty="0"/>
              <a:t>&lt;</a:t>
            </a:r>
            <a:r>
              <a:rPr lang="pt-BR" sz="1400" dirty="0" err="1"/>
              <a:t>persistence-unit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 smtClean="0"/>
              <a:t>=“</a:t>
            </a:r>
            <a:r>
              <a:rPr lang="pt-BR" sz="1400" dirty="0" err="1" smtClean="0"/>
              <a:t>utfpr</a:t>
            </a:r>
            <a:r>
              <a:rPr lang="pt-BR" sz="1400" dirty="0" smtClean="0"/>
              <a:t>" </a:t>
            </a:r>
            <a:r>
              <a:rPr lang="pt-BR" sz="1400" dirty="0" err="1"/>
              <a:t>transaction-type</a:t>
            </a:r>
            <a:r>
              <a:rPr lang="pt-BR" sz="1400" dirty="0"/>
              <a:t>="RESOURCE_LOCAL"&gt;</a:t>
            </a:r>
          </a:p>
          <a:p>
            <a:pPr lvl="2">
              <a:buNone/>
            </a:pPr>
            <a:r>
              <a:rPr lang="pt-BR" sz="1400" dirty="0" smtClean="0"/>
              <a:t>&lt;</a:t>
            </a:r>
            <a:r>
              <a:rPr lang="pt-BR" sz="1400" dirty="0" err="1" smtClean="0"/>
              <a:t>provider</a:t>
            </a:r>
            <a:r>
              <a:rPr lang="pt-BR" sz="1400" dirty="0" smtClean="0"/>
              <a:t>&gt;</a:t>
            </a:r>
            <a:r>
              <a:rPr lang="pt-BR" sz="1400" dirty="0" err="1" smtClean="0"/>
              <a:t>org.ibernate.ejb.HibernatePersistence</a:t>
            </a:r>
            <a:r>
              <a:rPr lang="pt-BR" sz="1400" dirty="0" err="1"/>
              <a:t>&lt;/provider&gt;</a:t>
            </a:r>
            <a:endParaRPr lang="pt-BR" sz="1400" dirty="0"/>
          </a:p>
          <a:p>
            <a:pPr lvl="2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properties</a:t>
            </a:r>
            <a:r>
              <a:rPr lang="pt-BR" sz="1400" dirty="0"/>
              <a:t>&gt;</a:t>
            </a:r>
          </a:p>
          <a:p>
            <a:pPr lvl="3">
              <a:buNone/>
            </a:pPr>
            <a:r>
              <a:rPr lang="en-US" sz="1400" dirty="0" smtClean="0"/>
              <a:t>&lt;</a:t>
            </a:r>
            <a:r>
              <a:rPr lang="en-US" sz="1400" dirty="0"/>
              <a:t>property name="</a:t>
            </a:r>
            <a:r>
              <a:rPr lang="en-US" sz="1400" dirty="0" err="1"/>
              <a:t>hibernate.dialect</a:t>
            </a:r>
            <a:r>
              <a:rPr lang="en-US" sz="1400" dirty="0"/>
              <a:t>" value="</a:t>
            </a:r>
            <a:r>
              <a:rPr lang="en-US" sz="1400" dirty="0" err="1"/>
              <a:t>org.hibernate.dialect</a:t>
            </a:r>
            <a:r>
              <a:rPr lang="en-US" sz="1400" dirty="0"/>
              <a:t>. </a:t>
            </a:r>
            <a:r>
              <a:rPr lang="pt-BR" sz="1400" dirty="0" smtClean="0"/>
              <a:t>MySQL5InnoDBDialect</a:t>
            </a:r>
            <a:r>
              <a:rPr lang="pt-BR" sz="1400" dirty="0"/>
              <a:t>"/&gt;</a:t>
            </a:r>
          </a:p>
          <a:p>
            <a:pPr lvl="3">
              <a:buNone/>
            </a:pPr>
            <a:r>
              <a:rPr lang="en-US" sz="1400" dirty="0" smtClean="0"/>
              <a:t>&lt;</a:t>
            </a:r>
            <a:r>
              <a:rPr lang="en-US" sz="1400" dirty="0"/>
              <a:t>property name="hibernate.hbm2ddl.auto" value="update"/&gt;</a:t>
            </a:r>
          </a:p>
          <a:p>
            <a:pPr lvl="3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property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javax</a:t>
            </a:r>
            <a:r>
              <a:rPr lang="pt-BR" sz="1400" dirty="0"/>
              <a:t>.</a:t>
            </a:r>
            <a:r>
              <a:rPr lang="pt-BR" sz="1400" dirty="0" err="1"/>
              <a:t>persistence</a:t>
            </a:r>
            <a:r>
              <a:rPr lang="pt-BR" sz="1400" dirty="0"/>
              <a:t>.</a:t>
            </a:r>
            <a:r>
              <a:rPr lang="pt-BR" sz="1400" dirty="0" err="1"/>
              <a:t>jdbc</a:t>
            </a:r>
            <a:r>
              <a:rPr lang="pt-BR" sz="1400" dirty="0"/>
              <a:t>.</a:t>
            </a:r>
            <a:r>
              <a:rPr lang="pt-BR" sz="1400" dirty="0" err="1"/>
              <a:t>driver</a:t>
            </a:r>
            <a:r>
              <a:rPr lang="pt-BR" sz="1400" dirty="0"/>
              <a:t>" </a:t>
            </a:r>
            <a:r>
              <a:rPr lang="pt-BR" sz="1400" dirty="0" err="1" smtClean="0"/>
              <a:t>value</a:t>
            </a:r>
            <a:r>
              <a:rPr lang="pt-BR" sz="1400" dirty="0" smtClean="0"/>
              <a:t>="</a:t>
            </a:r>
            <a:r>
              <a:rPr lang="pt-BR" sz="1400" dirty="0" err="1" smtClean="0"/>
              <a:t>com.mysql.jdbc.Driver"/&gt;</a:t>
            </a:r>
            <a:endParaRPr lang="pt-BR" sz="1400" dirty="0"/>
          </a:p>
          <a:p>
            <a:pPr lvl="3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property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javax</a:t>
            </a:r>
            <a:r>
              <a:rPr lang="pt-BR" sz="1400" dirty="0"/>
              <a:t>.</a:t>
            </a:r>
            <a:r>
              <a:rPr lang="pt-BR" sz="1400" dirty="0" err="1"/>
              <a:t>persistence</a:t>
            </a:r>
            <a:r>
              <a:rPr lang="pt-BR" sz="1400" dirty="0"/>
              <a:t>.</a:t>
            </a:r>
            <a:r>
              <a:rPr lang="pt-BR" sz="1400" dirty="0" err="1"/>
              <a:t>jdbc</a:t>
            </a:r>
            <a:r>
              <a:rPr lang="pt-BR" sz="1400" dirty="0"/>
              <a:t>.</a:t>
            </a:r>
            <a:r>
              <a:rPr lang="pt-BR" sz="1400" dirty="0" err="1"/>
              <a:t>user</a:t>
            </a:r>
            <a:r>
              <a:rPr lang="pt-BR" sz="1400" dirty="0"/>
              <a:t>" </a:t>
            </a:r>
            <a:r>
              <a:rPr lang="pt-BR" sz="1400" dirty="0" err="1"/>
              <a:t>value</a:t>
            </a:r>
            <a:r>
              <a:rPr lang="pt-BR" sz="1400" dirty="0"/>
              <a:t>="</a:t>
            </a:r>
            <a:r>
              <a:rPr lang="pt-BR" sz="1400" dirty="0" err="1"/>
              <a:t>usuario</a:t>
            </a:r>
            <a:r>
              <a:rPr lang="pt-BR" sz="1400" dirty="0"/>
              <a:t>"/&gt;</a:t>
            </a:r>
          </a:p>
          <a:p>
            <a:pPr lvl="3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property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javax</a:t>
            </a:r>
            <a:r>
              <a:rPr lang="pt-BR" sz="1400" dirty="0"/>
              <a:t>.</a:t>
            </a:r>
            <a:r>
              <a:rPr lang="pt-BR" sz="1400" dirty="0" err="1"/>
              <a:t>persistence</a:t>
            </a:r>
            <a:r>
              <a:rPr lang="pt-BR" sz="1400" dirty="0"/>
              <a:t>.</a:t>
            </a:r>
            <a:r>
              <a:rPr lang="pt-BR" sz="1400" dirty="0" err="1"/>
              <a:t>jdbc</a:t>
            </a:r>
            <a:r>
              <a:rPr lang="pt-BR" sz="1400" dirty="0"/>
              <a:t>.password" </a:t>
            </a:r>
            <a:r>
              <a:rPr lang="pt-BR" sz="1400" dirty="0" err="1"/>
              <a:t>value</a:t>
            </a:r>
            <a:r>
              <a:rPr lang="pt-BR" sz="1400" dirty="0"/>
              <a:t>="senha"/&gt;</a:t>
            </a:r>
          </a:p>
          <a:p>
            <a:pPr lvl="3">
              <a:buNone/>
            </a:pPr>
            <a:r>
              <a:rPr lang="pt-BR" sz="1400" dirty="0" smtClean="0"/>
              <a:t>&lt;</a:t>
            </a:r>
            <a:r>
              <a:rPr lang="pt-BR" sz="1400" dirty="0" err="1"/>
              <a:t>property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javax</a:t>
            </a:r>
            <a:r>
              <a:rPr lang="pt-BR" sz="1400" dirty="0"/>
              <a:t>.</a:t>
            </a:r>
            <a:r>
              <a:rPr lang="pt-BR" sz="1400" dirty="0" err="1"/>
              <a:t>persistence</a:t>
            </a:r>
            <a:r>
              <a:rPr lang="pt-BR" sz="1400" dirty="0"/>
              <a:t>.</a:t>
            </a:r>
            <a:r>
              <a:rPr lang="pt-BR" sz="1400" dirty="0" err="1"/>
              <a:t>jdbc</a:t>
            </a:r>
            <a:r>
              <a:rPr lang="pt-BR" sz="1400" dirty="0"/>
              <a:t>.url" </a:t>
            </a:r>
            <a:r>
              <a:rPr lang="pt-BR" sz="1400" dirty="0" err="1"/>
              <a:t>value</a:t>
            </a:r>
            <a:r>
              <a:rPr lang="pt-BR" sz="1400" dirty="0"/>
              <a:t>="</a:t>
            </a:r>
            <a:r>
              <a:rPr lang="pt-BR" sz="1400" dirty="0" err="1"/>
              <a:t>jdbc</a:t>
            </a:r>
            <a:r>
              <a:rPr lang="pt-BR" sz="1400" dirty="0"/>
              <a:t>:</a:t>
            </a:r>
            <a:r>
              <a:rPr lang="pt-BR" sz="1400" dirty="0" err="1"/>
              <a:t>mysql</a:t>
            </a:r>
            <a:r>
              <a:rPr lang="pt-BR" sz="1400" dirty="0" smtClean="0"/>
              <a:t>://</a:t>
            </a:r>
            <a:r>
              <a:rPr lang="pt-BR" sz="1400" dirty="0" err="1" smtClean="0"/>
              <a:t>localhost</a:t>
            </a:r>
            <a:r>
              <a:rPr lang="pt-BR" sz="1400" dirty="0" smtClean="0"/>
              <a:t>:3306/</a:t>
            </a:r>
            <a:r>
              <a:rPr lang="pt-BR" sz="1400" dirty="0" err="1" smtClean="0"/>
              <a:t>utfpr</a:t>
            </a:r>
            <a:r>
              <a:rPr lang="pt-BR" sz="1400" dirty="0" smtClean="0"/>
              <a:t>"/&gt;</a:t>
            </a:r>
            <a:endParaRPr lang="pt-BR" sz="1400" dirty="0"/>
          </a:p>
          <a:p>
            <a:pPr lvl="2">
              <a:buNone/>
            </a:pPr>
            <a:r>
              <a:rPr lang="pt-BR" sz="1400" dirty="0" smtClean="0"/>
              <a:t> </a:t>
            </a:r>
            <a:r>
              <a:rPr lang="pt-BR" sz="1400" dirty="0"/>
              <a:t>&lt;/</a:t>
            </a:r>
            <a:r>
              <a:rPr lang="pt-BR" sz="1400" dirty="0" err="1"/>
              <a:t>properties</a:t>
            </a:r>
            <a:r>
              <a:rPr lang="pt-BR" sz="1400" dirty="0"/>
              <a:t>&gt;</a:t>
            </a:r>
          </a:p>
          <a:p>
            <a:pPr lvl="1">
              <a:buNone/>
            </a:pPr>
            <a:r>
              <a:rPr lang="pt-BR" sz="1400" dirty="0" smtClean="0"/>
              <a:t> </a:t>
            </a:r>
            <a:r>
              <a:rPr lang="pt-BR" sz="1400" dirty="0"/>
              <a:t>&lt;/</a:t>
            </a:r>
            <a:r>
              <a:rPr lang="pt-BR" sz="1400" dirty="0" err="1"/>
              <a:t>persistence-unit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dirty="0" smtClean="0"/>
              <a:t>&lt;/</a:t>
            </a:r>
            <a:r>
              <a:rPr lang="pt-BR" sz="1400" dirty="0" err="1"/>
              <a:t>persistence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283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dos principais objetivos dos frameworks ORM é estabelecer o mapeamento entre os conceitos do modelo orientado a objetos e os conceitos do modelo entidade relacionamento</a:t>
            </a:r>
          </a:p>
          <a:p>
            <a:r>
              <a:rPr lang="pt-BR" dirty="0" smtClean="0"/>
              <a:t>Este mapeamento pode ser definido por meio de </a:t>
            </a:r>
            <a:r>
              <a:rPr lang="pt-BR" dirty="0" err="1" smtClean="0"/>
              <a:t>xml</a:t>
            </a:r>
            <a:r>
              <a:rPr lang="pt-BR" dirty="0" smtClean="0"/>
              <a:t> ou de maneira mais prática com anotações Java</a:t>
            </a:r>
          </a:p>
          <a:p>
            <a:r>
              <a:rPr lang="pt-BR" dirty="0" smtClean="0"/>
              <a:t>Essas anotações estão disponíveis no pacote </a:t>
            </a:r>
            <a:r>
              <a:rPr lang="pt-BR" b="1" dirty="0" err="1" smtClean="0"/>
              <a:t>javax</a:t>
            </a:r>
            <a:r>
              <a:rPr lang="pt-BR" b="1" dirty="0" smtClean="0"/>
              <a:t>.</a:t>
            </a:r>
            <a:r>
              <a:rPr lang="pt-BR" b="1" dirty="0" err="1" smtClean="0"/>
              <a:t>persistence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517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a principal anotação do </a:t>
            </a:r>
            <a:r>
              <a:rPr lang="pt-BR" dirty="0" smtClean="0"/>
              <a:t>JPA</a:t>
            </a:r>
          </a:p>
          <a:p>
            <a:r>
              <a:rPr lang="pt-BR" dirty="0" smtClean="0"/>
              <a:t>Deve </a:t>
            </a:r>
            <a:r>
              <a:rPr lang="pt-BR" dirty="0"/>
              <a:t>ser definida em todas as classes que terão objetos persistidos no banco de </a:t>
            </a:r>
            <a:r>
              <a:rPr lang="pt-BR" dirty="0" smtClean="0"/>
              <a:t>dados</a:t>
            </a:r>
          </a:p>
          <a:p>
            <a:r>
              <a:rPr lang="pt-BR" dirty="0"/>
              <a:t>As classes anotadas </a:t>
            </a:r>
            <a:r>
              <a:rPr lang="pt-BR" dirty="0" smtClean="0"/>
              <a:t>com @</a:t>
            </a:r>
            <a:r>
              <a:rPr lang="pt-BR" dirty="0" err="1" smtClean="0"/>
              <a:t>Entity</a:t>
            </a:r>
            <a:r>
              <a:rPr lang="pt-BR" sz="1800" dirty="0" smtClean="0"/>
              <a:t> </a:t>
            </a:r>
            <a:r>
              <a:rPr lang="pt-BR" dirty="0"/>
              <a:t>são mapeadas para </a:t>
            </a:r>
            <a:r>
              <a:rPr lang="pt-BR" dirty="0" smtClean="0"/>
              <a:t>tabelas</a:t>
            </a:r>
          </a:p>
          <a:p>
            <a:r>
              <a:rPr lang="pt-BR" dirty="0" smtClean="0"/>
              <a:t>As tabelas possuem </a:t>
            </a:r>
            <a:r>
              <a:rPr lang="pt-BR" dirty="0"/>
              <a:t>os mesmos nomes das </a:t>
            </a:r>
            <a:r>
              <a:rPr lang="pt-BR" dirty="0" smtClean="0"/>
              <a:t>classes </a:t>
            </a:r>
          </a:p>
          <a:p>
            <a:pPr lvl="1"/>
            <a:r>
              <a:rPr lang="pt-BR" dirty="0" smtClean="0"/>
              <a:t>Para alterar esse comportamento utilizamos </a:t>
            </a:r>
            <a:r>
              <a:rPr lang="pt-BR" dirty="0"/>
              <a:t>a anotação </a:t>
            </a:r>
            <a:r>
              <a:rPr lang="pt-BR" dirty="0" smtClean="0"/>
              <a:t>@</a:t>
            </a:r>
            <a:r>
              <a:rPr lang="pt-BR" dirty="0" err="1" smtClean="0"/>
              <a:t>Table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804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2522</Words>
  <Application>Microsoft Macintosh PowerPoint</Application>
  <PresentationFormat>On-screen Show (16:10)</PresentationFormat>
  <Paragraphs>392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Tema do Office</vt:lpstr>
      <vt:lpstr>Java Persistence</vt:lpstr>
      <vt:lpstr>Roteiro</vt:lpstr>
      <vt:lpstr>Instalação do PostgreSQL</vt:lpstr>
      <vt:lpstr>Persistência</vt:lpstr>
      <vt:lpstr>Persistência</vt:lpstr>
      <vt:lpstr>Configuração</vt:lpstr>
      <vt:lpstr>Persistence.xml</vt:lpstr>
      <vt:lpstr>Mapeamento</vt:lpstr>
      <vt:lpstr>@Entity</vt:lpstr>
      <vt:lpstr>@Column</vt:lpstr>
      <vt:lpstr>@Id</vt:lpstr>
      <vt:lpstr>@GeneratedValue</vt:lpstr>
      <vt:lpstr>Definindo Restrições</vt:lpstr>
      <vt:lpstr>Exemplo</vt:lpstr>
      <vt:lpstr>Relacionamentos</vt:lpstr>
      <vt:lpstr>Relacionamentos</vt:lpstr>
      <vt:lpstr>One to One</vt:lpstr>
      <vt:lpstr>One to One</vt:lpstr>
      <vt:lpstr>Many to One</vt:lpstr>
      <vt:lpstr>Many to One</vt:lpstr>
      <vt:lpstr>One to Many</vt:lpstr>
      <vt:lpstr>One to Many</vt:lpstr>
      <vt:lpstr>Many to Many</vt:lpstr>
      <vt:lpstr>Many to Many</vt:lpstr>
      <vt:lpstr>Relacionamentos Bidirecionais</vt:lpstr>
      <vt:lpstr>Relacionamentos Bidirecionais</vt:lpstr>
      <vt:lpstr>Relacionamentos Bidirecionais</vt:lpstr>
      <vt:lpstr>Exemplo</vt:lpstr>
      <vt:lpstr>Gerando o Banco de Dados</vt:lpstr>
      <vt:lpstr>Exemplo</vt:lpstr>
      <vt:lpstr>Manipulando Entidades</vt:lpstr>
      <vt:lpstr>Exemplo</vt:lpstr>
      <vt:lpstr>Persistindo</vt:lpstr>
      <vt:lpstr>Buscando</vt:lpstr>
      <vt:lpstr>Removendo</vt:lpstr>
      <vt:lpstr>Atualizando</vt:lpstr>
      <vt:lpstr>Listando</vt:lpstr>
      <vt:lpstr>Transações</vt:lpstr>
      <vt:lpstr>Exemplo</vt:lpstr>
      <vt:lpstr>JPQL</vt:lpstr>
      <vt:lpstr>Named Queries</vt:lpstr>
      <vt:lpstr>Named Queries</vt:lpstr>
      <vt:lpstr>Exemplo</vt:lpstr>
      <vt:lpstr>Parâmetros</vt:lpstr>
      <vt:lpstr>Exemplo</vt:lpstr>
      <vt:lpstr>Exemplo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Software</dc:title>
  <dc:creator>Alexandre L'Erario</dc:creator>
  <cp:lastModifiedBy>Alexandre L'Erario</cp:lastModifiedBy>
  <cp:revision>173</cp:revision>
  <cp:lastPrinted>2015-09-22T12:13:06Z</cp:lastPrinted>
  <dcterms:created xsi:type="dcterms:W3CDTF">2013-05-17T10:45:39Z</dcterms:created>
  <dcterms:modified xsi:type="dcterms:W3CDTF">2016-03-10T19:47:13Z</dcterms:modified>
</cp:coreProperties>
</file>