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9"/>
  </p:notesMasterIdLst>
  <p:handoutMasterIdLst>
    <p:handoutMasterId r:id="rId100"/>
  </p:handoutMasterIdLst>
  <p:sldIdLst>
    <p:sldId id="258" r:id="rId2"/>
    <p:sldId id="40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402" r:id="rId58"/>
    <p:sldId id="323" r:id="rId59"/>
    <p:sldId id="324" r:id="rId60"/>
    <p:sldId id="325" r:id="rId61"/>
    <p:sldId id="326" r:id="rId62"/>
    <p:sldId id="327" r:id="rId63"/>
    <p:sldId id="328" r:id="rId64"/>
    <p:sldId id="330" r:id="rId65"/>
    <p:sldId id="331" r:id="rId66"/>
    <p:sldId id="332" r:id="rId67"/>
    <p:sldId id="333" r:id="rId68"/>
    <p:sldId id="334" r:id="rId69"/>
    <p:sldId id="338" r:id="rId70"/>
    <p:sldId id="339" r:id="rId71"/>
    <p:sldId id="340" r:id="rId72"/>
    <p:sldId id="341" r:id="rId73"/>
    <p:sldId id="342" r:id="rId74"/>
    <p:sldId id="343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92" r:id="rId86"/>
    <p:sldId id="393" r:id="rId87"/>
    <p:sldId id="394" r:id="rId88"/>
    <p:sldId id="395" r:id="rId89"/>
    <p:sldId id="396" r:id="rId90"/>
    <p:sldId id="397" r:id="rId91"/>
    <p:sldId id="398" r:id="rId92"/>
    <p:sldId id="403" r:id="rId93"/>
    <p:sldId id="404" r:id="rId94"/>
    <p:sldId id="405" r:id="rId95"/>
    <p:sldId id="406" r:id="rId96"/>
    <p:sldId id="407" r:id="rId97"/>
    <p:sldId id="401" r:id="rId98"/>
  </p:sldIdLst>
  <p:sldSz cx="9144000" cy="5715000" type="screen16x10"/>
  <p:notesSz cx="6669088" cy="9926638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clrMru>
    <a:srgbClr val="ED8460"/>
    <a:srgbClr val="2A75B7"/>
    <a:srgbClr val="0F283E"/>
    <a:srgbClr val="75613F"/>
    <a:srgbClr val="2C451B"/>
    <a:srgbClr val="221E7F"/>
    <a:srgbClr val="0000FF"/>
    <a:srgbClr val="FCE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73" autoAdjust="0"/>
    <p:restoredTop sz="89351" autoAdjust="0"/>
  </p:normalViewPr>
  <p:slideViewPr>
    <p:cSldViewPr>
      <p:cViewPr varScale="1">
        <p:scale>
          <a:sx n="110" d="100"/>
          <a:sy n="110" d="100"/>
        </p:scale>
        <p:origin x="-1168" y="-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95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9" d="100"/>
        <a:sy n="119" d="100"/>
      </p:scale>
      <p:origin x="0" y="13376"/>
    </p:cViewPr>
  </p:sorterViewPr>
  <p:notesViewPr>
    <p:cSldViewPr snapToGrid="0">
      <p:cViewPr varScale="1">
        <p:scale>
          <a:sx n="70" d="100"/>
          <a:sy n="70" d="100"/>
        </p:scale>
        <p:origin x="-3258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interSettings" Target="printerSettings/printerSettings1.bin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6E850-4823-4938-A121-4A7145875696}" type="datetimeFigureOut">
              <a:rPr lang="pt-BR" smtClean="0"/>
              <a:t>13/02/16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ABA79-D757-4C62-A0FC-A351196507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635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DF39F-61F4-4D31-8662-14B4D512B4BA}" type="datetimeFigureOut">
              <a:rPr lang="pt-BR" smtClean="0"/>
              <a:t>13/02/16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55638" y="1241425"/>
            <a:ext cx="53578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8E93C-7B71-4D76-90CD-FA693FDA3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9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031212" y="4722087"/>
            <a:ext cx="4603774" cy="276999"/>
          </a:xfrm>
        </p:spPr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031212" y="4722087"/>
            <a:ext cx="4603774" cy="276999"/>
          </a:xfrm>
        </p:spPr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031212" y="4722087"/>
            <a:ext cx="4603774" cy="276999"/>
          </a:xfrm>
        </p:spPr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44128"/>
            <a:ext cx="8001000" cy="1380841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8001000" cy="561011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441676"/>
            <a:ext cx="2551045" cy="936104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4585693"/>
            <a:ext cx="1129308" cy="1129308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513684"/>
            <a:ext cx="340223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08"/>
            <a:ext cx="8790317" cy="629728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533062"/>
            <a:ext cx="7391666" cy="190726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5530358"/>
            <a:ext cx="913894" cy="1934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391793"/>
            <a:ext cx="7940644" cy="362611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8031551" y="5512841"/>
            <a:ext cx="1112449" cy="202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5364655"/>
            <a:ext cx="459828" cy="4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13/02/16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13/02/16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13/02/16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13/02/16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13/02/16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13/02/16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A30C-CB27-4A18-BAA0-5872907E8A4E}" type="datetimeFigureOut">
              <a:rPr lang="pt-BR" smtClean="0"/>
              <a:t>13/02/16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Programação Orientada a Objetos</a:t>
            </a:r>
            <a:br>
              <a:rPr lang="pt-BR" dirty="0" smtClean="0"/>
            </a:b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Alexandre </a:t>
            </a:r>
            <a:r>
              <a:rPr lang="pt-BR" dirty="0" err="1" smtClean="0"/>
              <a:t>L’Erario</a:t>
            </a:r>
            <a:endParaRPr lang="pt-BR" dirty="0" smtClean="0"/>
          </a:p>
          <a:p>
            <a:r>
              <a:rPr lang="pt-BR" dirty="0" smtClean="0"/>
              <a:t>alerario@utfpr.edu.br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02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Generalização / especialização</a:t>
            </a:r>
          </a:p>
          <a:p>
            <a:r>
              <a:rPr lang="pt-BR" dirty="0" smtClean="0"/>
              <a:t>A POO pode aceitar herança múltipla</a:t>
            </a:r>
            <a:endParaRPr lang="pt-BR" dirty="0"/>
          </a:p>
        </p:txBody>
      </p:sp>
      <p:pic>
        <p:nvPicPr>
          <p:cNvPr id="1029" name="Picture 5" descr="C:\Users\Alexandre\AppData\Local\Microsoft\Windows\Temporary Internet Files\Content.IE5\USH4DXN6\MCj032469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793604"/>
            <a:ext cx="1757363" cy="834760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2797969"/>
            <a:ext cx="5306963" cy="10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318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entre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Agregação</a:t>
            </a:r>
          </a:p>
          <a:p>
            <a:pPr lvl="1"/>
            <a:r>
              <a:rPr lang="pt-BR" dirty="0" smtClean="0"/>
              <a:t>Há independência entre os elementos</a:t>
            </a:r>
          </a:p>
          <a:p>
            <a:r>
              <a:rPr lang="pt-BR" dirty="0" smtClean="0"/>
              <a:t>Composição</a:t>
            </a:r>
          </a:p>
          <a:p>
            <a:pPr lvl="1"/>
            <a:r>
              <a:rPr lang="pt-BR" dirty="0" smtClean="0"/>
              <a:t>Não há independência entre os elementos</a:t>
            </a:r>
          </a:p>
          <a:p>
            <a:r>
              <a:rPr lang="pt-BR" dirty="0" smtClean="0"/>
              <a:t>Relação simples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387132"/>
            <a:ext cx="5256584" cy="167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004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uma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Abstract</a:t>
            </a:r>
          </a:p>
          <a:p>
            <a:pPr lvl="1"/>
            <a:r>
              <a:rPr lang="pt-BR" dirty="0" smtClean="0"/>
              <a:t>Não há objetos</a:t>
            </a:r>
          </a:p>
          <a:p>
            <a:r>
              <a:rPr lang="pt-BR" dirty="0" smtClean="0"/>
              <a:t>Final</a:t>
            </a:r>
          </a:p>
          <a:p>
            <a:pPr lvl="1"/>
            <a:r>
              <a:rPr lang="pt-BR" dirty="0" smtClean="0"/>
              <a:t>Não há especializações</a:t>
            </a:r>
          </a:p>
          <a:p>
            <a:r>
              <a:rPr lang="pt-BR" dirty="0" err="1" smtClean="0"/>
              <a:t>Root</a:t>
            </a:r>
            <a:endParaRPr lang="pt-BR" dirty="0" smtClean="0"/>
          </a:p>
          <a:p>
            <a:pPr lvl="1"/>
            <a:r>
              <a:rPr lang="pt-BR" dirty="0" smtClean="0"/>
              <a:t>Não há superclasse</a:t>
            </a:r>
          </a:p>
          <a:p>
            <a:r>
              <a:rPr lang="pt-BR" dirty="0" smtClean="0"/>
              <a:t>Ativa</a:t>
            </a:r>
          </a:p>
          <a:p>
            <a:pPr lvl="1"/>
            <a:r>
              <a:rPr lang="pt-BR" dirty="0" smtClean="0"/>
              <a:t>Objetos em sua própria thread</a:t>
            </a:r>
          </a:p>
          <a:p>
            <a:r>
              <a:rPr lang="pt-BR" dirty="0" smtClean="0"/>
              <a:t>Estática</a:t>
            </a:r>
          </a:p>
          <a:p>
            <a:pPr lvl="1"/>
            <a:r>
              <a:rPr lang="pt-BR" dirty="0" smtClean="0"/>
              <a:t>Criação de somente um objeto</a:t>
            </a:r>
          </a:p>
          <a:p>
            <a:pPr lvl="1"/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1250145"/>
            <a:ext cx="16192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511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um atributo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Estático</a:t>
            </a:r>
          </a:p>
          <a:p>
            <a:pPr lvl="1"/>
            <a:r>
              <a:rPr lang="pt-BR" dirty="0" smtClean="0"/>
              <a:t>Somente uma instancia</a:t>
            </a:r>
          </a:p>
          <a:p>
            <a:r>
              <a:rPr lang="pt-BR" dirty="0" err="1" smtClean="0"/>
              <a:t>Transient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Não suporta serialização</a:t>
            </a:r>
          </a:p>
          <a:p>
            <a:r>
              <a:rPr lang="pt-BR" dirty="0" smtClean="0"/>
              <a:t>Volátil</a:t>
            </a:r>
          </a:p>
          <a:p>
            <a:pPr lvl="1"/>
            <a:r>
              <a:rPr lang="pt-BR" dirty="0" smtClean="0"/>
              <a:t>Alteração assíncrona da variável</a:t>
            </a:r>
          </a:p>
          <a:p>
            <a:r>
              <a:rPr lang="pt-BR" dirty="0" smtClean="0"/>
              <a:t>Final</a:t>
            </a:r>
          </a:p>
          <a:p>
            <a:pPr lvl="1"/>
            <a:r>
              <a:rPr lang="pt-BR" dirty="0" smtClean="0"/>
              <a:t>Constante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659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POO – Aula 2</a:t>
            </a:r>
            <a:br>
              <a:rPr lang="pt-BR" dirty="0" smtClean="0"/>
            </a:br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Alexandre </a:t>
            </a:r>
            <a:r>
              <a:rPr lang="pt-BR" dirty="0" err="1" smtClean="0"/>
              <a:t>L’Erario</a:t>
            </a:r>
            <a:r>
              <a:rPr lang="pt-BR" dirty="0" smtClean="0"/>
              <a:t> </a:t>
            </a:r>
          </a:p>
          <a:p>
            <a:r>
              <a:rPr lang="pt-BR" dirty="0" smtClean="0"/>
              <a:t>alerario@utfpr.edu.br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64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22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Usar herança quando uma classe for o tipo mais específico de uma superclasse</a:t>
            </a:r>
          </a:p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endParaRPr lang="pt-BR" sz="2200" dirty="0" smtClean="0">
              <a:solidFill>
                <a:srgbClr val="000000"/>
              </a:solidFill>
              <a:latin typeface="Arial" pitchFamily="34"/>
              <a:ea typeface="HG Mincho Light J" pitchFamily="2"/>
              <a:cs typeface="Tahoma" pitchFamily="2"/>
            </a:endParaRPr>
          </a:p>
          <a:p>
            <a:pPr marL="391867" lvl="1" indent="-195934"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22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Exemplo: Araucária </a:t>
            </a:r>
            <a:r>
              <a:rPr lang="pt-BR" sz="2200" b="1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É UM</a:t>
            </a:r>
            <a:r>
              <a:rPr lang="pt-BR" sz="22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tipo específico de árvore, portanto araucária estender árvore faz sentido</a:t>
            </a:r>
          </a:p>
          <a:p>
            <a:pPr marL="391867" lvl="1" indent="-195934"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endParaRPr lang="pt-BR" sz="2200" dirty="0" smtClean="0">
              <a:solidFill>
                <a:srgbClr val="000000"/>
              </a:solidFill>
              <a:latin typeface="Arial" pitchFamily="34"/>
              <a:ea typeface="HG Mincho Light J" pitchFamily="2"/>
              <a:cs typeface="Tahoma" pitchFamily="2"/>
            </a:endParaRPr>
          </a:p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22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Considerar herança quando </a:t>
            </a:r>
            <a:r>
              <a:rPr lang="pt-BR" sz="2200" b="1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tiver um comportamento </a:t>
            </a:r>
            <a:r>
              <a:rPr lang="pt-BR" sz="22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que </a:t>
            </a:r>
            <a:r>
              <a:rPr lang="pt-BR" sz="2200" b="1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deva ser compartilhado </a:t>
            </a:r>
            <a:r>
              <a:rPr lang="pt-BR" sz="22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entre várias classes do mesmo tipo geral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7598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Heranças - pontos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47780" y="887569"/>
            <a:ext cx="7940644" cy="3626115"/>
          </a:xfrm>
        </p:spPr>
        <p:txBody>
          <a:bodyPr>
            <a:noAutofit/>
          </a:bodyPr>
          <a:lstStyle/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20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Subclasse estende a superclasse</a:t>
            </a:r>
          </a:p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20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Uma subclasse herda todas as variáveis de instância e métodos públicos da superclasse, mas não os </a:t>
            </a:r>
            <a:r>
              <a:rPr lang="pt-BR" sz="2000" i="1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privates</a:t>
            </a:r>
            <a:endParaRPr lang="pt-BR" sz="2000" i="1" dirty="0" smtClean="0">
              <a:solidFill>
                <a:srgbClr val="000000"/>
              </a:solidFill>
              <a:latin typeface="Arial" pitchFamily="34"/>
              <a:ea typeface="HG Mincho Light J" pitchFamily="2"/>
              <a:cs typeface="Tahoma" pitchFamily="2"/>
            </a:endParaRPr>
          </a:p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20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Métodos herdados podem ser sobrepostos, as variáveis de instâncias não</a:t>
            </a:r>
          </a:p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20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O relacionamento </a:t>
            </a:r>
            <a:r>
              <a:rPr lang="pt-BR" sz="2000" b="1" u="sng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É UM</a:t>
            </a:r>
            <a:r>
              <a:rPr lang="pt-BR" sz="20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:funciona em uma única direção</a:t>
            </a:r>
          </a:p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20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Quando um método é sobreposto em uma subclasse e é chamado em uma instância dela, a versão sobreposta do método é que é chamada (o inferior vence)</a:t>
            </a:r>
          </a:p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20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B</a:t>
            </a:r>
            <a:r>
              <a:rPr lang="pt-BR" sz="2800" dirty="0" smtClean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→</a:t>
            </a:r>
            <a:r>
              <a:rPr lang="pt-BR" sz="20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A, C</a:t>
            </a:r>
            <a:r>
              <a:rPr lang="pt-BR" sz="2800" dirty="0" smtClean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→</a:t>
            </a:r>
            <a:r>
              <a:rPr lang="pt-BR" sz="20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B logo C é uma classe A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067905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467544" y="985292"/>
            <a:ext cx="7940644" cy="4176464"/>
          </a:xfrm>
        </p:spPr>
        <p:txBody>
          <a:bodyPr>
            <a:noAutofit/>
          </a:bodyPr>
          <a:lstStyle/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Polimorfismo é o princípio pelo qual duas ou mais classes derivadas de uma mesma superclasse podem invocar métodos que têm a mesma identificação (assinatura) mas comportamentos distintos, especializados para cada classe derivada, usando para tanto uma referência a um objeto do tipo da superclasse</a:t>
            </a:r>
          </a:p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1800" b="1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Sobreposição</a:t>
            </a:r>
          </a:p>
          <a:p>
            <a:pPr marL="391867" lvl="1" indent="-195934"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Argumentos devem ser iguais e os tipos de retorno devem ser compatíveis</a:t>
            </a:r>
          </a:p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1800" b="1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Sobrecarregando</a:t>
            </a:r>
          </a:p>
          <a:p>
            <a:pPr marL="391867" lvl="1" indent="-195934"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Tipos de retorno podem ser diferentes</a:t>
            </a:r>
          </a:p>
          <a:p>
            <a:pPr marL="391867" lvl="1" indent="-195934"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Não se pode </a:t>
            </a:r>
            <a:r>
              <a:rPr lang="pt-BR" sz="1800" b="1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SOMENTE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alterar o tipo de retorno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876832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5332"/>
            <a:ext cx="721480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030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POO – Aula 3</a:t>
            </a:r>
            <a:br>
              <a:rPr lang="pt-BR" dirty="0" smtClean="0"/>
            </a:br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Alexandre </a:t>
            </a:r>
            <a:r>
              <a:rPr lang="pt-BR" dirty="0" err="1" smtClean="0"/>
              <a:t>L’Erario</a:t>
            </a:r>
            <a:endParaRPr lang="pt-BR" dirty="0" smtClean="0"/>
          </a:p>
          <a:p>
            <a:r>
              <a:rPr lang="pt-BR" dirty="0" smtClean="0"/>
              <a:t>alerario@utfpr.edu.br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92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deste curso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Revisão de Programação Orientada a Objetos</a:t>
            </a:r>
          </a:p>
          <a:p>
            <a:r>
              <a:rPr lang="pt-BR" dirty="0" smtClean="0"/>
              <a:t>Associar com UML e documentações</a:t>
            </a:r>
          </a:p>
          <a:p>
            <a:r>
              <a:rPr lang="pt-BR" dirty="0" smtClean="0"/>
              <a:t>Atentar-se a aspectos práticos/aplicados</a:t>
            </a:r>
          </a:p>
          <a:p>
            <a:pPr lvl="1"/>
            <a:r>
              <a:rPr lang="pt-BR" dirty="0" smtClean="0"/>
              <a:t>Escopo na linguagem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571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201316"/>
            <a:ext cx="8208912" cy="4176464"/>
          </a:xfrm>
        </p:spPr>
        <p:txBody>
          <a:bodyPr>
            <a:noAutofit/>
          </a:bodyPr>
          <a:lstStyle/>
          <a:p>
            <a:pPr hangingPunct="0">
              <a:spcBef>
                <a:spcPts val="1851"/>
              </a:spcBef>
              <a:spcAft>
                <a:spcPts val="1672"/>
              </a:spcAft>
              <a:buSzPct val="45000"/>
              <a:buFont typeface="StarSymbol"/>
              <a:buChar char="●"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Quando não quiser que uma classe seja instanciada usa-se a palavra-chave abstract</a:t>
            </a:r>
          </a:p>
          <a:p>
            <a:pPr hangingPunct="0">
              <a:spcBef>
                <a:spcPts val="1851"/>
              </a:spcBef>
              <a:spcAft>
                <a:spcPts val="1672"/>
              </a:spcAft>
              <a:buSzPct val="45000"/>
              <a:buFont typeface="StarSymbol"/>
              <a:buChar char="●"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Uma classe abstrata pode ter tanto métodos abstratos quanto não abstratos</a:t>
            </a:r>
          </a:p>
          <a:p>
            <a:pPr hangingPunct="0">
              <a:spcBef>
                <a:spcPts val="1851"/>
              </a:spcBef>
              <a:spcAft>
                <a:spcPts val="1672"/>
              </a:spcAft>
              <a:buSzPct val="45000"/>
              <a:buFont typeface="StarSymbol"/>
              <a:buChar char="●"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Se uma classe tiver ao menos um método abstrato, ela deve ser marcada como abstrata</a:t>
            </a:r>
          </a:p>
          <a:p>
            <a:pPr hangingPunct="0">
              <a:spcBef>
                <a:spcPts val="1851"/>
              </a:spcBef>
              <a:spcAft>
                <a:spcPts val="1672"/>
              </a:spcAft>
              <a:buSzPct val="45000"/>
              <a:buFont typeface="StarSymbol"/>
              <a:buChar char="●"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O método abstrato não tem corpo e a declaração termina com ponto e vírgula (não há chaves)</a:t>
            </a:r>
          </a:p>
          <a:p>
            <a:pPr hangingPunct="0">
              <a:spcBef>
                <a:spcPts val="1851"/>
              </a:spcBef>
              <a:spcAft>
                <a:spcPts val="1672"/>
              </a:spcAft>
              <a:buSzPct val="45000"/>
              <a:buFont typeface="StarSymbol"/>
              <a:buChar char="●"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Todos os métodos abstratos devem ser implementados na primeira subclasse concreta da árvore de herança</a:t>
            </a:r>
          </a:p>
          <a:p>
            <a:pPr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4666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abstract </a:t>
            </a:r>
            <a:r>
              <a:rPr lang="pt-BR" dirty="0" err="1" smtClean="0"/>
              <a:t>class</a:t>
            </a:r>
            <a:r>
              <a:rPr lang="pt-BR" dirty="0" smtClean="0"/>
              <a:t> Forma {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protected</a:t>
            </a:r>
            <a:r>
              <a:rPr lang="pt-BR" dirty="0" smtClean="0"/>
              <a:t> </a:t>
            </a:r>
            <a:r>
              <a:rPr lang="pt-BR" dirty="0" err="1" smtClean="0"/>
              <a:t>float</a:t>
            </a:r>
            <a:r>
              <a:rPr lang="pt-BR" dirty="0" smtClean="0"/>
              <a:t> x, y;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move(</a:t>
            </a:r>
            <a:r>
              <a:rPr lang="pt-BR" dirty="0" err="1" smtClean="0"/>
              <a:t>float</a:t>
            </a:r>
            <a:r>
              <a:rPr lang="pt-BR" dirty="0" smtClean="0"/>
              <a:t> dx, </a:t>
            </a:r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 err="1" smtClean="0"/>
              <a:t>dy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</a:t>
            </a:r>
            <a:r>
              <a:rPr lang="pt-BR" dirty="0" smtClean="0"/>
              <a:t>.x += dx;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</a:t>
            </a:r>
            <a:r>
              <a:rPr lang="pt-BR" dirty="0" smtClean="0"/>
              <a:t>.y += </a:t>
            </a:r>
            <a:r>
              <a:rPr lang="pt-BR" dirty="0" err="1" smtClean="0"/>
              <a:t>dy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abstract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mostra();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4294967295"/>
          </p:nvPr>
        </p:nvSpPr>
        <p:spPr>
          <a:xfrm>
            <a:off x="5257800" y="1520825"/>
            <a:ext cx="3886200" cy="36274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Ponto </a:t>
            </a:r>
            <a:r>
              <a:rPr lang="pt-BR" b="1" u="sng" dirty="0" err="1" smtClean="0"/>
              <a:t>extends</a:t>
            </a:r>
            <a:r>
              <a:rPr lang="pt-BR" b="1" u="sng" dirty="0" smtClean="0"/>
              <a:t> Forma</a:t>
            </a:r>
            <a:r>
              <a:rPr lang="pt-BR" dirty="0" smtClean="0"/>
              <a:t> {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Ponto(</a:t>
            </a:r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 err="1" smtClean="0"/>
              <a:t>ax</a:t>
            </a:r>
            <a:r>
              <a:rPr lang="pt-BR" dirty="0" smtClean="0"/>
              <a:t>, </a:t>
            </a:r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 err="1" smtClean="0"/>
              <a:t>ay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</a:t>
            </a:r>
            <a:r>
              <a:rPr lang="pt-BR" dirty="0" smtClean="0"/>
              <a:t>.x = </a:t>
            </a:r>
            <a:r>
              <a:rPr lang="pt-BR" dirty="0" err="1" smtClean="0"/>
              <a:t>ax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</a:t>
            </a:r>
            <a:r>
              <a:rPr lang="pt-BR" dirty="0" smtClean="0"/>
              <a:t>.y = </a:t>
            </a:r>
            <a:r>
              <a:rPr lang="pt-BR" dirty="0" err="1" smtClean="0"/>
              <a:t>ay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mostra() {</a:t>
            </a:r>
          </a:p>
          <a:p>
            <a:pPr>
              <a:buNone/>
            </a:pPr>
            <a:r>
              <a:rPr lang="pt-BR" dirty="0" smtClean="0"/>
              <a:t>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("(" + </a:t>
            </a:r>
            <a:r>
              <a:rPr lang="pt-BR" dirty="0" err="1" smtClean="0"/>
              <a:t>this</a:t>
            </a:r>
            <a:r>
              <a:rPr lang="pt-BR" dirty="0" smtClean="0"/>
              <a:t>.x + "," + </a:t>
            </a:r>
            <a:r>
              <a:rPr lang="pt-BR" dirty="0" err="1" smtClean="0"/>
              <a:t>this</a:t>
            </a:r>
            <a:r>
              <a:rPr lang="pt-BR" dirty="0" smtClean="0"/>
              <a:t>.y + ")");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6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interfaces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Uma interface é uma classe 100% abstrata. Só define métodos abstratos</a:t>
            </a:r>
          </a:p>
          <a:p>
            <a:r>
              <a:rPr lang="pt-BR" dirty="0" smtClean="0"/>
              <a:t>Cria-se uma interface utilizando a palavra-chave interface em vez da palavra </a:t>
            </a:r>
            <a:r>
              <a:rPr lang="pt-BR" dirty="0" err="1" smtClean="0"/>
              <a:t>class</a:t>
            </a:r>
            <a:endParaRPr lang="pt-BR" dirty="0" smtClean="0"/>
          </a:p>
          <a:p>
            <a:r>
              <a:rPr lang="pt-BR" dirty="0" smtClean="0"/>
              <a:t>Implementa-se uma interface usando a palavra-chave </a:t>
            </a:r>
            <a:r>
              <a:rPr lang="pt-BR" dirty="0" err="1" smtClean="0"/>
              <a:t>implements</a:t>
            </a:r>
            <a:endParaRPr lang="pt-BR" dirty="0" smtClean="0"/>
          </a:p>
          <a:p>
            <a:r>
              <a:rPr lang="pt-BR" dirty="0" smtClean="0"/>
              <a:t>Uma classe poderá implementar várias interfaces</a:t>
            </a:r>
          </a:p>
          <a:p>
            <a:r>
              <a:rPr lang="pt-BR" dirty="0" smtClean="0"/>
              <a:t>Uma classe que implemente uma interface deve implementar todos os métodos dessa interface, já que eles serão implicitamente públicos e abstratos</a:t>
            </a:r>
          </a:p>
          <a:p>
            <a:r>
              <a:rPr lang="pt-BR" dirty="0" smtClean="0"/>
              <a:t>Para chamar um método com a versão da superclasse a partir de uma subclasse que o tenha sobreposto, usa-se a palavra-chave super</a:t>
            </a:r>
          </a:p>
          <a:p>
            <a:r>
              <a:rPr lang="pt-BR" dirty="0" smtClean="0"/>
              <a:t>Uma interface também pode conter variáveis de instância, e mesmo que não sejam definida explicitamente como final, ele assim será!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20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Uma interface nunca herda uma classe</a:t>
            </a:r>
          </a:p>
          <a:p>
            <a:r>
              <a:rPr lang="pt-BR" dirty="0" smtClean="0"/>
              <a:t>Uma classe nunca herda uma interface</a:t>
            </a:r>
          </a:p>
          <a:p>
            <a:r>
              <a:rPr lang="pt-BR" dirty="0" smtClean="0"/>
              <a:t>Uma interface nunca implementa outra interface</a:t>
            </a:r>
          </a:p>
          <a:p>
            <a:r>
              <a:rPr lang="pt-BR" dirty="0" smtClean="0"/>
              <a:t>Uma classe nunca implementa outra classe</a:t>
            </a:r>
          </a:p>
          <a:p>
            <a:r>
              <a:rPr lang="pt-BR" dirty="0" smtClean="0"/>
              <a:t>Uma interface pode herdar várias interfaces</a:t>
            </a:r>
          </a:p>
          <a:p>
            <a:r>
              <a:rPr lang="pt-BR" dirty="0" smtClean="0"/>
              <a:t>Uma variável de uma interface sempre será implicitamente: (</a:t>
            </a:r>
            <a:r>
              <a:rPr lang="pt-BR" dirty="0" err="1" smtClean="0"/>
              <a:t>public</a:t>
            </a:r>
            <a:r>
              <a:rPr lang="pt-BR" dirty="0" smtClean="0"/>
              <a:t>, final, </a:t>
            </a:r>
            <a:r>
              <a:rPr lang="pt-BR" dirty="0" err="1" smtClean="0"/>
              <a:t>static</a:t>
            </a:r>
            <a:r>
              <a:rPr lang="pt-BR" dirty="0" smtClean="0"/>
              <a:t>)</a:t>
            </a:r>
          </a:p>
          <a:p>
            <a:r>
              <a:rPr lang="pt-BR" dirty="0" smtClean="0"/>
              <a:t>Um método de uma interface sempre será (</a:t>
            </a:r>
            <a:r>
              <a:rPr lang="pt-BR" dirty="0" err="1" smtClean="0"/>
              <a:t>public</a:t>
            </a:r>
            <a:r>
              <a:rPr lang="pt-BR" dirty="0" smtClean="0"/>
              <a:t>, abstract)</a:t>
            </a:r>
          </a:p>
        </p:txBody>
      </p:sp>
    </p:spTree>
    <p:extLst>
      <p:ext uri="{BB962C8B-B14F-4D97-AF65-F5344CB8AC3E}">
        <p14:creationId xmlns:p14="http://schemas.microsoft.com/office/powerpoint/2010/main" val="332503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interface Porta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abrir();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fechar();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Portao</a:t>
            </a:r>
            <a:r>
              <a:rPr lang="pt-BR" dirty="0" smtClean="0"/>
              <a:t> </a:t>
            </a:r>
            <a:r>
              <a:rPr lang="pt-BR" b="1" dirty="0" err="1" smtClean="0"/>
              <a:t>implements</a:t>
            </a:r>
            <a:r>
              <a:rPr lang="pt-BR" b="1" dirty="0" smtClean="0"/>
              <a:t> Porta</a:t>
            </a: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abrir() {</a:t>
            </a:r>
          </a:p>
          <a:p>
            <a:pPr>
              <a:buNone/>
            </a:pPr>
            <a:r>
              <a:rPr lang="pt-BR" dirty="0" smtClean="0"/>
              <a:t>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("Abrindo portas");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fechar() {</a:t>
            </a:r>
          </a:p>
          <a:p>
            <a:pPr>
              <a:buNone/>
            </a:pPr>
            <a:r>
              <a:rPr lang="pt-BR" dirty="0" smtClean="0"/>
              <a:t>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("Fechando portas");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294967295"/>
          </p:nvPr>
        </p:nvSpPr>
        <p:spPr>
          <a:xfrm>
            <a:off x="5257800" y="1520825"/>
            <a:ext cx="3886200" cy="36274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Gaveta </a:t>
            </a:r>
            <a:r>
              <a:rPr lang="pt-BR" dirty="0" err="1" smtClean="0"/>
              <a:t>implements</a:t>
            </a:r>
            <a:r>
              <a:rPr lang="pt-BR" dirty="0" smtClean="0"/>
              <a:t> Porta 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abrir() { </a:t>
            </a:r>
          </a:p>
          <a:p>
            <a:pPr>
              <a:buNone/>
            </a:pPr>
            <a:r>
              <a:rPr lang="pt-BR" dirty="0" smtClean="0"/>
              <a:t>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("Abrindo gaveta");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fechar() {</a:t>
            </a:r>
          </a:p>
          <a:p>
            <a:pPr>
              <a:buNone/>
            </a:pPr>
            <a:r>
              <a:rPr lang="pt-BR" dirty="0" smtClean="0"/>
              <a:t>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("Fechando gaveta");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//=======MAIN=======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Portao</a:t>
            </a:r>
            <a:r>
              <a:rPr lang="pt-BR" dirty="0" smtClean="0"/>
              <a:t> p 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Portao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  Gaveta g = </a:t>
            </a:r>
            <a:r>
              <a:rPr lang="pt-BR" dirty="0" err="1" smtClean="0"/>
              <a:t>new</a:t>
            </a:r>
            <a:r>
              <a:rPr lang="pt-BR" dirty="0" smtClean="0"/>
              <a:t> Gaveta();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p.abrir</a:t>
            </a:r>
            <a:r>
              <a:rPr lang="pt-BR" dirty="0" smtClean="0"/>
              <a:t>();   </a:t>
            </a:r>
            <a:r>
              <a:rPr lang="pt-BR" dirty="0" err="1" smtClean="0"/>
              <a:t>p.fechar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g.abrir</a:t>
            </a:r>
            <a:r>
              <a:rPr lang="pt-BR" dirty="0" smtClean="0"/>
              <a:t>();  </a:t>
            </a:r>
            <a:r>
              <a:rPr lang="pt-BR" dirty="0" err="1" smtClean="0"/>
              <a:t>g.fechar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  Porta p1 = p;</a:t>
            </a:r>
          </a:p>
          <a:p>
            <a:pPr>
              <a:buNone/>
            </a:pPr>
            <a:r>
              <a:rPr lang="pt-BR" dirty="0" smtClean="0"/>
              <a:t>        Porta p2 = g;</a:t>
            </a:r>
          </a:p>
          <a:p>
            <a:pPr>
              <a:buNone/>
            </a:pPr>
            <a:r>
              <a:rPr lang="pt-BR" dirty="0" smtClean="0"/>
              <a:t>        p1.abrir();p2.abrir();</a:t>
            </a:r>
          </a:p>
          <a:p>
            <a:pPr>
              <a:buNone/>
            </a:pPr>
            <a:r>
              <a:rPr lang="pt-BR" dirty="0" smtClean="0"/>
              <a:t>        p1.fechar();p2.fechar();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668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Representações em UML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357333"/>
            <a:ext cx="7746483" cy="3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7243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POO – Aula 4</a:t>
            </a:r>
            <a:br>
              <a:rPr lang="pt-BR" dirty="0" smtClean="0"/>
            </a:br>
            <a:r>
              <a:rPr lang="pt-BR" dirty="0" smtClean="0"/>
              <a:t>Métodos estáticos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Alexandre </a:t>
            </a:r>
            <a:r>
              <a:rPr lang="pt-BR" dirty="0" err="1" smtClean="0"/>
              <a:t>L’Erario</a:t>
            </a:r>
            <a:endParaRPr lang="pt-BR" dirty="0" smtClean="0"/>
          </a:p>
          <a:p>
            <a:r>
              <a:rPr lang="pt-BR" dirty="0" smtClean="0"/>
              <a:t>alerario@utfpr.edu.br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66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Métodos/Atributos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Quando algum componente é declarado como estático, significa que sua relação está associada a classe e não ao objeto instanciado</a:t>
            </a:r>
          </a:p>
          <a:p>
            <a:endParaRPr lang="pt-BR" sz="2800" dirty="0" smtClean="0">
              <a:solidFill>
                <a:srgbClr val="000000"/>
              </a:solidFill>
              <a:latin typeface="Arial" pitchFamily="34"/>
              <a:ea typeface="HG Mincho Light J" pitchFamily="2"/>
              <a:cs typeface="Tahoma" pitchFamily="2"/>
            </a:endParaRPr>
          </a:p>
          <a:p>
            <a:endParaRPr lang="pt-BR" sz="2800" dirty="0" smtClean="0">
              <a:solidFill>
                <a:srgbClr val="000000"/>
              </a:solidFill>
              <a:latin typeface="Arial" pitchFamily="34"/>
              <a:ea typeface="HG Mincho Light J" pitchFamily="2"/>
              <a:cs typeface="Tahoma" pitchFamily="2"/>
            </a:endParaRPr>
          </a:p>
          <a:p>
            <a:r>
              <a:rPr lang="pt-BR" sz="2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A palavra </a:t>
            </a:r>
            <a:r>
              <a:rPr lang="pt-BR" sz="2800" b="1" i="1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static</a:t>
            </a:r>
            <a:r>
              <a:rPr lang="pt-BR" sz="2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permite que um método seja executado </a:t>
            </a:r>
            <a:r>
              <a:rPr lang="pt-BR" sz="2800" b="1" i="1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sem qualquer instância da classe</a:t>
            </a:r>
          </a:p>
          <a:p>
            <a:endParaRPr lang="pt-BR" sz="2800" b="1" i="1" dirty="0" smtClean="0">
              <a:solidFill>
                <a:srgbClr val="000000"/>
              </a:solidFill>
              <a:latin typeface="Arial" pitchFamily="34"/>
              <a:ea typeface="HG Mincho Light J" pitchFamily="2"/>
              <a:cs typeface="Tahoma" pitchFamily="2"/>
            </a:endParaRP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05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2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A palavra </a:t>
            </a:r>
            <a:r>
              <a:rPr lang="pt-BR" sz="2800" b="1" i="1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static</a:t>
            </a:r>
            <a:r>
              <a:rPr lang="pt-BR" sz="2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permite que um método seja executado </a:t>
            </a:r>
            <a:r>
              <a:rPr lang="pt-BR" sz="2800" b="1" i="1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sem qualquer instância da classe</a:t>
            </a:r>
          </a:p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endParaRPr lang="pt-BR" sz="2800" b="1" i="1" dirty="0" smtClean="0">
              <a:solidFill>
                <a:srgbClr val="000000"/>
              </a:solidFill>
              <a:latin typeface="Arial" pitchFamily="34"/>
              <a:ea typeface="HG Mincho Light J" pitchFamily="2"/>
              <a:cs typeface="Tahoma" pitchFamily="2"/>
            </a:endParaRPr>
          </a:p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2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Um método ser estático significa “</a:t>
            </a:r>
            <a:r>
              <a:rPr lang="pt-BR" sz="2800" i="1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que o comportamento não depende de uma variável de instância, portanto não são necessárias instâncias e objetos. Apenas a classe</a:t>
            </a:r>
            <a:r>
              <a:rPr lang="pt-BR" sz="2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74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estáticas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780" y="1391793"/>
            <a:ext cx="4484260" cy="3626115"/>
          </a:xfrm>
        </p:spPr>
        <p:txBody>
          <a:bodyPr>
            <a:normAutofit fontScale="92500" lnSpcReduction="10000"/>
          </a:bodyPr>
          <a:lstStyle/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2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Uma variável estática fornecerá um valor compartilhado por todas as instâncias de uma classe</a:t>
            </a:r>
          </a:p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endParaRPr lang="pt-BR" sz="2800" dirty="0" smtClean="0">
              <a:solidFill>
                <a:srgbClr val="000000"/>
              </a:solidFill>
              <a:latin typeface="Arial" pitchFamily="34"/>
              <a:ea typeface="HG Mincho Light J" pitchFamily="2"/>
              <a:cs typeface="Tahoma" pitchFamily="2"/>
            </a:endParaRPr>
          </a:p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  <a:buFont typeface="StarSymbol"/>
              <a:buChar char="●"/>
            </a:pPr>
            <a:r>
              <a:rPr lang="pt-BR" sz="32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Um valor por </a:t>
            </a:r>
            <a:r>
              <a:rPr lang="pt-BR" sz="3200" b="1" i="1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classe</a:t>
            </a:r>
            <a:r>
              <a:rPr lang="pt-BR" sz="32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, em vez de um valor por </a:t>
            </a:r>
            <a:r>
              <a:rPr lang="pt-BR" sz="3200" b="1" i="1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instância</a:t>
            </a:r>
          </a:p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4294967295"/>
          </p:nvPr>
        </p:nvSpPr>
        <p:spPr>
          <a:xfrm>
            <a:off x="5257800" y="1520825"/>
            <a:ext cx="3886200" cy="36274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hangingPunct="0">
              <a:buNone/>
            </a:pP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public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class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Cliente{</a:t>
            </a:r>
          </a:p>
          <a:p>
            <a:pPr hangingPunct="0">
              <a:buNone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	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private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static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int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codigo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=0;</a:t>
            </a:r>
          </a:p>
          <a:p>
            <a:pPr hangingPunct="0">
              <a:buNone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	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public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Cliente(){</a:t>
            </a:r>
          </a:p>
          <a:p>
            <a:pPr hangingPunct="0">
              <a:buNone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		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codigo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++;</a:t>
            </a:r>
          </a:p>
          <a:p>
            <a:pPr hangingPunct="0">
              <a:buNone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	}</a:t>
            </a:r>
          </a:p>
          <a:p>
            <a:pPr hangingPunct="0">
              <a:buNone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	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public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void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setCodigo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(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int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c){</a:t>
            </a:r>
          </a:p>
          <a:p>
            <a:pPr hangingPunct="0">
              <a:buNone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		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codigo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=c;</a:t>
            </a:r>
          </a:p>
          <a:p>
            <a:pPr hangingPunct="0">
              <a:buNone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	}</a:t>
            </a:r>
          </a:p>
          <a:p>
            <a:pPr hangingPunct="0">
              <a:buNone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	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public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int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getCodigo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(){</a:t>
            </a:r>
          </a:p>
          <a:p>
            <a:pPr hangingPunct="0">
              <a:buNone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		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return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 </a:t>
            </a:r>
            <a:r>
              <a:rPr lang="pt-BR" sz="1800" dirty="0" err="1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codigo</a:t>
            </a: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;</a:t>
            </a:r>
          </a:p>
          <a:p>
            <a:pPr hangingPunct="0">
              <a:buNone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	}</a:t>
            </a:r>
          </a:p>
          <a:p>
            <a:pPr hangingPunct="0">
              <a:buNone/>
            </a:pPr>
            <a:r>
              <a:rPr lang="pt-BR" sz="1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}</a:t>
            </a:r>
          </a:p>
          <a:p>
            <a:pPr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2214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 e representação</a:t>
            </a:r>
            <a:endParaRPr lang="pt-BR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071550"/>
            <a:ext cx="5357850" cy="411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8595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estáticas  finais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>
          <a:xfrm>
            <a:off x="467544" y="1057300"/>
            <a:ext cx="8208912" cy="3626115"/>
          </a:xfrm>
        </p:spPr>
        <p:txBody>
          <a:bodyPr>
            <a:noAutofit/>
          </a:bodyPr>
          <a:lstStyle/>
          <a:p>
            <a:r>
              <a:rPr lang="pt-BR" sz="2400" dirty="0" smtClean="0"/>
              <a:t>Uma variável ser marcada com final significa que – quando inicializada – ela nunca poderá ser alterada. Por exemplo </a:t>
            </a:r>
            <a:r>
              <a:rPr lang="pt-BR" sz="2400" dirty="0" err="1" smtClean="0"/>
              <a:t>Math</a:t>
            </a:r>
            <a:r>
              <a:rPr lang="pt-BR" sz="2400" dirty="0" smtClean="0"/>
              <a:t>.PI</a:t>
            </a:r>
          </a:p>
          <a:p>
            <a:pPr lvl="1"/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final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PI=3.141592653589793;</a:t>
            </a:r>
          </a:p>
          <a:p>
            <a:r>
              <a:rPr lang="pt-BR" sz="2400" dirty="0" smtClean="0"/>
              <a:t>Está marcada com </a:t>
            </a:r>
            <a:r>
              <a:rPr lang="pt-BR" sz="2400" dirty="0" err="1" smtClean="0"/>
              <a:t>public</a:t>
            </a:r>
            <a:r>
              <a:rPr lang="pt-BR" sz="2400" dirty="0" smtClean="0"/>
              <a:t> para qualquer classe acessá-la</a:t>
            </a:r>
          </a:p>
          <a:p>
            <a:r>
              <a:rPr lang="pt-BR" sz="2400" dirty="0" smtClean="0"/>
              <a:t>Está marcada com </a:t>
            </a:r>
            <a:r>
              <a:rPr lang="pt-BR" sz="2400" dirty="0" err="1" smtClean="0"/>
              <a:t>static</a:t>
            </a:r>
            <a:r>
              <a:rPr lang="pt-BR" sz="2400" dirty="0" smtClean="0"/>
              <a:t> para que não precise de uma instância de </a:t>
            </a:r>
            <a:r>
              <a:rPr lang="pt-BR" sz="2400" dirty="0" err="1" smtClean="0"/>
              <a:t>Math</a:t>
            </a:r>
            <a:endParaRPr lang="pt-BR" sz="2400" dirty="0" smtClean="0"/>
          </a:p>
          <a:p>
            <a:r>
              <a:rPr lang="pt-BR" sz="2400" dirty="0" smtClean="0"/>
              <a:t>Está marcada como final porque PI não se altera (no contexto JAVA)</a:t>
            </a:r>
          </a:p>
          <a:p>
            <a:r>
              <a:rPr lang="pt-BR" sz="2400" dirty="0" smtClean="0"/>
              <a:t>Os nomes das variáveis constantes devem ter somente letras </a:t>
            </a:r>
            <a:r>
              <a:rPr lang="pt-BR" sz="2400" dirty="0"/>
              <a:t>maiúsculas (</a:t>
            </a:r>
            <a:r>
              <a:rPr lang="pt-BR" sz="2400" dirty="0" smtClean="0"/>
              <a:t>convenção)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9901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</a:t>
            </a:r>
            <a:r>
              <a:rPr lang="pt-BR" dirty="0" err="1" smtClean="0"/>
              <a:t>não-estáticas</a:t>
            </a:r>
            <a:r>
              <a:rPr lang="pt-BR" dirty="0" smtClean="0"/>
              <a:t>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201316"/>
            <a:ext cx="7940644" cy="3626115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Uma variável ser final significa que seu valor não poderá ser alterado</a:t>
            </a:r>
          </a:p>
          <a:p>
            <a:endParaRPr lang="pt-BR" dirty="0" smtClean="0"/>
          </a:p>
          <a:p>
            <a:r>
              <a:rPr lang="pt-BR" dirty="0" smtClean="0"/>
              <a:t>Um método ser final significa que não é possível sobrepô-lo</a:t>
            </a:r>
          </a:p>
          <a:p>
            <a:endParaRPr lang="pt-BR" dirty="0" smtClean="0"/>
          </a:p>
          <a:p>
            <a:r>
              <a:rPr lang="pt-BR" dirty="0" smtClean="0"/>
              <a:t>Uma classe ser final significa que não poderá existir subclasses (estendê-la)</a:t>
            </a:r>
          </a:p>
          <a:p>
            <a:endParaRPr lang="pt-BR" dirty="0" smtClean="0"/>
          </a:p>
          <a:p>
            <a:r>
              <a:rPr lang="pt-BR" dirty="0" smtClean="0"/>
              <a:t>Por exemplo, não é possível criar uma subclasse da classe String</a:t>
            </a:r>
          </a:p>
          <a:p>
            <a:endParaRPr lang="pt-BR" dirty="0" smtClean="0"/>
          </a:p>
          <a:p>
            <a:r>
              <a:rPr lang="pt-BR" dirty="0" smtClean="0"/>
              <a:t>Toda variável final deve ser inicializada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29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UML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837387"/>
            <a:ext cx="2963443" cy="168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29835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POO – Aula 4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Classes internas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Alexandre </a:t>
            </a:r>
            <a:r>
              <a:rPr lang="pt-BR" dirty="0" err="1" smtClean="0"/>
              <a:t>L’Erario</a:t>
            </a:r>
            <a:endParaRPr lang="pt-BR" dirty="0" smtClean="0"/>
          </a:p>
          <a:p>
            <a:r>
              <a:rPr lang="pt-BR" dirty="0" smtClean="0"/>
              <a:t>alerario@utfpr.edu.br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86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Classe interna é uma classe subordinada a outra classe</a:t>
            </a:r>
          </a:p>
          <a:p>
            <a:endParaRPr lang="pt-BR" dirty="0" smtClean="0"/>
          </a:p>
          <a:p>
            <a:r>
              <a:rPr lang="pt-BR" dirty="0" smtClean="0"/>
              <a:t>É uma classe comum declarada dentro de outra classe</a:t>
            </a:r>
          </a:p>
          <a:p>
            <a:endParaRPr lang="pt-BR" dirty="0" smtClean="0"/>
          </a:p>
          <a:p>
            <a:r>
              <a:rPr lang="pt-BR" dirty="0" smtClean="0"/>
              <a:t>Tem acesso a todos os atributos/métodos da classe externa</a:t>
            </a:r>
          </a:p>
          <a:p>
            <a:pPr lvl="1"/>
            <a:r>
              <a:rPr lang="pt-BR" dirty="0" smtClean="0"/>
              <a:t>Inclusive </a:t>
            </a:r>
            <a:r>
              <a:rPr lang="pt-BR" dirty="0" err="1" smtClean="0"/>
              <a:t>private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23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instância é obtida a partir da classe externa</a:t>
            </a:r>
          </a:p>
          <a:p>
            <a:endParaRPr lang="pt-BR" dirty="0" smtClean="0"/>
          </a:p>
          <a:p>
            <a:r>
              <a:rPr lang="pt-BR" dirty="0" smtClean="0"/>
              <a:t>Quando </a:t>
            </a:r>
            <a:r>
              <a:rPr lang="pt-BR" b="1" i="1" dirty="0" err="1" smtClean="0"/>
              <a:t>this</a:t>
            </a:r>
            <a:r>
              <a:rPr lang="pt-BR" dirty="0" smtClean="0"/>
              <a:t> refere-se ao objeto interno é preciso obter a referência do objeto externo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516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100" dirty="0" err="1" smtClean="0"/>
              <a:t>public</a:t>
            </a:r>
            <a:r>
              <a:rPr lang="pt-BR" sz="1100" dirty="0" smtClean="0"/>
              <a:t> </a:t>
            </a:r>
            <a:r>
              <a:rPr lang="pt-BR" sz="1100" dirty="0" err="1" smtClean="0"/>
              <a:t>class</a:t>
            </a:r>
            <a:r>
              <a:rPr lang="pt-BR" sz="1100" dirty="0" smtClean="0"/>
              <a:t> Mesa {</a:t>
            </a:r>
          </a:p>
          <a:p>
            <a:pPr>
              <a:buNone/>
            </a:pPr>
            <a:r>
              <a:rPr lang="pt-BR" sz="1100" dirty="0" smtClean="0"/>
              <a:t>    </a:t>
            </a:r>
            <a:r>
              <a:rPr lang="pt-BR" sz="1100" dirty="0" err="1" smtClean="0"/>
              <a:t>public</a:t>
            </a:r>
            <a:r>
              <a:rPr lang="pt-BR" sz="1100" dirty="0" smtClean="0"/>
              <a:t> String marca;</a:t>
            </a:r>
          </a:p>
          <a:p>
            <a:pPr>
              <a:buNone/>
            </a:pPr>
            <a:r>
              <a:rPr lang="pt-BR" sz="1100" dirty="0" smtClean="0"/>
              <a:t>    </a:t>
            </a:r>
            <a:r>
              <a:rPr lang="pt-BR" sz="1100" dirty="0" err="1" smtClean="0"/>
              <a:t>public</a:t>
            </a:r>
            <a:r>
              <a:rPr lang="pt-BR" sz="1100" dirty="0" smtClean="0"/>
              <a:t> </a:t>
            </a:r>
            <a:r>
              <a:rPr lang="pt-BR" sz="1100" dirty="0" err="1" smtClean="0"/>
              <a:t>pe</a:t>
            </a:r>
            <a:r>
              <a:rPr lang="pt-BR" sz="1100" dirty="0" smtClean="0"/>
              <a:t> </a:t>
            </a:r>
            <a:r>
              <a:rPr lang="pt-BR" sz="1100" dirty="0" err="1" smtClean="0"/>
              <a:t>pe_mesa</a:t>
            </a:r>
            <a:r>
              <a:rPr lang="pt-BR" sz="1100" dirty="0" smtClean="0"/>
              <a:t>;</a:t>
            </a:r>
          </a:p>
          <a:p>
            <a:pPr>
              <a:buNone/>
            </a:pPr>
            <a:r>
              <a:rPr lang="pt-BR" sz="1100" dirty="0" smtClean="0"/>
              <a:t>    </a:t>
            </a:r>
            <a:r>
              <a:rPr lang="pt-BR" sz="1100" dirty="0" err="1" smtClean="0"/>
              <a:t>public</a:t>
            </a:r>
            <a:r>
              <a:rPr lang="pt-BR" sz="1100" dirty="0" smtClean="0"/>
              <a:t> Mesa() {  </a:t>
            </a:r>
            <a:r>
              <a:rPr lang="pt-BR" sz="1100" dirty="0" err="1" smtClean="0"/>
              <a:t>this</a:t>
            </a:r>
            <a:r>
              <a:rPr lang="pt-BR" sz="1100" dirty="0" smtClean="0"/>
              <a:t>.</a:t>
            </a:r>
            <a:r>
              <a:rPr lang="pt-BR" sz="1100" dirty="0" err="1" smtClean="0"/>
              <a:t>pe_mesa</a:t>
            </a:r>
            <a:r>
              <a:rPr lang="pt-BR" sz="1100" dirty="0" smtClean="0"/>
              <a:t> = </a:t>
            </a:r>
            <a:r>
              <a:rPr lang="pt-BR" sz="1100" dirty="0" err="1" smtClean="0"/>
              <a:t>new</a:t>
            </a:r>
            <a:r>
              <a:rPr lang="pt-BR" sz="1100" dirty="0" smtClean="0"/>
              <a:t> </a:t>
            </a:r>
            <a:r>
              <a:rPr lang="pt-BR" sz="1100" dirty="0" err="1" smtClean="0"/>
              <a:t>pe</a:t>
            </a:r>
            <a:r>
              <a:rPr lang="pt-BR" sz="1100" dirty="0" smtClean="0"/>
              <a:t>();     }  </a:t>
            </a:r>
          </a:p>
          <a:p>
            <a:pPr>
              <a:buNone/>
            </a:pPr>
            <a:r>
              <a:rPr lang="pt-BR" sz="1100" b="1" dirty="0" smtClean="0"/>
              <a:t>    </a:t>
            </a:r>
            <a:r>
              <a:rPr lang="pt-BR" sz="1100" b="1" dirty="0" err="1" smtClean="0"/>
              <a:t>public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class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pe</a:t>
            </a:r>
            <a:r>
              <a:rPr lang="pt-BR" sz="1100" b="1" dirty="0" smtClean="0"/>
              <a:t>{</a:t>
            </a:r>
          </a:p>
          <a:p>
            <a:pPr>
              <a:buNone/>
            </a:pPr>
            <a:r>
              <a:rPr lang="pt-BR" sz="1100" b="1" dirty="0" smtClean="0"/>
              <a:t>	</a:t>
            </a:r>
            <a:r>
              <a:rPr lang="pt-BR" sz="1100" b="1" dirty="0" err="1" smtClean="0"/>
              <a:t>private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int</a:t>
            </a:r>
            <a:r>
              <a:rPr lang="pt-BR" sz="1100" b="1" dirty="0" smtClean="0"/>
              <a:t> altura;</a:t>
            </a:r>
          </a:p>
          <a:p>
            <a:pPr>
              <a:buNone/>
            </a:pPr>
            <a:r>
              <a:rPr lang="pt-BR" sz="1100" b="1" dirty="0" smtClean="0"/>
              <a:t>           </a:t>
            </a:r>
            <a:r>
              <a:rPr lang="pt-BR" sz="1100" b="1" dirty="0" err="1" smtClean="0"/>
              <a:t>private</a:t>
            </a:r>
            <a:r>
              <a:rPr lang="pt-BR" sz="1100" b="1" dirty="0" smtClean="0"/>
              <a:t> String </a:t>
            </a:r>
            <a:r>
              <a:rPr lang="pt-BR" sz="1100" b="1" dirty="0" err="1" smtClean="0"/>
              <a:t>mrc</a:t>
            </a:r>
            <a:r>
              <a:rPr lang="pt-BR" sz="1100" b="1" dirty="0" smtClean="0"/>
              <a:t>;</a:t>
            </a:r>
          </a:p>
          <a:p>
            <a:pPr>
              <a:buNone/>
            </a:pPr>
            <a:r>
              <a:rPr lang="pt-BR" sz="1100" b="1" dirty="0" smtClean="0"/>
              <a:t>	</a:t>
            </a:r>
            <a:r>
              <a:rPr lang="pt-BR" sz="1100" b="1" dirty="0" err="1" smtClean="0"/>
              <a:t>public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void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setMarca</a:t>
            </a:r>
            <a:r>
              <a:rPr lang="pt-BR" sz="1100" b="1" dirty="0" smtClean="0"/>
              <a:t>(){</a:t>
            </a:r>
          </a:p>
          <a:p>
            <a:pPr>
              <a:buNone/>
            </a:pPr>
            <a:r>
              <a:rPr lang="pt-BR" sz="1100" b="1" dirty="0" smtClean="0"/>
              <a:t>            </a:t>
            </a:r>
            <a:r>
              <a:rPr lang="pt-BR" sz="1100" b="1" dirty="0" err="1" smtClean="0"/>
              <a:t>this</a:t>
            </a:r>
            <a:r>
              <a:rPr lang="pt-BR" sz="1100" b="1" dirty="0" smtClean="0"/>
              <a:t>.</a:t>
            </a:r>
            <a:r>
              <a:rPr lang="pt-BR" sz="1100" b="1" dirty="0" err="1" smtClean="0"/>
              <a:t>mrc</a:t>
            </a:r>
            <a:r>
              <a:rPr lang="pt-BR" sz="1100" b="1" dirty="0" smtClean="0"/>
              <a:t> = Mesa.</a:t>
            </a:r>
            <a:r>
              <a:rPr lang="pt-BR" sz="1100" b="1" dirty="0" err="1" smtClean="0"/>
              <a:t>this</a:t>
            </a:r>
            <a:r>
              <a:rPr lang="pt-BR" sz="1100" b="1" dirty="0" smtClean="0"/>
              <a:t>.marca;</a:t>
            </a:r>
          </a:p>
          <a:p>
            <a:pPr>
              <a:buNone/>
            </a:pPr>
            <a:r>
              <a:rPr lang="pt-BR" sz="1100" b="1" dirty="0" smtClean="0"/>
              <a:t>        }</a:t>
            </a:r>
          </a:p>
          <a:p>
            <a:pPr>
              <a:buNone/>
            </a:pPr>
            <a:r>
              <a:rPr lang="pt-BR" sz="1100" b="1" dirty="0" smtClean="0"/>
              <a:t>        </a:t>
            </a:r>
            <a:r>
              <a:rPr lang="pt-BR" sz="1100" b="1" dirty="0" err="1" smtClean="0"/>
              <a:t>public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int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getAltura</a:t>
            </a:r>
            <a:r>
              <a:rPr lang="pt-BR" sz="1100" b="1" dirty="0" smtClean="0"/>
              <a:t>() {</a:t>
            </a:r>
          </a:p>
          <a:p>
            <a:pPr>
              <a:buNone/>
            </a:pPr>
            <a:r>
              <a:rPr lang="pt-BR" sz="1100" b="1" dirty="0" smtClean="0"/>
              <a:t>            </a:t>
            </a:r>
            <a:r>
              <a:rPr lang="pt-BR" sz="1100" b="1" dirty="0" err="1" smtClean="0"/>
              <a:t>return</a:t>
            </a:r>
            <a:r>
              <a:rPr lang="pt-BR" sz="1100" b="1" dirty="0" smtClean="0"/>
              <a:t> altura;</a:t>
            </a:r>
          </a:p>
          <a:p>
            <a:pPr>
              <a:buNone/>
            </a:pPr>
            <a:r>
              <a:rPr lang="pt-BR" sz="1100" b="1" dirty="0" smtClean="0"/>
              <a:t>        }</a:t>
            </a:r>
          </a:p>
          <a:p>
            <a:pPr>
              <a:buNone/>
            </a:pPr>
            <a:r>
              <a:rPr lang="pt-BR" sz="1100" b="1" dirty="0" smtClean="0"/>
              <a:t>        </a:t>
            </a:r>
            <a:r>
              <a:rPr lang="pt-BR" sz="1100" b="1" dirty="0" err="1" smtClean="0"/>
              <a:t>public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void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setAltura</a:t>
            </a:r>
            <a:r>
              <a:rPr lang="pt-BR" sz="1100" b="1" dirty="0" smtClean="0"/>
              <a:t>(</a:t>
            </a:r>
            <a:r>
              <a:rPr lang="pt-BR" sz="1100" b="1" dirty="0" err="1" smtClean="0"/>
              <a:t>int</a:t>
            </a:r>
            <a:r>
              <a:rPr lang="pt-BR" sz="1100" b="1" dirty="0" smtClean="0"/>
              <a:t> altura) {</a:t>
            </a:r>
          </a:p>
          <a:p>
            <a:pPr>
              <a:buNone/>
            </a:pPr>
            <a:r>
              <a:rPr lang="pt-BR" sz="1100" b="1" dirty="0" smtClean="0"/>
              <a:t>            </a:t>
            </a:r>
            <a:r>
              <a:rPr lang="pt-BR" sz="1100" b="1" dirty="0" err="1" smtClean="0"/>
              <a:t>this</a:t>
            </a:r>
            <a:r>
              <a:rPr lang="pt-BR" sz="1100" b="1" dirty="0" smtClean="0"/>
              <a:t>.altura = altura;</a:t>
            </a:r>
          </a:p>
          <a:p>
            <a:pPr>
              <a:buNone/>
            </a:pPr>
            <a:r>
              <a:rPr lang="pt-BR" sz="1100" b="1" dirty="0" smtClean="0"/>
              <a:t>        }</a:t>
            </a:r>
          </a:p>
          <a:p>
            <a:pPr>
              <a:buNone/>
            </a:pPr>
            <a:r>
              <a:rPr lang="pt-BR" sz="1100" b="1" dirty="0" smtClean="0"/>
              <a:t>    }</a:t>
            </a:r>
          </a:p>
          <a:p>
            <a:pPr>
              <a:buNone/>
            </a:pPr>
            <a:r>
              <a:rPr lang="pt-BR" sz="1100" dirty="0" smtClean="0"/>
              <a:t>}</a:t>
            </a:r>
            <a:endParaRPr lang="pt-BR" sz="11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294967295"/>
          </p:nvPr>
        </p:nvSpPr>
        <p:spPr>
          <a:xfrm>
            <a:off x="5257800" y="1520825"/>
            <a:ext cx="3886200" cy="36274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public</a:t>
            </a:r>
            <a:r>
              <a:rPr lang="pt-BR" sz="1400" dirty="0" smtClean="0"/>
              <a:t> </a:t>
            </a:r>
            <a:r>
              <a:rPr lang="pt-BR" sz="1400" dirty="0" err="1" smtClean="0"/>
              <a:t>class</a:t>
            </a:r>
            <a:r>
              <a:rPr lang="pt-BR" sz="1400" dirty="0" smtClean="0"/>
              <a:t> Principal {</a:t>
            </a:r>
          </a:p>
          <a:p>
            <a:pPr>
              <a:buNone/>
            </a:pPr>
            <a:r>
              <a:rPr lang="pt-BR" sz="1400" dirty="0" smtClean="0"/>
              <a:t>    </a:t>
            </a:r>
            <a:r>
              <a:rPr lang="pt-BR" sz="1400" dirty="0" err="1" smtClean="0"/>
              <a:t>public</a:t>
            </a:r>
            <a:r>
              <a:rPr lang="pt-BR" sz="1400" dirty="0" smtClean="0"/>
              <a:t> </a:t>
            </a:r>
            <a:r>
              <a:rPr lang="pt-BR" sz="1400" dirty="0" err="1" smtClean="0"/>
              <a:t>static</a:t>
            </a:r>
            <a:r>
              <a:rPr lang="pt-BR" sz="1400" dirty="0" smtClean="0"/>
              <a:t> </a:t>
            </a:r>
            <a:r>
              <a:rPr lang="pt-BR" sz="1400" dirty="0" err="1" smtClean="0"/>
              <a:t>void</a:t>
            </a:r>
            <a:r>
              <a:rPr lang="pt-BR" sz="1400" dirty="0" smtClean="0"/>
              <a:t> </a:t>
            </a:r>
            <a:r>
              <a:rPr lang="pt-BR" sz="1400" dirty="0" err="1" smtClean="0"/>
              <a:t>main</a:t>
            </a:r>
            <a:r>
              <a:rPr lang="pt-BR" sz="1400" dirty="0" smtClean="0"/>
              <a:t>(String[] </a:t>
            </a:r>
            <a:r>
              <a:rPr lang="pt-BR" sz="1400" dirty="0" err="1" smtClean="0"/>
              <a:t>args</a:t>
            </a:r>
            <a:r>
              <a:rPr lang="pt-BR" sz="1400" dirty="0" smtClean="0"/>
              <a:t>) {</a:t>
            </a:r>
          </a:p>
          <a:p>
            <a:pPr>
              <a:buNone/>
            </a:pPr>
            <a:r>
              <a:rPr lang="pt-BR" sz="1400" dirty="0" smtClean="0"/>
              <a:t>        Mesa m = </a:t>
            </a:r>
            <a:r>
              <a:rPr lang="pt-BR" sz="1400" dirty="0" err="1" smtClean="0"/>
              <a:t>new</a:t>
            </a:r>
            <a:r>
              <a:rPr lang="pt-BR" sz="1400" dirty="0" smtClean="0"/>
              <a:t> Mesa();</a:t>
            </a:r>
          </a:p>
          <a:p>
            <a:pPr>
              <a:buNone/>
            </a:pPr>
            <a:r>
              <a:rPr lang="pt-BR" sz="1400" dirty="0" smtClean="0"/>
              <a:t>        </a:t>
            </a:r>
            <a:r>
              <a:rPr lang="pt-BR" sz="1400" dirty="0" err="1" smtClean="0"/>
              <a:t>m.pe_mesa.setAltura</a:t>
            </a:r>
            <a:r>
              <a:rPr lang="pt-BR" sz="1400" dirty="0" smtClean="0"/>
              <a:t>(12);</a:t>
            </a:r>
          </a:p>
          <a:p>
            <a:pPr>
              <a:buNone/>
            </a:pPr>
            <a:r>
              <a:rPr lang="pt-BR" sz="1400" dirty="0" smtClean="0"/>
              <a:t>        </a:t>
            </a:r>
            <a:r>
              <a:rPr lang="pt-BR" sz="1400" dirty="0" err="1" smtClean="0"/>
              <a:t>m.</a:t>
            </a:r>
            <a:r>
              <a:rPr lang="pt-BR" sz="1400" dirty="0" smtClean="0"/>
              <a:t>marca = "marca da mesa";</a:t>
            </a:r>
          </a:p>
          <a:p>
            <a:pPr>
              <a:buNone/>
            </a:pPr>
            <a:r>
              <a:rPr lang="pt-BR" sz="1400" dirty="0" smtClean="0"/>
              <a:t>        </a:t>
            </a:r>
            <a:r>
              <a:rPr lang="pt-BR" sz="1400" dirty="0" err="1" smtClean="0"/>
              <a:t>m.pe_mesa.setMarca</a:t>
            </a:r>
            <a:r>
              <a:rPr lang="pt-BR" sz="1400" dirty="0" smtClean="0"/>
              <a:t>();</a:t>
            </a:r>
          </a:p>
          <a:p>
            <a:pPr>
              <a:buNone/>
            </a:pPr>
            <a:r>
              <a:rPr lang="pt-BR" sz="1400" dirty="0" smtClean="0"/>
              <a:t>        System.</a:t>
            </a:r>
            <a:r>
              <a:rPr lang="pt-BR" sz="1400" dirty="0" err="1" smtClean="0"/>
              <a:t>out.println</a:t>
            </a:r>
            <a:r>
              <a:rPr lang="pt-BR" sz="1400" dirty="0" smtClean="0"/>
              <a:t>(</a:t>
            </a:r>
            <a:r>
              <a:rPr lang="pt-BR" sz="1400" dirty="0" err="1" smtClean="0"/>
              <a:t>m.pe_mesa.getAltura</a:t>
            </a:r>
            <a:r>
              <a:rPr lang="pt-BR" sz="1400" dirty="0" smtClean="0"/>
              <a:t>());</a:t>
            </a:r>
          </a:p>
          <a:p>
            <a:pPr>
              <a:buNone/>
            </a:pPr>
            <a:r>
              <a:rPr lang="pt-BR" sz="1400" dirty="0" smtClean="0"/>
              <a:t>        //</a:t>
            </a:r>
            <a:r>
              <a:rPr lang="pt-BR" sz="1400" dirty="0" err="1" smtClean="0"/>
              <a:t>m.pe_mesa</a:t>
            </a:r>
            <a:r>
              <a:rPr lang="pt-BR" sz="1400" dirty="0" smtClean="0"/>
              <a:t> = </a:t>
            </a:r>
            <a:r>
              <a:rPr lang="pt-BR" sz="1400" dirty="0" err="1" smtClean="0"/>
              <a:t>new</a:t>
            </a:r>
            <a:r>
              <a:rPr lang="pt-BR" sz="1400" dirty="0" smtClean="0"/>
              <a:t> Mesa.</a:t>
            </a:r>
            <a:r>
              <a:rPr lang="pt-BR" sz="1400" dirty="0" err="1" smtClean="0"/>
              <a:t>pe</a:t>
            </a:r>
            <a:r>
              <a:rPr lang="pt-BR" sz="1400" dirty="0" smtClean="0"/>
              <a:t>();</a:t>
            </a:r>
          </a:p>
          <a:p>
            <a:pPr>
              <a:buNone/>
            </a:pPr>
            <a:r>
              <a:rPr lang="pt-BR" sz="1400" dirty="0" smtClean="0"/>
              <a:t>    }</a:t>
            </a:r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614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Classe interna de método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600" dirty="0" smtClean="0"/>
              <a:t>...</a:t>
            </a:r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setAltura</a:t>
            </a:r>
            <a:r>
              <a:rPr lang="pt-BR" sz="1600" dirty="0" smtClean="0"/>
              <a:t>(</a:t>
            </a:r>
            <a:r>
              <a:rPr lang="pt-BR" sz="1600" dirty="0" err="1" smtClean="0"/>
              <a:t>int</a:t>
            </a:r>
            <a:r>
              <a:rPr lang="pt-BR" sz="1600" dirty="0" smtClean="0"/>
              <a:t> altura) {</a:t>
            </a:r>
          </a:p>
          <a:p>
            <a:pPr>
              <a:buNone/>
            </a:pPr>
            <a:r>
              <a:rPr lang="pt-BR" sz="1600" dirty="0" smtClean="0"/>
              <a:t>            </a:t>
            </a:r>
            <a:r>
              <a:rPr lang="pt-BR" sz="1600" dirty="0" err="1" smtClean="0"/>
              <a:t>this</a:t>
            </a:r>
            <a:r>
              <a:rPr lang="pt-BR" sz="1600" dirty="0" smtClean="0"/>
              <a:t>.altura = altura;</a:t>
            </a:r>
          </a:p>
          <a:p>
            <a:pPr>
              <a:buNone/>
            </a:pPr>
            <a:r>
              <a:rPr lang="pt-BR" sz="1600" dirty="0" smtClean="0"/>
              <a:t>            </a:t>
            </a:r>
            <a:r>
              <a:rPr lang="pt-BR" sz="1600" b="1" i="1" dirty="0" err="1" smtClean="0"/>
              <a:t>class</a:t>
            </a:r>
            <a:r>
              <a:rPr lang="pt-BR" sz="1600" b="1" i="1" dirty="0" smtClean="0"/>
              <a:t> Cor{</a:t>
            </a:r>
          </a:p>
          <a:p>
            <a:pPr>
              <a:buNone/>
            </a:pPr>
            <a:r>
              <a:rPr lang="pt-BR" sz="1600" b="1" i="1" dirty="0" smtClean="0"/>
              <a:t>                </a:t>
            </a:r>
            <a:r>
              <a:rPr lang="pt-BR" sz="1600" b="1" i="1" dirty="0" err="1" smtClean="0"/>
              <a:t>public</a:t>
            </a:r>
            <a:r>
              <a:rPr lang="pt-BR" sz="1600" b="1" i="1" dirty="0" smtClean="0"/>
              <a:t> String cor;</a:t>
            </a:r>
          </a:p>
          <a:p>
            <a:pPr>
              <a:buNone/>
            </a:pPr>
            <a:r>
              <a:rPr lang="pt-BR" sz="1600" b="1" i="1" dirty="0" smtClean="0"/>
              <a:t>            }</a:t>
            </a:r>
          </a:p>
          <a:p>
            <a:pPr>
              <a:buNone/>
            </a:pPr>
            <a:r>
              <a:rPr lang="pt-BR" sz="1600" dirty="0" smtClean="0"/>
              <a:t>            </a:t>
            </a:r>
            <a:r>
              <a:rPr lang="pt-BR" sz="1600" dirty="0" err="1" smtClean="0"/>
              <a:t>new</a:t>
            </a:r>
            <a:r>
              <a:rPr lang="pt-BR" sz="1600" dirty="0" smtClean="0"/>
              <a:t> Cor().cor="azul";</a:t>
            </a:r>
          </a:p>
          <a:p>
            <a:pPr>
              <a:buNone/>
            </a:pPr>
            <a:r>
              <a:rPr lang="pt-BR" sz="1600" dirty="0" smtClean="0"/>
              <a:t>        }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294967295"/>
          </p:nvPr>
        </p:nvSpPr>
        <p:spPr>
          <a:xfrm>
            <a:off x="5257800" y="1520825"/>
            <a:ext cx="3886200" cy="3627438"/>
          </a:xfrm>
        </p:spPr>
        <p:txBody>
          <a:bodyPr/>
          <a:lstStyle/>
          <a:p>
            <a:r>
              <a:rPr lang="pt-BR" dirty="0" smtClean="0"/>
              <a:t>Uma classe pode ser criada dentro de um método</a:t>
            </a:r>
          </a:p>
          <a:p>
            <a:endParaRPr lang="pt-BR" dirty="0" smtClean="0"/>
          </a:p>
          <a:p>
            <a:r>
              <a:rPr lang="pt-BR" dirty="0" smtClean="0"/>
              <a:t>Neste caso não é possível utilizar o modificador </a:t>
            </a:r>
            <a:r>
              <a:rPr lang="pt-BR" dirty="0" err="1" smtClean="0"/>
              <a:t>public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81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em UML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3" y="1957400"/>
            <a:ext cx="354666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6636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POO – Aula 5</a:t>
            </a:r>
            <a:br>
              <a:rPr lang="pt-BR" dirty="0" smtClean="0"/>
            </a:br>
            <a:r>
              <a:rPr lang="pt-BR" dirty="0" smtClean="0"/>
              <a:t>Exceções em Java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Alexandre  </a:t>
            </a:r>
            <a:r>
              <a:rPr lang="pt-BR" dirty="0" err="1" smtClean="0"/>
              <a:t>L’Erario</a:t>
            </a:r>
            <a:endParaRPr lang="pt-BR" dirty="0" smtClean="0"/>
          </a:p>
          <a:p>
            <a:r>
              <a:rPr lang="pt-BR" dirty="0" smtClean="0"/>
              <a:t>alerario@utfpr.edu.br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22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teoria de POO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Programação orientada a objetos</a:t>
            </a:r>
          </a:p>
          <a:p>
            <a:endParaRPr lang="pt-BR" dirty="0" smtClean="0"/>
          </a:p>
          <a:p>
            <a:r>
              <a:rPr lang="pt-BR" dirty="0" smtClean="0"/>
              <a:t>Tentativa de aproximar a programação de computadores do usuário de uma forma mais natural</a:t>
            </a:r>
          </a:p>
          <a:p>
            <a:endParaRPr lang="pt-BR" dirty="0" smtClean="0"/>
          </a:p>
          <a:p>
            <a:r>
              <a:rPr lang="pt-BR" dirty="0" smtClean="0"/>
              <a:t>Cria elementos análogos a natureza e a relação entre eles</a:t>
            </a:r>
          </a:p>
          <a:p>
            <a:pPr lvl="1"/>
            <a:r>
              <a:rPr lang="pt-BR" dirty="0" smtClean="0"/>
              <a:t>Ex: Caneta e 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692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Maneira de informar ao usuário “falhei ao executar algo”</a:t>
            </a:r>
          </a:p>
          <a:p>
            <a:endParaRPr lang="pt-BR" dirty="0" smtClean="0"/>
          </a:p>
          <a:p>
            <a:r>
              <a:rPr lang="pt-BR" dirty="0" smtClean="0"/>
              <a:t>Mecanismo de tratamento de exceções:</a:t>
            </a:r>
          </a:p>
          <a:p>
            <a:pPr lvl="1"/>
            <a:r>
              <a:rPr lang="pt-BR" dirty="0" smtClean="0"/>
              <a:t>Resume-se basicamente ao bloco </a:t>
            </a:r>
            <a:r>
              <a:rPr lang="pt-BR" dirty="0" err="1" smtClean="0"/>
              <a:t>Try</a:t>
            </a:r>
            <a:r>
              <a:rPr lang="pt-BR" dirty="0" smtClean="0"/>
              <a:t>/Catch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 bloco </a:t>
            </a:r>
            <a:r>
              <a:rPr lang="pt-BR" dirty="0" err="1" smtClean="0"/>
              <a:t>try</a:t>
            </a:r>
            <a:r>
              <a:rPr lang="pt-BR" dirty="0" smtClean="0"/>
              <a:t>/catch informará ao compilador que algo excepcional pode ocorrer no método que está sendo chamado e que o código está preparado para manipular isso</a:t>
            </a:r>
          </a:p>
          <a:p>
            <a:endParaRPr lang="pt-BR" dirty="0" smtClean="0"/>
          </a:p>
          <a:p>
            <a:r>
              <a:rPr lang="pt-BR" dirty="0" smtClean="0"/>
              <a:t>O compilador não se importará com a maneira como será manipulado o código, o importante é informar que o problema está sendo cuidado</a:t>
            </a:r>
          </a:p>
          <a:p>
            <a:endParaRPr lang="pt-BR" dirty="0" smtClean="0"/>
          </a:p>
          <a:p>
            <a:pPr lvl="2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579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Exemplo/Sintaxe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x=0;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b="1" dirty="0" smtClean="0"/>
              <a:t> </a:t>
            </a:r>
            <a:r>
              <a:rPr lang="pt-BR" b="1" dirty="0" err="1" smtClean="0"/>
              <a:t>try</a:t>
            </a:r>
            <a:r>
              <a:rPr lang="pt-BR" b="1" dirty="0" smtClean="0"/>
              <a:t>{</a:t>
            </a:r>
          </a:p>
          <a:p>
            <a:pPr>
              <a:buNone/>
            </a:pPr>
            <a:r>
              <a:rPr lang="pt-BR" dirty="0" smtClean="0"/>
              <a:t>            for(</a:t>
            </a:r>
            <a:r>
              <a:rPr lang="pt-BR" dirty="0" err="1" smtClean="0"/>
              <a:t>int</a:t>
            </a:r>
            <a:r>
              <a:rPr lang="pt-BR" dirty="0" smtClean="0"/>
              <a:t> d=5;d&gt;-3;d--){</a:t>
            </a:r>
          </a:p>
          <a:p>
            <a:pPr>
              <a:buNone/>
            </a:pPr>
            <a:r>
              <a:rPr lang="pt-BR" dirty="0" smtClean="0"/>
              <a:t>       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(d);</a:t>
            </a:r>
          </a:p>
          <a:p>
            <a:pPr>
              <a:buNone/>
            </a:pPr>
            <a:r>
              <a:rPr lang="pt-BR" dirty="0" smtClean="0"/>
              <a:t>                x = d+1/d;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b="1" dirty="0" smtClean="0"/>
              <a:t>        }catch(Exception e){</a:t>
            </a:r>
          </a:p>
          <a:p>
            <a:pPr>
              <a:buNone/>
            </a:pPr>
            <a:r>
              <a:rPr lang="pt-BR" dirty="0" smtClean="0"/>
              <a:t>   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("ERRO:");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e.printStackTrace</a:t>
            </a:r>
            <a:r>
              <a:rPr lang="pt-BR" dirty="0" smtClean="0"/>
              <a:t>(); //ou </a:t>
            </a:r>
            <a:r>
              <a:rPr lang="pt-BR" dirty="0" err="1" smtClean="0"/>
              <a:t>e.getMessage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b="1" dirty="0" smtClean="0"/>
              <a:t>        }</a:t>
            </a:r>
            <a:r>
              <a:rPr lang="pt-BR" b="1" dirty="0" err="1" smtClean="0"/>
              <a:t>finally</a:t>
            </a:r>
            <a:r>
              <a:rPr lang="pt-BR" b="1" dirty="0" smtClean="0"/>
              <a:t>{</a:t>
            </a:r>
          </a:p>
          <a:p>
            <a:pPr>
              <a:buNone/>
            </a:pPr>
            <a:r>
              <a:rPr lang="pt-BR" dirty="0" smtClean="0"/>
              <a:t>   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("Estou em </a:t>
            </a:r>
            <a:r>
              <a:rPr lang="pt-BR" dirty="0" err="1" smtClean="0"/>
              <a:t>finally</a:t>
            </a:r>
            <a:r>
              <a:rPr lang="pt-BR" dirty="0" smtClean="0"/>
              <a:t>");</a:t>
            </a:r>
          </a:p>
          <a:p>
            <a:pPr>
              <a:buNone/>
            </a:pPr>
            <a:r>
              <a:rPr lang="pt-BR" dirty="0" smtClean="0"/>
              <a:t>   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("Valor de x:" + x);</a:t>
            </a:r>
          </a:p>
          <a:p>
            <a:pPr>
              <a:buNone/>
            </a:pPr>
            <a:r>
              <a:rPr lang="pt-BR" b="1" dirty="0" smtClean="0"/>
              <a:t>        }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38181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 </a:t>
            </a:r>
            <a:r>
              <a:rPr lang="pt-BR" dirty="0" err="1" smtClean="0"/>
              <a:t>finally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057300"/>
            <a:ext cx="7940644" cy="3626115"/>
          </a:xfrm>
        </p:spPr>
        <p:txBody>
          <a:bodyPr>
            <a:normAutofit/>
          </a:bodyPr>
          <a:lstStyle/>
          <a:p>
            <a:r>
              <a:rPr lang="pt-BR" dirty="0" smtClean="0"/>
              <a:t>Executa mesmo com a existência de </a:t>
            </a:r>
            <a:r>
              <a:rPr lang="pt-BR" i="1" dirty="0" err="1" smtClean="0"/>
              <a:t>return</a:t>
            </a:r>
            <a:r>
              <a:rPr lang="pt-BR" dirty="0" smtClean="0"/>
              <a:t> nos blocos </a:t>
            </a:r>
            <a:r>
              <a:rPr lang="pt-BR" dirty="0" err="1" smtClean="0"/>
              <a:t>try</a:t>
            </a:r>
            <a:r>
              <a:rPr lang="pt-BR" dirty="0" smtClean="0"/>
              <a:t>/catch</a:t>
            </a:r>
          </a:p>
          <a:p>
            <a:r>
              <a:rPr lang="pt-BR" dirty="0" smtClean="0"/>
              <a:t>Exemplo: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78904" y="2617440"/>
            <a:ext cx="8229600" cy="3120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rmAutofit fontScale="550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pt-BR" sz="2900" b="1" dirty="0" smtClean="0"/>
              <a:t> </a:t>
            </a:r>
            <a:r>
              <a:rPr lang="pt-BR" sz="2900" b="1" dirty="0" err="1" smtClean="0"/>
              <a:t>public</a:t>
            </a:r>
            <a:r>
              <a:rPr lang="pt-BR" sz="2900" b="1" dirty="0" smtClean="0"/>
              <a:t> </a:t>
            </a:r>
            <a:r>
              <a:rPr lang="pt-BR" sz="2900" b="1" dirty="0" err="1" smtClean="0"/>
              <a:t>int</a:t>
            </a:r>
            <a:r>
              <a:rPr lang="pt-BR" sz="2900" b="1" dirty="0" smtClean="0"/>
              <a:t> div(</a:t>
            </a:r>
            <a:r>
              <a:rPr lang="pt-BR" sz="2900" b="1" dirty="0" err="1" smtClean="0"/>
              <a:t>int</a:t>
            </a:r>
            <a:r>
              <a:rPr lang="pt-BR" sz="2900" b="1" dirty="0" smtClean="0"/>
              <a:t> y){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pt-BR" sz="2600" b="1" dirty="0" smtClean="0"/>
              <a:t>        </a:t>
            </a:r>
            <a:r>
              <a:rPr lang="pt-BR" sz="2600" b="1" dirty="0" err="1" smtClean="0"/>
              <a:t>try</a:t>
            </a:r>
            <a:r>
              <a:rPr lang="pt-BR" sz="2600" b="1" dirty="0" smtClean="0"/>
              <a:t>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pt-BR" sz="2600" dirty="0" smtClean="0"/>
              <a:t>            </a:t>
            </a:r>
            <a:r>
              <a:rPr lang="pt-BR" sz="2600" dirty="0" err="1" smtClean="0"/>
              <a:t>int</a:t>
            </a:r>
            <a:r>
              <a:rPr lang="pt-BR" sz="2600" dirty="0" smtClean="0"/>
              <a:t> x =10;    x = x/y;    System.</a:t>
            </a:r>
            <a:r>
              <a:rPr lang="pt-BR" sz="2600" dirty="0" err="1" smtClean="0"/>
              <a:t>out.println</a:t>
            </a:r>
            <a:r>
              <a:rPr lang="pt-BR" sz="2600" dirty="0" smtClean="0"/>
              <a:t>("Vou retornar...");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pt-BR" sz="2600" dirty="0" smtClean="0"/>
              <a:t>            </a:t>
            </a:r>
            <a:r>
              <a:rPr lang="pt-BR" sz="2600" dirty="0" err="1" smtClean="0"/>
              <a:t>return</a:t>
            </a:r>
            <a:r>
              <a:rPr lang="pt-BR" sz="2600" dirty="0" smtClean="0"/>
              <a:t> x;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pt-BR" sz="2600" b="1" dirty="0" smtClean="0"/>
              <a:t>        }catch(Exception e){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pt-BR" sz="2600" dirty="0" smtClean="0"/>
              <a:t>            System.</a:t>
            </a:r>
            <a:r>
              <a:rPr lang="pt-BR" sz="2600" dirty="0" err="1" smtClean="0"/>
              <a:t>out.println</a:t>
            </a:r>
            <a:r>
              <a:rPr lang="pt-BR" sz="2600" dirty="0" smtClean="0"/>
              <a:t>("Erro: " + </a:t>
            </a:r>
            <a:r>
              <a:rPr lang="pt-BR" sz="2600" dirty="0" err="1" smtClean="0"/>
              <a:t>e.getMessage</a:t>
            </a:r>
            <a:r>
              <a:rPr lang="pt-BR" sz="2600" dirty="0" smtClean="0"/>
              <a:t>());          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pt-BR" sz="2600" b="1" dirty="0" smtClean="0"/>
              <a:t>        }</a:t>
            </a:r>
            <a:r>
              <a:rPr lang="pt-BR" sz="2600" b="1" dirty="0" err="1" smtClean="0"/>
              <a:t>finally</a:t>
            </a:r>
            <a:r>
              <a:rPr lang="pt-BR" sz="2600" b="1" dirty="0" smtClean="0"/>
              <a:t>{  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pt-BR" sz="2600" dirty="0" smtClean="0"/>
              <a:t>            System.</a:t>
            </a:r>
            <a:r>
              <a:rPr lang="pt-BR" sz="2600" dirty="0" err="1" smtClean="0"/>
              <a:t>out.println</a:t>
            </a:r>
            <a:r>
              <a:rPr lang="pt-BR" sz="2600" dirty="0" smtClean="0"/>
              <a:t>("Estou no </a:t>
            </a:r>
            <a:r>
              <a:rPr lang="pt-BR" sz="2600" dirty="0" err="1" smtClean="0"/>
              <a:t>finaly</a:t>
            </a:r>
            <a:r>
              <a:rPr lang="pt-BR" sz="2600" dirty="0" smtClean="0"/>
              <a:t>");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pt-BR" sz="2600" b="1" dirty="0" smtClean="0"/>
              <a:t>        }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pt-BR" sz="2600" dirty="0" smtClean="0"/>
              <a:t>        System.</a:t>
            </a:r>
            <a:r>
              <a:rPr lang="pt-BR" sz="2600" dirty="0" err="1" smtClean="0"/>
              <a:t>out.println</a:t>
            </a:r>
            <a:r>
              <a:rPr lang="pt-BR" sz="2600" dirty="0" smtClean="0"/>
              <a:t>("Fora do </a:t>
            </a:r>
            <a:r>
              <a:rPr lang="pt-BR" sz="2600" dirty="0" err="1" smtClean="0"/>
              <a:t>try</a:t>
            </a:r>
            <a:r>
              <a:rPr lang="pt-BR" sz="2600" dirty="0" smtClean="0"/>
              <a:t> e catch");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pt-BR" sz="2600" dirty="0" smtClean="0"/>
              <a:t>        </a:t>
            </a:r>
            <a:r>
              <a:rPr lang="pt-BR" sz="2600" dirty="0" err="1" smtClean="0"/>
              <a:t>return</a:t>
            </a:r>
            <a:r>
              <a:rPr lang="pt-BR" sz="2600" dirty="0" smtClean="0"/>
              <a:t>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pt-BR" sz="2900" b="1" dirty="0" smtClean="0"/>
              <a:t>    }</a:t>
            </a:r>
            <a:endParaRPr kumimoji="0" lang="pt-BR" sz="29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17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 Exception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smtClean="0">
                <a:solidFill>
                  <a:srgbClr val="000000"/>
                </a:solidFill>
                <a:latin typeface="Arial" pitchFamily="34"/>
                <a:ea typeface="HG Mincho Light J" pitchFamily="2"/>
                <a:cs typeface="Tahoma" pitchFamily="2"/>
              </a:rPr>
              <a:t>Um objeto do tipo Exception pode ser uma instância de qualquer subclasse de Exception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594" y="2167173"/>
            <a:ext cx="5500726" cy="35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retangular com cantos arredondados 5"/>
          <p:cNvSpPr/>
          <p:nvPr/>
        </p:nvSpPr>
        <p:spPr>
          <a:xfrm>
            <a:off x="7215206" y="3073524"/>
            <a:ext cx="1428760" cy="833443"/>
          </a:xfrm>
          <a:prstGeom prst="wedgeRoundRectCallout">
            <a:avLst>
              <a:gd name="adj1" fmla="val -107941"/>
              <a:gd name="adj2" fmla="val 136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Verificado pelo compilador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962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Repassar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É possível repassar o tratamento de exceção em Java.</a:t>
            </a:r>
          </a:p>
          <a:p>
            <a:pPr lvl="1"/>
            <a:r>
              <a:rPr lang="pt-BR" dirty="0" smtClean="0"/>
              <a:t>Um método pode gerar uma exceção</a:t>
            </a:r>
          </a:p>
          <a:p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9600" y="2437453"/>
            <a:ext cx="8229600" cy="2820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rmAutofit fontScale="550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 smtClean="0"/>
              <a:t>public class except 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600" dirty="0" smtClean="0"/>
              <a:t>    public void </a:t>
            </a:r>
            <a:r>
              <a:rPr lang="en-US" sz="2600" dirty="0" err="1" smtClean="0"/>
              <a:t>divid</a:t>
            </a:r>
            <a:r>
              <a:rPr lang="en-US" sz="2600" dirty="0" smtClean="0"/>
              <a:t>(</a:t>
            </a:r>
            <a:r>
              <a:rPr lang="en-US" sz="2600" dirty="0" err="1" smtClean="0"/>
              <a:t>int</a:t>
            </a:r>
            <a:r>
              <a:rPr lang="en-US" sz="2600" dirty="0" smtClean="0"/>
              <a:t> x) </a:t>
            </a:r>
            <a:r>
              <a:rPr lang="en-US" sz="2600" b="1" u="sng" dirty="0" smtClean="0"/>
              <a:t>throws Exception</a:t>
            </a:r>
            <a:r>
              <a:rPr lang="en-US" sz="2600" dirty="0" smtClean="0"/>
              <a:t>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600" dirty="0" smtClean="0"/>
              <a:t>        </a:t>
            </a:r>
            <a:r>
              <a:rPr lang="en-US" sz="2600" dirty="0" err="1" smtClean="0"/>
              <a:t>int</a:t>
            </a:r>
            <a:r>
              <a:rPr lang="en-US" sz="2600" dirty="0" smtClean="0"/>
              <a:t> y = 100/x;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600" dirty="0" smtClean="0"/>
              <a:t>    }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600" dirty="0" smtClean="0"/>
              <a:t>}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600" dirty="0" smtClean="0"/>
              <a:t>#######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600" dirty="0" smtClean="0"/>
              <a:t>public static void main(String[] </a:t>
            </a:r>
            <a:r>
              <a:rPr lang="en-US" sz="2600" dirty="0" err="1" smtClean="0"/>
              <a:t>args</a:t>
            </a:r>
            <a:r>
              <a:rPr lang="en-US" sz="2600" dirty="0" smtClean="0"/>
              <a:t>) 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600" dirty="0" smtClean="0"/>
              <a:t>        except e = new except();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600" dirty="0" smtClean="0"/>
              <a:t>        </a:t>
            </a:r>
            <a:r>
              <a:rPr lang="en-US" sz="2600" dirty="0" err="1" smtClean="0"/>
              <a:t>e.divid</a:t>
            </a:r>
            <a:r>
              <a:rPr lang="en-US" sz="2600" dirty="0" smtClean="0"/>
              <a:t>(0);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600" dirty="0" smtClean="0"/>
              <a:t>        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</a:t>
            </a:r>
            <a:r>
              <a:rPr lang="en-US" sz="2600" dirty="0" err="1" smtClean="0"/>
              <a:t>Mensagem</a:t>
            </a:r>
            <a:r>
              <a:rPr lang="en-US" sz="2600" dirty="0" smtClean="0"/>
              <a:t> no final do </a:t>
            </a:r>
            <a:r>
              <a:rPr lang="en-US" sz="2600" dirty="0" err="1" smtClean="0"/>
              <a:t>exemplo</a:t>
            </a:r>
            <a:r>
              <a:rPr lang="en-US" sz="2600" dirty="0" smtClean="0"/>
              <a:t>");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600" dirty="0" smtClean="0"/>
              <a:t>    }</a:t>
            </a:r>
            <a:endParaRPr kumimoji="0" lang="pt-BR" sz="26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840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POO – Aula 6</a:t>
            </a:r>
            <a:br>
              <a:rPr lang="pt-BR" dirty="0" smtClean="0"/>
            </a:br>
            <a:r>
              <a:rPr lang="pt-BR" dirty="0" err="1" smtClean="0"/>
              <a:t>Collections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Alexandre </a:t>
            </a:r>
            <a:r>
              <a:rPr lang="pt-BR" dirty="0" err="1" smtClean="0"/>
              <a:t>L’Erario</a:t>
            </a:r>
            <a:endParaRPr lang="pt-BR" dirty="0" smtClean="0"/>
          </a:p>
          <a:p>
            <a:r>
              <a:rPr lang="pt-BR" dirty="0" smtClean="0"/>
              <a:t>alerario@utfpr.edu.br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7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057300"/>
            <a:ext cx="8496944" cy="3626115"/>
          </a:xfrm>
        </p:spPr>
        <p:txBody>
          <a:bodyPr>
            <a:noAutofit/>
          </a:bodyPr>
          <a:lstStyle/>
          <a:p>
            <a:r>
              <a:rPr lang="pt-BR" dirty="0" smtClean="0"/>
              <a:t>Um objeto utilizado para agrupar vários elementos:</a:t>
            </a:r>
          </a:p>
          <a:p>
            <a:pPr lvl="1"/>
            <a:r>
              <a:rPr lang="pt-BR" dirty="0" smtClean="0"/>
              <a:t>Fila, lista, pilha, conjunto</a:t>
            </a:r>
          </a:p>
          <a:p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 err="1" smtClean="0"/>
              <a:t>java</a:t>
            </a:r>
            <a:endParaRPr lang="pt-BR" dirty="0" smtClean="0"/>
          </a:p>
          <a:p>
            <a:pPr lvl="1"/>
            <a:r>
              <a:rPr lang="pt-BR" b="1" dirty="0" smtClean="0"/>
              <a:t>Interfaces: </a:t>
            </a:r>
          </a:p>
          <a:p>
            <a:pPr lvl="2"/>
            <a:r>
              <a:rPr lang="pt-BR" dirty="0" smtClean="0"/>
              <a:t>Permitem que as coleções sejam manipuladas independentes de suas implementações; </a:t>
            </a:r>
          </a:p>
          <a:p>
            <a:pPr lvl="2"/>
            <a:r>
              <a:rPr lang="pt-BR" b="1" dirty="0" smtClean="0"/>
              <a:t>Implementações: </a:t>
            </a:r>
            <a:r>
              <a:rPr lang="pt-BR" dirty="0" smtClean="0"/>
              <a:t>Implementam uma ou mais interfaces do </a:t>
            </a:r>
            <a:r>
              <a:rPr lang="pt-BR" i="1" dirty="0" smtClean="0"/>
              <a:t>framework;</a:t>
            </a:r>
            <a:r>
              <a:rPr lang="pt-BR" dirty="0" smtClean="0"/>
              <a:t> </a:t>
            </a:r>
          </a:p>
          <a:p>
            <a:pPr lvl="2"/>
            <a:r>
              <a:rPr lang="pt-BR" b="1" dirty="0" smtClean="0"/>
              <a:t>Algoritmos: </a:t>
            </a:r>
            <a:r>
              <a:rPr lang="pt-BR" dirty="0" smtClean="0"/>
              <a:t>São métodos que realizam operações (</a:t>
            </a:r>
            <a:r>
              <a:rPr lang="pt-BR" i="1" dirty="0" err="1" smtClean="0"/>
              <a:t>sort</a:t>
            </a:r>
            <a:r>
              <a:rPr lang="pt-BR" i="1" dirty="0" smtClean="0"/>
              <a:t>, reverse, </a:t>
            </a:r>
            <a:r>
              <a:rPr lang="pt-BR" i="1" dirty="0" err="1" smtClean="0"/>
              <a:t>binarysearch</a:t>
            </a:r>
            <a:r>
              <a:rPr lang="pt-BR" i="1" dirty="0" smtClean="0"/>
              <a:t>, </a:t>
            </a:r>
            <a:r>
              <a:rPr lang="pt-BR" i="1" dirty="0" err="1" smtClean="0"/>
              <a:t>etc</a:t>
            </a:r>
            <a:r>
              <a:rPr lang="pt-BR" dirty="0" smtClean="0"/>
              <a:t>) sobre as coleções;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26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</a:t>
            </a:r>
            <a:r>
              <a:rPr lang="pt-BR" dirty="0" err="1" smtClean="0"/>
              <a:t>collection</a:t>
            </a:r>
            <a:r>
              <a:rPr lang="pt-BR" dirty="0" smtClean="0"/>
              <a:t> interfaces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904993"/>
            <a:ext cx="8246936" cy="202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575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Adicionando Strings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util.List</a:t>
            </a:r>
            <a:r>
              <a:rPr lang="pt-BR" sz="2000" dirty="0" smtClean="0"/>
              <a:t> lista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util.Vector</a:t>
            </a:r>
            <a:r>
              <a:rPr lang="pt-BR" sz="2000" dirty="0" smtClean="0"/>
              <a:t>();</a:t>
            </a:r>
          </a:p>
          <a:p>
            <a:pPr>
              <a:buNone/>
            </a:pPr>
            <a:r>
              <a:rPr lang="pt-BR" sz="2000" dirty="0" smtClean="0"/>
              <a:t>lista.</a:t>
            </a:r>
            <a:r>
              <a:rPr lang="pt-BR" sz="2000" dirty="0" err="1" smtClean="0"/>
              <a:t>add</a:t>
            </a:r>
            <a:r>
              <a:rPr lang="pt-BR" sz="2000" dirty="0" smtClean="0"/>
              <a:t>("primeiro elemento");</a:t>
            </a:r>
          </a:p>
          <a:p>
            <a:pPr>
              <a:buNone/>
            </a:pPr>
            <a:r>
              <a:rPr lang="pt-BR" sz="2000" dirty="0" smtClean="0"/>
              <a:t>lista.</a:t>
            </a:r>
            <a:r>
              <a:rPr lang="pt-BR" sz="2000" dirty="0" err="1" smtClean="0"/>
              <a:t>add</a:t>
            </a:r>
            <a:r>
              <a:rPr lang="pt-BR" sz="2000" dirty="0" smtClean="0"/>
              <a:t>("segundo elemento");</a:t>
            </a:r>
          </a:p>
          <a:p>
            <a:pPr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util.Iterator</a:t>
            </a:r>
            <a:r>
              <a:rPr lang="pt-BR" sz="2000" dirty="0" smtClean="0"/>
              <a:t> it = lista.</a:t>
            </a:r>
            <a:r>
              <a:rPr lang="pt-BR" sz="2000" dirty="0" err="1" smtClean="0"/>
              <a:t>iterator</a:t>
            </a:r>
            <a:r>
              <a:rPr lang="pt-BR" sz="2000" dirty="0" smtClean="0"/>
              <a:t>();</a:t>
            </a:r>
          </a:p>
          <a:p>
            <a:pPr>
              <a:buNone/>
            </a:pP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obj</a:t>
            </a:r>
            <a:r>
              <a:rPr lang="pt-BR" sz="2000" dirty="0" smtClean="0"/>
              <a:t> = </a:t>
            </a:r>
            <a:r>
              <a:rPr lang="pt-BR" sz="2000" dirty="0" err="1" smtClean="0"/>
              <a:t>it.next</a:t>
            </a:r>
            <a:r>
              <a:rPr lang="pt-BR" sz="2000" dirty="0" smtClean="0"/>
              <a:t>();</a:t>
            </a:r>
          </a:p>
          <a:p>
            <a:pPr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("Objeto:" + </a:t>
            </a:r>
            <a:r>
              <a:rPr lang="pt-BR" sz="2000" dirty="0" err="1" smtClean="0"/>
              <a:t>obj</a:t>
            </a:r>
            <a:r>
              <a:rPr lang="pt-BR" sz="2000" dirty="0" smtClean="0"/>
              <a:t>);</a:t>
            </a:r>
          </a:p>
          <a:p>
            <a:pPr>
              <a:buNone/>
            </a:pPr>
            <a:r>
              <a:rPr lang="pt-BR" sz="2000" dirty="0" err="1" smtClean="0"/>
              <a:t>obj</a:t>
            </a:r>
            <a:r>
              <a:rPr lang="pt-BR" sz="2000" dirty="0" smtClean="0"/>
              <a:t> = </a:t>
            </a:r>
            <a:r>
              <a:rPr lang="pt-BR" sz="2000" dirty="0" err="1" smtClean="0"/>
              <a:t>it.next</a:t>
            </a:r>
            <a:r>
              <a:rPr lang="pt-BR" sz="2000" dirty="0" smtClean="0"/>
              <a:t>();</a:t>
            </a:r>
          </a:p>
          <a:p>
            <a:pPr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("Objeto:" + </a:t>
            </a:r>
            <a:r>
              <a:rPr lang="pt-BR" sz="2000" dirty="0" err="1" smtClean="0"/>
              <a:t>obj</a:t>
            </a:r>
            <a:r>
              <a:rPr lang="pt-BR" sz="2000" dirty="0" smtClean="0"/>
              <a:t>);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// Resultado:</a:t>
            </a:r>
          </a:p>
          <a:p>
            <a:pPr>
              <a:buNone/>
            </a:pPr>
            <a:r>
              <a:rPr lang="pt-BR" sz="2000" dirty="0" smtClean="0"/>
              <a:t>Objeto:primeiro elemento</a:t>
            </a:r>
          </a:p>
          <a:p>
            <a:pPr>
              <a:buNone/>
            </a:pPr>
            <a:r>
              <a:rPr lang="pt-BR" sz="2000" dirty="0" smtClean="0"/>
              <a:t>Objeto:segundo elemento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5367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 – Adicionando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600" dirty="0" err="1" smtClean="0"/>
              <a:t>java</a:t>
            </a:r>
            <a:r>
              <a:rPr lang="pt-BR" sz="1600" dirty="0" smtClean="0"/>
              <a:t>.</a:t>
            </a:r>
            <a:r>
              <a:rPr lang="pt-BR" sz="1600" dirty="0" err="1" smtClean="0"/>
              <a:t>util.List</a:t>
            </a:r>
            <a:r>
              <a:rPr lang="pt-BR" sz="1600" dirty="0" smtClean="0"/>
              <a:t> </a:t>
            </a:r>
            <a:r>
              <a:rPr lang="pt-BR" sz="1600" dirty="0" err="1" smtClean="0"/>
              <a:t>listaP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java</a:t>
            </a:r>
            <a:r>
              <a:rPr lang="pt-BR" sz="1600" dirty="0" smtClean="0"/>
              <a:t>.</a:t>
            </a:r>
            <a:r>
              <a:rPr lang="pt-BR" sz="1600" dirty="0" err="1" smtClean="0"/>
              <a:t>util.Vector</a:t>
            </a:r>
            <a:r>
              <a:rPr lang="pt-BR" sz="1600" dirty="0" smtClean="0"/>
              <a:t>();</a:t>
            </a:r>
          </a:p>
          <a:p>
            <a:pPr>
              <a:buNone/>
            </a:pPr>
            <a:r>
              <a:rPr lang="pt-BR" sz="1600" dirty="0" smtClean="0"/>
              <a:t> Pessoa p = </a:t>
            </a:r>
            <a:r>
              <a:rPr lang="pt-BR" sz="1600" dirty="0" err="1" smtClean="0"/>
              <a:t>new</a:t>
            </a:r>
            <a:r>
              <a:rPr lang="pt-BR" sz="1600" dirty="0" smtClean="0"/>
              <a:t> Pessoa();</a:t>
            </a:r>
          </a:p>
          <a:p>
            <a:pPr>
              <a:buNone/>
            </a:pPr>
            <a:r>
              <a:rPr lang="pt-BR" sz="1600" dirty="0" smtClean="0"/>
              <a:t> </a:t>
            </a:r>
            <a:r>
              <a:rPr lang="pt-BR" sz="1600" dirty="0" err="1" smtClean="0"/>
              <a:t>p.setNome</a:t>
            </a:r>
            <a:r>
              <a:rPr lang="pt-BR" sz="1600" dirty="0" smtClean="0"/>
              <a:t>("Alexandre"); </a:t>
            </a:r>
            <a:r>
              <a:rPr lang="pt-BR" sz="1600" dirty="0" err="1" smtClean="0"/>
              <a:t>p.setIdade</a:t>
            </a:r>
            <a:r>
              <a:rPr lang="pt-BR" sz="1600" dirty="0" smtClean="0"/>
              <a:t>(33);</a:t>
            </a:r>
          </a:p>
          <a:p>
            <a:pPr>
              <a:buNone/>
            </a:pPr>
            <a:r>
              <a:rPr lang="pt-BR" sz="1600" dirty="0" smtClean="0"/>
              <a:t> </a:t>
            </a:r>
            <a:r>
              <a:rPr lang="pt-BR" sz="1600" dirty="0" err="1" smtClean="0"/>
              <a:t>listaP</a:t>
            </a:r>
            <a:r>
              <a:rPr lang="pt-BR" sz="1600" dirty="0" smtClean="0"/>
              <a:t>.</a:t>
            </a:r>
            <a:r>
              <a:rPr lang="pt-BR" sz="1600" dirty="0" err="1" smtClean="0"/>
              <a:t>add</a:t>
            </a:r>
            <a:r>
              <a:rPr lang="pt-BR" sz="1600" dirty="0" smtClean="0"/>
              <a:t>(p);</a:t>
            </a:r>
          </a:p>
          <a:p>
            <a:pPr>
              <a:buNone/>
            </a:pPr>
            <a:r>
              <a:rPr lang="pt-BR" sz="1600" dirty="0" smtClean="0"/>
              <a:t> </a:t>
            </a:r>
            <a:r>
              <a:rPr lang="pt-BR" sz="1600" dirty="0" err="1" smtClean="0"/>
              <a:t>listaP</a:t>
            </a:r>
            <a:r>
              <a:rPr lang="pt-BR" sz="1600" dirty="0" smtClean="0"/>
              <a:t>.</a:t>
            </a:r>
            <a:r>
              <a:rPr lang="pt-BR" sz="1600" dirty="0" err="1" smtClean="0"/>
              <a:t>add</a:t>
            </a:r>
            <a:r>
              <a:rPr lang="pt-BR" sz="1600" dirty="0" smtClean="0"/>
              <a:t>(</a:t>
            </a:r>
            <a:r>
              <a:rPr lang="pt-BR" sz="1600" dirty="0" err="1" smtClean="0"/>
              <a:t>new</a:t>
            </a:r>
            <a:r>
              <a:rPr lang="pt-BR" sz="1600" dirty="0" smtClean="0"/>
              <a:t> Pessoa("Almeida", 18));</a:t>
            </a:r>
          </a:p>
          <a:p>
            <a:pPr>
              <a:buNone/>
            </a:pPr>
            <a:r>
              <a:rPr lang="pt-BR" sz="1600" dirty="0" smtClean="0"/>
              <a:t> </a:t>
            </a:r>
            <a:r>
              <a:rPr lang="pt-BR" sz="1600" dirty="0" err="1" smtClean="0"/>
              <a:t>java</a:t>
            </a:r>
            <a:r>
              <a:rPr lang="pt-BR" sz="1600" dirty="0" smtClean="0"/>
              <a:t>.</a:t>
            </a:r>
            <a:r>
              <a:rPr lang="pt-BR" sz="1600" dirty="0" err="1" smtClean="0"/>
              <a:t>util.Iterator</a:t>
            </a:r>
            <a:r>
              <a:rPr lang="pt-BR" sz="1600" dirty="0" smtClean="0"/>
              <a:t> It = </a:t>
            </a:r>
            <a:r>
              <a:rPr lang="pt-BR" sz="1600" dirty="0" err="1" smtClean="0"/>
              <a:t>listaP</a:t>
            </a:r>
            <a:r>
              <a:rPr lang="pt-BR" sz="1600" dirty="0" smtClean="0"/>
              <a:t>.</a:t>
            </a:r>
            <a:r>
              <a:rPr lang="pt-BR" sz="1600" dirty="0" err="1" smtClean="0"/>
              <a:t>iterator</a:t>
            </a:r>
            <a:r>
              <a:rPr lang="pt-BR" sz="1600" dirty="0" smtClean="0"/>
              <a:t>();</a:t>
            </a:r>
          </a:p>
          <a:p>
            <a:pPr>
              <a:buNone/>
            </a:pPr>
            <a:r>
              <a:rPr lang="pt-BR" sz="1600" dirty="0" smtClean="0"/>
              <a:t> </a:t>
            </a:r>
            <a:r>
              <a:rPr lang="pt-BR" sz="1600" dirty="0" err="1" smtClean="0"/>
              <a:t>while</a:t>
            </a:r>
            <a:r>
              <a:rPr lang="pt-BR" sz="1600" dirty="0" smtClean="0"/>
              <a:t>(</a:t>
            </a:r>
            <a:r>
              <a:rPr lang="pt-BR" sz="1600" dirty="0" err="1" smtClean="0"/>
              <a:t>It.hasNext</a:t>
            </a:r>
            <a:r>
              <a:rPr lang="pt-BR" sz="1600" dirty="0" smtClean="0"/>
              <a:t>()){</a:t>
            </a:r>
          </a:p>
          <a:p>
            <a:pPr>
              <a:buNone/>
            </a:pPr>
            <a:r>
              <a:rPr lang="pt-BR" sz="1600" dirty="0" smtClean="0"/>
              <a:t>            Pessoa p1 = (Pessoa)</a:t>
            </a:r>
            <a:r>
              <a:rPr lang="pt-BR" sz="1600" dirty="0" err="1" smtClean="0"/>
              <a:t>It.next</a:t>
            </a:r>
            <a:r>
              <a:rPr lang="pt-BR" sz="1600" dirty="0" smtClean="0"/>
              <a:t>();</a:t>
            </a:r>
          </a:p>
          <a:p>
            <a:pPr>
              <a:buNone/>
            </a:pPr>
            <a:r>
              <a:rPr lang="pt-BR" sz="1600" dirty="0" smtClean="0"/>
              <a:t>            </a:t>
            </a:r>
            <a:r>
              <a:rPr lang="pt-BR" sz="1600" dirty="0" err="1" smtClean="0"/>
              <a:t>System.out.println</a:t>
            </a:r>
            <a:r>
              <a:rPr lang="pt-BR" sz="1600" dirty="0" smtClean="0"/>
              <a:t>("Pessoa da lista: " +</a:t>
            </a:r>
          </a:p>
          <a:p>
            <a:pPr>
              <a:buNone/>
            </a:pPr>
            <a:r>
              <a:rPr lang="pt-BR" sz="1600" dirty="0" smtClean="0"/>
              <a:t> p1.getNome() + " | " + p1.getIdade());</a:t>
            </a:r>
          </a:p>
          <a:p>
            <a:pPr>
              <a:buNone/>
            </a:pPr>
            <a:r>
              <a:rPr lang="pt-BR" sz="1600" dirty="0" smtClean="0"/>
              <a:t>  }</a:t>
            </a:r>
            <a:endParaRPr lang="pt-BR" sz="1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294967295"/>
          </p:nvPr>
        </p:nvSpPr>
        <p:spPr>
          <a:xfrm>
            <a:off x="5543600" y="1017769"/>
            <a:ext cx="3600400" cy="46805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050" dirty="0" err="1" smtClean="0"/>
              <a:t>public</a:t>
            </a:r>
            <a:r>
              <a:rPr lang="pt-BR" sz="1050" dirty="0" smtClean="0"/>
              <a:t> </a:t>
            </a:r>
            <a:r>
              <a:rPr lang="pt-BR" sz="1050" dirty="0" err="1" smtClean="0"/>
              <a:t>class</a:t>
            </a:r>
            <a:r>
              <a:rPr lang="pt-BR" sz="1050" dirty="0" smtClean="0"/>
              <a:t> Pessoa {</a:t>
            </a:r>
          </a:p>
          <a:p>
            <a:pPr>
              <a:buNone/>
            </a:pPr>
            <a:r>
              <a:rPr lang="pt-BR" sz="1050" dirty="0" smtClean="0"/>
              <a:t>    </a:t>
            </a:r>
            <a:r>
              <a:rPr lang="pt-BR" sz="1050" dirty="0" err="1" smtClean="0"/>
              <a:t>public</a:t>
            </a:r>
            <a:r>
              <a:rPr lang="pt-BR" sz="1050" dirty="0" smtClean="0"/>
              <a:t> Pessoa(){  }</a:t>
            </a:r>
          </a:p>
          <a:p>
            <a:pPr>
              <a:buNone/>
            </a:pPr>
            <a:r>
              <a:rPr lang="pt-BR" sz="1050" dirty="0" smtClean="0"/>
              <a:t>    </a:t>
            </a:r>
            <a:r>
              <a:rPr lang="pt-BR" sz="1050" dirty="0" err="1" smtClean="0"/>
              <a:t>public</a:t>
            </a:r>
            <a:r>
              <a:rPr lang="pt-BR" sz="1050" dirty="0" smtClean="0"/>
              <a:t> Pessoa(String nome, </a:t>
            </a:r>
            <a:r>
              <a:rPr lang="pt-BR" sz="1050" dirty="0" err="1" smtClean="0"/>
              <a:t>int</a:t>
            </a:r>
            <a:r>
              <a:rPr lang="pt-BR" sz="1050" dirty="0" smtClean="0"/>
              <a:t> idade){</a:t>
            </a:r>
          </a:p>
          <a:p>
            <a:pPr>
              <a:buNone/>
            </a:pPr>
            <a:r>
              <a:rPr lang="pt-BR" sz="1050" dirty="0" smtClean="0"/>
              <a:t>        </a:t>
            </a:r>
            <a:r>
              <a:rPr lang="pt-BR" sz="1050" dirty="0" err="1" smtClean="0"/>
              <a:t>this</a:t>
            </a:r>
            <a:r>
              <a:rPr lang="pt-BR" sz="1050" dirty="0" smtClean="0"/>
              <a:t>.</a:t>
            </a:r>
            <a:r>
              <a:rPr lang="pt-BR" sz="1050" dirty="0" err="1" smtClean="0"/>
              <a:t>setIdade</a:t>
            </a:r>
            <a:r>
              <a:rPr lang="pt-BR" sz="1050" dirty="0" smtClean="0"/>
              <a:t>(idade);</a:t>
            </a:r>
          </a:p>
          <a:p>
            <a:pPr>
              <a:buNone/>
            </a:pPr>
            <a:r>
              <a:rPr lang="pt-BR" sz="1050" dirty="0" smtClean="0"/>
              <a:t>        </a:t>
            </a:r>
            <a:r>
              <a:rPr lang="pt-BR" sz="1050" dirty="0" err="1" smtClean="0"/>
              <a:t>this</a:t>
            </a:r>
            <a:r>
              <a:rPr lang="pt-BR" sz="1050" dirty="0" smtClean="0"/>
              <a:t>.</a:t>
            </a:r>
            <a:r>
              <a:rPr lang="pt-BR" sz="1050" dirty="0" err="1" smtClean="0"/>
              <a:t>setNome</a:t>
            </a:r>
            <a:r>
              <a:rPr lang="pt-BR" sz="1050" dirty="0" smtClean="0"/>
              <a:t>(nome);</a:t>
            </a:r>
          </a:p>
          <a:p>
            <a:pPr>
              <a:buNone/>
            </a:pPr>
            <a:r>
              <a:rPr lang="pt-BR" sz="1050" dirty="0" smtClean="0"/>
              <a:t>    }</a:t>
            </a:r>
          </a:p>
          <a:p>
            <a:pPr>
              <a:buNone/>
            </a:pPr>
            <a:r>
              <a:rPr lang="pt-BR" sz="1050" dirty="0" err="1" smtClean="0"/>
              <a:t>private</a:t>
            </a:r>
            <a:r>
              <a:rPr lang="pt-BR" sz="1050" dirty="0" smtClean="0"/>
              <a:t> String nome;</a:t>
            </a:r>
          </a:p>
          <a:p>
            <a:pPr>
              <a:buNone/>
            </a:pPr>
            <a:r>
              <a:rPr lang="pt-BR" sz="1050" dirty="0" err="1" smtClean="0"/>
              <a:t>public</a:t>
            </a:r>
            <a:r>
              <a:rPr lang="pt-BR" sz="1050" dirty="0" smtClean="0"/>
              <a:t> String </a:t>
            </a:r>
            <a:r>
              <a:rPr lang="pt-BR" sz="1050" dirty="0" err="1" smtClean="0"/>
              <a:t>getNome</a:t>
            </a:r>
            <a:r>
              <a:rPr lang="pt-BR" sz="1050" dirty="0" smtClean="0"/>
              <a:t>() {     </a:t>
            </a:r>
            <a:r>
              <a:rPr lang="pt-BR" sz="1050" dirty="0" err="1" smtClean="0"/>
              <a:t>return</a:t>
            </a:r>
            <a:r>
              <a:rPr lang="pt-BR" sz="1050" dirty="0" smtClean="0"/>
              <a:t> nome;    }</a:t>
            </a:r>
          </a:p>
          <a:p>
            <a:pPr>
              <a:buNone/>
            </a:pPr>
            <a:r>
              <a:rPr lang="pt-BR" sz="1050" dirty="0" smtClean="0"/>
              <a:t> </a:t>
            </a:r>
            <a:r>
              <a:rPr lang="pt-BR" sz="1050" dirty="0" err="1" smtClean="0"/>
              <a:t>public</a:t>
            </a:r>
            <a:r>
              <a:rPr lang="pt-BR" sz="1050" dirty="0" smtClean="0"/>
              <a:t> </a:t>
            </a:r>
            <a:r>
              <a:rPr lang="pt-BR" sz="1050" dirty="0" err="1" smtClean="0"/>
              <a:t>void</a:t>
            </a:r>
            <a:r>
              <a:rPr lang="pt-BR" sz="1050" dirty="0" smtClean="0"/>
              <a:t> </a:t>
            </a:r>
            <a:r>
              <a:rPr lang="pt-BR" sz="1050" dirty="0" err="1" smtClean="0"/>
              <a:t>setNome</a:t>
            </a:r>
            <a:r>
              <a:rPr lang="pt-BR" sz="1050" dirty="0" smtClean="0"/>
              <a:t>(String nome) { </a:t>
            </a:r>
          </a:p>
          <a:p>
            <a:pPr>
              <a:buNone/>
            </a:pPr>
            <a:r>
              <a:rPr lang="pt-BR" sz="1050" dirty="0" smtClean="0"/>
              <a:t>      </a:t>
            </a:r>
            <a:r>
              <a:rPr lang="pt-BR" sz="1050" dirty="0" err="1" smtClean="0"/>
              <a:t>this</a:t>
            </a:r>
            <a:r>
              <a:rPr lang="pt-BR" sz="1050" dirty="0" smtClean="0"/>
              <a:t>.nome = nome;</a:t>
            </a:r>
          </a:p>
          <a:p>
            <a:pPr>
              <a:buNone/>
            </a:pPr>
            <a:r>
              <a:rPr lang="pt-BR" sz="1050" dirty="0" smtClean="0"/>
              <a:t>    }</a:t>
            </a:r>
          </a:p>
          <a:p>
            <a:pPr>
              <a:buNone/>
            </a:pPr>
            <a:r>
              <a:rPr lang="pt-BR" sz="1050" dirty="0" smtClean="0"/>
              <a:t>  </a:t>
            </a:r>
            <a:r>
              <a:rPr lang="pt-BR" sz="1050" dirty="0" err="1" smtClean="0"/>
              <a:t>private</a:t>
            </a:r>
            <a:r>
              <a:rPr lang="pt-BR" sz="1050" dirty="0" smtClean="0"/>
              <a:t> </a:t>
            </a:r>
            <a:r>
              <a:rPr lang="pt-BR" sz="1050" dirty="0" err="1" smtClean="0"/>
              <a:t>int</a:t>
            </a:r>
            <a:r>
              <a:rPr lang="pt-BR" sz="1050" dirty="0" smtClean="0"/>
              <a:t> idade; </a:t>
            </a:r>
          </a:p>
          <a:p>
            <a:pPr>
              <a:buNone/>
            </a:pPr>
            <a:r>
              <a:rPr lang="pt-BR" sz="1050" dirty="0" smtClean="0"/>
              <a:t>    </a:t>
            </a:r>
            <a:r>
              <a:rPr lang="pt-BR" sz="1050" dirty="0" err="1" smtClean="0"/>
              <a:t>public</a:t>
            </a:r>
            <a:r>
              <a:rPr lang="pt-BR" sz="1050" dirty="0" smtClean="0"/>
              <a:t> </a:t>
            </a:r>
            <a:r>
              <a:rPr lang="pt-BR" sz="1050" dirty="0" err="1" smtClean="0"/>
              <a:t>int</a:t>
            </a:r>
            <a:r>
              <a:rPr lang="pt-BR" sz="1050" dirty="0" smtClean="0"/>
              <a:t> </a:t>
            </a:r>
            <a:r>
              <a:rPr lang="pt-BR" sz="1050" dirty="0" err="1" smtClean="0"/>
              <a:t>getIdade</a:t>
            </a:r>
            <a:r>
              <a:rPr lang="pt-BR" sz="1050" dirty="0" smtClean="0"/>
              <a:t>() {</a:t>
            </a:r>
          </a:p>
          <a:p>
            <a:pPr>
              <a:buNone/>
            </a:pPr>
            <a:r>
              <a:rPr lang="pt-BR" sz="1050" dirty="0" smtClean="0"/>
              <a:t>        </a:t>
            </a:r>
            <a:r>
              <a:rPr lang="pt-BR" sz="1050" dirty="0" err="1" smtClean="0"/>
              <a:t>return</a:t>
            </a:r>
            <a:r>
              <a:rPr lang="pt-BR" sz="1050" dirty="0" smtClean="0"/>
              <a:t> idade;</a:t>
            </a:r>
          </a:p>
          <a:p>
            <a:pPr>
              <a:buNone/>
            </a:pPr>
            <a:r>
              <a:rPr lang="pt-BR" sz="1050" dirty="0" smtClean="0"/>
              <a:t>    }</a:t>
            </a:r>
          </a:p>
          <a:p>
            <a:pPr>
              <a:buNone/>
            </a:pPr>
            <a:r>
              <a:rPr lang="pt-BR" sz="1050" dirty="0" smtClean="0"/>
              <a:t>    </a:t>
            </a:r>
            <a:r>
              <a:rPr lang="pt-BR" sz="1050" dirty="0" err="1" smtClean="0"/>
              <a:t>public</a:t>
            </a:r>
            <a:r>
              <a:rPr lang="pt-BR" sz="1050" dirty="0" smtClean="0"/>
              <a:t> </a:t>
            </a:r>
            <a:r>
              <a:rPr lang="pt-BR" sz="1050" dirty="0" err="1" smtClean="0"/>
              <a:t>void</a:t>
            </a:r>
            <a:r>
              <a:rPr lang="pt-BR" sz="1050" dirty="0" smtClean="0"/>
              <a:t> </a:t>
            </a:r>
            <a:r>
              <a:rPr lang="pt-BR" sz="1050" dirty="0" err="1" smtClean="0"/>
              <a:t>setIdade</a:t>
            </a:r>
            <a:r>
              <a:rPr lang="pt-BR" sz="1050" dirty="0" smtClean="0"/>
              <a:t>(</a:t>
            </a:r>
            <a:r>
              <a:rPr lang="pt-BR" sz="1050" dirty="0" err="1" smtClean="0"/>
              <a:t>int</a:t>
            </a:r>
            <a:r>
              <a:rPr lang="pt-BR" sz="1050" dirty="0" smtClean="0"/>
              <a:t> idade) {</a:t>
            </a:r>
          </a:p>
          <a:p>
            <a:pPr>
              <a:buNone/>
            </a:pPr>
            <a:r>
              <a:rPr lang="pt-BR" sz="1050" dirty="0" smtClean="0"/>
              <a:t>        </a:t>
            </a:r>
            <a:r>
              <a:rPr lang="pt-BR" sz="1050" dirty="0" err="1" smtClean="0"/>
              <a:t>this</a:t>
            </a:r>
            <a:r>
              <a:rPr lang="pt-BR" sz="1050" dirty="0" smtClean="0"/>
              <a:t>.idade = idade;</a:t>
            </a:r>
          </a:p>
          <a:p>
            <a:pPr>
              <a:buNone/>
            </a:pPr>
            <a:r>
              <a:rPr lang="pt-BR" sz="1050" dirty="0" smtClean="0"/>
              <a:t>    }</a:t>
            </a:r>
          </a:p>
          <a:p>
            <a:pPr>
              <a:buNone/>
            </a:pPr>
            <a:r>
              <a:rPr lang="pt-BR" sz="1050" dirty="0" smtClean="0"/>
              <a:t>}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08927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lum bright="52000" contrast="-25000"/>
          </a:blip>
          <a:srcRect/>
          <a:stretch>
            <a:fillRect/>
          </a:stretch>
        </p:blipFill>
        <p:spPr bwMode="auto">
          <a:xfrm>
            <a:off x="5357818" y="1428741"/>
            <a:ext cx="2071702" cy="108406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e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Abstração de um objeto</a:t>
            </a:r>
          </a:p>
          <a:p>
            <a:r>
              <a:rPr lang="pt-BR" dirty="0" smtClean="0"/>
              <a:t>Declaração de um objeto</a:t>
            </a:r>
          </a:p>
          <a:p>
            <a:endParaRPr lang="pt-BR" dirty="0"/>
          </a:p>
        </p:txBody>
      </p:sp>
      <p:pic>
        <p:nvPicPr>
          <p:cNvPr id="2050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3810007"/>
            <a:ext cx="3071834" cy="1607406"/>
          </a:xfrm>
          <a:prstGeom prst="rect">
            <a:avLst/>
          </a:prstGeom>
          <a:noFill/>
        </p:spPr>
      </p:pic>
      <p:sp>
        <p:nvSpPr>
          <p:cNvPr id="7" name="Seta para baixo 6"/>
          <p:cNvSpPr/>
          <p:nvPr/>
        </p:nvSpPr>
        <p:spPr>
          <a:xfrm>
            <a:off x="6000760" y="2559842"/>
            <a:ext cx="571504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6415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pequeno erro de execução!!!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util.List</a:t>
            </a:r>
            <a:r>
              <a:rPr lang="pt-BR" dirty="0" smtClean="0"/>
              <a:t> listaP2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util.Vector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Pessoa p2 = </a:t>
            </a:r>
            <a:r>
              <a:rPr lang="pt-BR" dirty="0" err="1" smtClean="0"/>
              <a:t>new</a:t>
            </a:r>
            <a:r>
              <a:rPr lang="pt-BR" dirty="0" smtClean="0"/>
              <a:t> Pessoa();</a:t>
            </a:r>
          </a:p>
          <a:p>
            <a:pPr>
              <a:buNone/>
            </a:pPr>
            <a:r>
              <a:rPr lang="pt-BR" dirty="0" smtClean="0"/>
              <a:t>p2.</a:t>
            </a:r>
            <a:r>
              <a:rPr lang="pt-BR" dirty="0" err="1" smtClean="0"/>
              <a:t>setNome</a:t>
            </a:r>
            <a:r>
              <a:rPr lang="pt-BR" dirty="0" smtClean="0"/>
              <a:t>("Alexandre"); p2.</a:t>
            </a:r>
            <a:r>
              <a:rPr lang="pt-BR" dirty="0" err="1" smtClean="0"/>
              <a:t>setIdade</a:t>
            </a:r>
            <a:r>
              <a:rPr lang="pt-BR" dirty="0" smtClean="0"/>
              <a:t>(33);</a:t>
            </a:r>
          </a:p>
          <a:p>
            <a:pPr>
              <a:buNone/>
            </a:pPr>
            <a:r>
              <a:rPr lang="pt-BR" dirty="0" smtClean="0"/>
              <a:t>listaP2.</a:t>
            </a:r>
            <a:r>
              <a:rPr lang="pt-BR" dirty="0" err="1" smtClean="0"/>
              <a:t>add</a:t>
            </a:r>
            <a:r>
              <a:rPr lang="pt-BR" smtClean="0"/>
              <a:t>(p2);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listaP2.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Pessoa("Almeida", 18));</a:t>
            </a:r>
          </a:p>
          <a:p>
            <a:pPr>
              <a:buNone/>
            </a:pPr>
            <a:r>
              <a:rPr lang="pt-BR" dirty="0" smtClean="0"/>
              <a:t>Carro </a:t>
            </a:r>
            <a:r>
              <a:rPr lang="pt-BR" dirty="0" err="1" smtClean="0"/>
              <a:t>car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Carro();</a:t>
            </a:r>
          </a:p>
          <a:p>
            <a:pPr>
              <a:buNone/>
            </a:pPr>
            <a:r>
              <a:rPr lang="pt-BR" dirty="0" err="1" smtClean="0"/>
              <a:t>car.setPotencia</a:t>
            </a:r>
            <a:r>
              <a:rPr lang="pt-BR" dirty="0" smtClean="0"/>
              <a:t>(1200);</a:t>
            </a:r>
          </a:p>
          <a:p>
            <a:pPr>
              <a:buNone/>
            </a:pPr>
            <a:r>
              <a:rPr lang="pt-BR" dirty="0" smtClean="0"/>
              <a:t>listaP2.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car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util.Iterator</a:t>
            </a:r>
            <a:r>
              <a:rPr lang="pt-BR" dirty="0" smtClean="0"/>
              <a:t> It2 = listaP2.</a:t>
            </a:r>
            <a:r>
              <a:rPr lang="pt-BR" dirty="0" err="1" smtClean="0"/>
              <a:t>iterator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(It2.</a:t>
            </a:r>
            <a:r>
              <a:rPr lang="pt-BR" dirty="0" err="1" smtClean="0"/>
              <a:t>hasNext</a:t>
            </a:r>
            <a:r>
              <a:rPr lang="pt-BR" dirty="0" smtClean="0"/>
              <a:t>()){</a:t>
            </a:r>
          </a:p>
          <a:p>
            <a:pPr>
              <a:buNone/>
            </a:pPr>
            <a:r>
              <a:rPr lang="pt-BR" dirty="0" smtClean="0"/>
              <a:t>         Pessoa p1 = (Pessoa)It2.</a:t>
            </a:r>
            <a:r>
              <a:rPr lang="pt-BR" dirty="0" err="1" smtClean="0"/>
              <a:t>next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(p1.</a:t>
            </a:r>
            <a:r>
              <a:rPr lang="pt-BR" dirty="0" err="1" smtClean="0"/>
              <a:t>getNome</a:t>
            </a:r>
            <a:r>
              <a:rPr lang="pt-BR" dirty="0" smtClean="0"/>
              <a:t>() + " | " + p1.</a:t>
            </a:r>
            <a:r>
              <a:rPr lang="pt-BR" dirty="0" err="1" smtClean="0"/>
              <a:t>getIdade</a:t>
            </a:r>
            <a:r>
              <a:rPr lang="pt-BR" dirty="0" smtClean="0"/>
              <a:t>());</a:t>
            </a:r>
          </a:p>
          <a:p>
            <a:pPr>
              <a:buNone/>
            </a:pPr>
            <a:r>
              <a:rPr lang="pt-BR" dirty="0" smtClean="0"/>
              <a:t>       }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4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agora???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Uma coleção não necessariamente é de um único objeto</a:t>
            </a:r>
          </a:p>
          <a:p>
            <a:pPr lvl="1"/>
            <a:r>
              <a:rPr lang="pt-BR" dirty="0" smtClean="0"/>
              <a:t>Para resolver este problema....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27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POO – Aula 7</a:t>
            </a:r>
            <a:br>
              <a:rPr lang="pt-BR" dirty="0" smtClean="0"/>
            </a:b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Alexandre </a:t>
            </a:r>
            <a:r>
              <a:rPr lang="pt-BR" dirty="0" err="1" smtClean="0"/>
              <a:t>L’Erario</a:t>
            </a:r>
            <a:endParaRPr lang="pt-BR" dirty="0" smtClean="0"/>
          </a:p>
          <a:p>
            <a:r>
              <a:rPr lang="pt-BR" dirty="0" smtClean="0"/>
              <a:t>alerario@utfpr.edu.br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56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Incluídos na Versão 5 do Java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Problemas com </a:t>
            </a:r>
            <a:r>
              <a:rPr lang="pt-BR" dirty="0" err="1" smtClean="0"/>
              <a:t>casting</a:t>
            </a:r>
            <a:r>
              <a:rPr lang="pt-BR" dirty="0" smtClean="0"/>
              <a:t> :</a:t>
            </a:r>
          </a:p>
          <a:p>
            <a:pPr lvl="1"/>
            <a:r>
              <a:rPr lang="pt-BR" dirty="0" smtClean="0"/>
              <a:t>Poluição do código</a:t>
            </a:r>
          </a:p>
          <a:p>
            <a:pPr lvl="1"/>
            <a:r>
              <a:rPr lang="pt-BR" dirty="0" smtClean="0"/>
              <a:t>Erros de execução</a:t>
            </a:r>
          </a:p>
          <a:p>
            <a:endParaRPr lang="pt-BR" dirty="0" smtClean="0"/>
          </a:p>
          <a:p>
            <a:r>
              <a:rPr lang="pt-BR" dirty="0" smtClean="0"/>
              <a:t>Benefícios:</a:t>
            </a:r>
          </a:p>
          <a:p>
            <a:pPr lvl="1"/>
            <a:r>
              <a:rPr lang="pt-BR" dirty="0" smtClean="0"/>
              <a:t>Permite que uma única classe trabalhe com uma grande variedade de tipos</a:t>
            </a:r>
          </a:p>
          <a:p>
            <a:pPr lvl="1"/>
            <a:r>
              <a:rPr lang="pt-BR" dirty="0" smtClean="0"/>
              <a:t>Elimina a necessidade de se fazer </a:t>
            </a:r>
            <a:r>
              <a:rPr lang="pt-BR" dirty="0" err="1" smtClean="0"/>
              <a:t>cast</a:t>
            </a:r>
            <a:endParaRPr lang="pt-BR" dirty="0" smtClean="0"/>
          </a:p>
          <a:p>
            <a:pPr lvl="1"/>
            <a:r>
              <a:rPr lang="pt-BR" dirty="0" smtClean="0"/>
              <a:t>Preserva benefícios da checagem de tipos</a:t>
            </a:r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43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class</a:t>
            </a:r>
            <a:r>
              <a:rPr lang="pt-BR" sz="1800" dirty="0" smtClean="0"/>
              <a:t> Equipamento&lt;E&gt; {</a:t>
            </a:r>
          </a:p>
          <a:p>
            <a:pPr>
              <a:buNone/>
            </a:pPr>
            <a:r>
              <a:rPr lang="pt-BR" sz="1800" dirty="0" smtClean="0"/>
              <a:t>    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E </a:t>
            </a:r>
            <a:r>
              <a:rPr lang="pt-BR" sz="1800" dirty="0" err="1" smtClean="0"/>
              <a:t>equip</a:t>
            </a:r>
            <a:r>
              <a:rPr lang="pt-BR" sz="1800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</a:t>
            </a:r>
            <a:r>
              <a:rPr lang="pt-BR" sz="1800" dirty="0" err="1" smtClean="0"/>
              <a:t>public</a:t>
            </a:r>
            <a:r>
              <a:rPr lang="pt-BR" sz="1800" dirty="0" smtClean="0"/>
              <a:t> E </a:t>
            </a:r>
            <a:r>
              <a:rPr lang="pt-BR" sz="1800" dirty="0" err="1" smtClean="0"/>
              <a:t>getEquipamento</a:t>
            </a:r>
            <a:r>
              <a:rPr lang="pt-BR" sz="1800" dirty="0" smtClean="0"/>
              <a:t>(){</a:t>
            </a:r>
          </a:p>
          <a:p>
            <a:pPr>
              <a:buNone/>
            </a:pPr>
            <a:r>
              <a:rPr lang="pt-BR" sz="1800" dirty="0" smtClean="0"/>
              <a:t>        </a:t>
            </a:r>
            <a:r>
              <a:rPr lang="pt-BR" sz="1800" dirty="0" err="1" smtClean="0"/>
              <a:t>return</a:t>
            </a:r>
            <a:r>
              <a:rPr lang="pt-BR" sz="1800" dirty="0" smtClean="0"/>
              <a:t> </a:t>
            </a:r>
            <a:r>
              <a:rPr lang="pt-BR" sz="1800" dirty="0" err="1" smtClean="0"/>
              <a:t>equip</a:t>
            </a:r>
            <a:r>
              <a:rPr lang="pt-BR" sz="1800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}</a:t>
            </a:r>
          </a:p>
          <a:p>
            <a:pPr>
              <a:buNone/>
            </a:pPr>
            <a:r>
              <a:rPr lang="pt-BR" sz="1800" dirty="0" smtClean="0"/>
              <a:t>    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err="1" smtClean="0"/>
              <a:t>setEquipamento</a:t>
            </a:r>
            <a:r>
              <a:rPr lang="pt-BR" sz="1800" dirty="0" smtClean="0"/>
              <a:t>(E </a:t>
            </a:r>
            <a:r>
              <a:rPr lang="pt-BR" sz="1800" dirty="0" err="1" smtClean="0"/>
              <a:t>equip</a:t>
            </a:r>
            <a:r>
              <a:rPr lang="pt-BR" sz="1800" dirty="0" smtClean="0"/>
              <a:t>){</a:t>
            </a:r>
          </a:p>
          <a:p>
            <a:pPr>
              <a:buNone/>
            </a:pPr>
            <a:r>
              <a:rPr lang="pt-BR" sz="1800" dirty="0" smtClean="0"/>
              <a:t>        </a:t>
            </a:r>
            <a:r>
              <a:rPr lang="pt-BR" sz="1800" dirty="0" err="1" smtClean="0"/>
              <a:t>this</a:t>
            </a:r>
            <a:r>
              <a:rPr lang="pt-BR" sz="1800" dirty="0" smtClean="0"/>
              <a:t>.</a:t>
            </a:r>
            <a:r>
              <a:rPr lang="pt-BR" sz="1800" dirty="0" err="1" smtClean="0"/>
              <a:t>equip</a:t>
            </a:r>
            <a:r>
              <a:rPr lang="pt-BR" sz="1800" dirty="0" smtClean="0"/>
              <a:t> = </a:t>
            </a:r>
            <a:r>
              <a:rPr lang="pt-BR" sz="1800" dirty="0" err="1" smtClean="0"/>
              <a:t>equip</a:t>
            </a:r>
            <a:r>
              <a:rPr lang="pt-BR" sz="1800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}</a:t>
            </a:r>
          </a:p>
          <a:p>
            <a:pPr>
              <a:buNone/>
            </a:pPr>
            <a:r>
              <a:rPr lang="pt-BR" sz="1800" dirty="0" smtClean="0"/>
              <a:t>}</a:t>
            </a:r>
            <a:endParaRPr lang="pt-BR" sz="1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4294967295"/>
          </p:nvPr>
        </p:nvSpPr>
        <p:spPr>
          <a:xfrm>
            <a:off x="5257800" y="1520825"/>
            <a:ext cx="3886200" cy="36274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/>
              <a:t> 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>
              <a:buNone/>
            </a:pPr>
            <a:r>
              <a:rPr lang="pt-BR" sz="2000" dirty="0" smtClean="0"/>
              <a:t>     Equipamento&lt;</a:t>
            </a:r>
            <a:r>
              <a:rPr lang="pt-BR" sz="2000" dirty="0" err="1" smtClean="0"/>
              <a:t>NoBreak</a:t>
            </a:r>
            <a:r>
              <a:rPr lang="pt-BR" sz="2000" dirty="0" smtClean="0"/>
              <a:t>&gt; </a:t>
            </a:r>
            <a:r>
              <a:rPr lang="pt-BR" sz="2000" dirty="0" err="1" smtClean="0"/>
              <a:t>enb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Equipamento&lt;</a:t>
            </a:r>
            <a:r>
              <a:rPr lang="pt-BR" sz="2000" dirty="0" err="1" smtClean="0"/>
              <a:t>NoBreak</a:t>
            </a:r>
            <a:r>
              <a:rPr lang="pt-BR" sz="2000" dirty="0" smtClean="0"/>
              <a:t>&gt;();</a:t>
            </a:r>
          </a:p>
          <a:p>
            <a:pPr>
              <a:buNone/>
            </a:pPr>
            <a:r>
              <a:rPr lang="pt-BR" sz="2000" dirty="0" smtClean="0"/>
              <a:t>     </a:t>
            </a:r>
            <a:r>
              <a:rPr lang="pt-BR" sz="2000" dirty="0" err="1" smtClean="0"/>
              <a:t>NoBreak</a:t>
            </a:r>
            <a:r>
              <a:rPr lang="pt-BR" sz="2000" dirty="0" smtClean="0"/>
              <a:t> </a:t>
            </a:r>
            <a:r>
              <a:rPr lang="pt-BR" sz="2000" dirty="0" err="1" smtClean="0"/>
              <a:t>nb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NoBreak</a:t>
            </a:r>
            <a:r>
              <a:rPr lang="pt-BR" sz="2000" dirty="0" smtClean="0"/>
              <a:t>();</a:t>
            </a:r>
          </a:p>
          <a:p>
            <a:pPr>
              <a:buNone/>
            </a:pPr>
            <a:r>
              <a:rPr lang="pt-BR" sz="2000" dirty="0" smtClean="0"/>
              <a:t>     </a:t>
            </a:r>
            <a:r>
              <a:rPr lang="pt-BR" sz="2000" dirty="0" err="1" smtClean="0"/>
              <a:t>enb</a:t>
            </a:r>
            <a:r>
              <a:rPr lang="pt-BR" sz="2000" dirty="0" smtClean="0"/>
              <a:t>.</a:t>
            </a:r>
            <a:r>
              <a:rPr lang="pt-BR" sz="2000" dirty="0" err="1" smtClean="0"/>
              <a:t>setEquipamento</a:t>
            </a:r>
            <a:r>
              <a:rPr lang="pt-BR" sz="2000" dirty="0" smtClean="0"/>
              <a:t>(</a:t>
            </a:r>
            <a:r>
              <a:rPr lang="pt-BR" sz="2000" dirty="0" err="1" smtClean="0"/>
              <a:t>nb</a:t>
            </a:r>
            <a:r>
              <a:rPr lang="pt-BR" sz="2000" dirty="0" smtClean="0"/>
              <a:t>);</a:t>
            </a:r>
          </a:p>
          <a:p>
            <a:pPr>
              <a:buNone/>
            </a:pPr>
            <a:r>
              <a:rPr lang="pt-BR" sz="2000" dirty="0" smtClean="0"/>
              <a:t>     </a:t>
            </a:r>
          </a:p>
          <a:p>
            <a:pPr>
              <a:buNone/>
            </a:pPr>
            <a:r>
              <a:rPr lang="pt-BR" sz="2000" dirty="0" smtClean="0"/>
              <a:t> 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1785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r>
              <a:rPr lang="pt-BR" dirty="0" smtClean="0"/>
              <a:t> em </a:t>
            </a:r>
            <a:r>
              <a:rPr lang="pt-BR" dirty="0" err="1" smtClean="0"/>
              <a:t>collections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 o uso do </a:t>
            </a:r>
            <a:r>
              <a:rPr lang="pt-BR" dirty="0" err="1" smtClean="0"/>
              <a:t>Generics</a:t>
            </a:r>
            <a:r>
              <a:rPr lang="pt-BR" dirty="0" smtClean="0"/>
              <a:t> é possível </a:t>
            </a:r>
            <a:r>
              <a:rPr lang="pt-BR" dirty="0" err="1" smtClean="0"/>
              <a:t>tipar</a:t>
            </a:r>
            <a:r>
              <a:rPr lang="pt-BR" dirty="0" smtClean="0"/>
              <a:t> coleções abstratas compostas por objetos (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Evita a codificação do </a:t>
            </a:r>
            <a:r>
              <a:rPr lang="pt-BR" dirty="0" err="1" smtClean="0"/>
              <a:t>casting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Evita erros de execução</a:t>
            </a:r>
          </a:p>
          <a:p>
            <a:pPr lvl="1"/>
            <a:r>
              <a:rPr lang="pt-BR" dirty="0" smtClean="0"/>
              <a:t>O erro surge na codificação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93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pt-BR" sz="1800" dirty="0" err="1" smtClean="0"/>
              <a:t>java</a:t>
            </a:r>
            <a:r>
              <a:rPr lang="pt-BR" sz="1800" dirty="0" smtClean="0"/>
              <a:t>.</a:t>
            </a:r>
            <a:r>
              <a:rPr lang="pt-BR" sz="1800" dirty="0" err="1" smtClean="0"/>
              <a:t>util.Collection&lt;Pessoa</a:t>
            </a:r>
            <a:r>
              <a:rPr lang="pt-BR" sz="1800" dirty="0" smtClean="0"/>
              <a:t>&gt; </a:t>
            </a:r>
            <a:r>
              <a:rPr lang="pt-BR" sz="1800" dirty="0" err="1" smtClean="0"/>
              <a:t>lpg</a:t>
            </a:r>
            <a:r>
              <a:rPr lang="pt-BR" sz="1800" dirty="0" smtClean="0"/>
              <a:t>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java</a:t>
            </a:r>
            <a:r>
              <a:rPr lang="pt-BR" sz="1800" dirty="0" smtClean="0"/>
              <a:t>.</a:t>
            </a:r>
            <a:r>
              <a:rPr lang="pt-BR" sz="1800" dirty="0" err="1" smtClean="0"/>
              <a:t>util.Vector&lt;Pessoa&gt;</a:t>
            </a:r>
            <a:r>
              <a:rPr lang="pt-BR" sz="1800" dirty="0" smtClean="0"/>
              <a:t>();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   </a:t>
            </a:r>
            <a:r>
              <a:rPr lang="pt-BR" sz="1800" dirty="0" err="1" smtClean="0"/>
              <a:t>lpg</a:t>
            </a:r>
            <a:r>
              <a:rPr lang="pt-BR" sz="1800" dirty="0" smtClean="0"/>
              <a:t>.</a:t>
            </a:r>
            <a:r>
              <a:rPr lang="pt-BR" sz="1800" dirty="0" err="1" smtClean="0"/>
              <a:t>add</a:t>
            </a:r>
            <a:r>
              <a:rPr lang="pt-BR" sz="1800" dirty="0" smtClean="0"/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Pessoa("Alexandre",33));</a:t>
            </a:r>
          </a:p>
          <a:p>
            <a:pPr>
              <a:buNone/>
            </a:pPr>
            <a:r>
              <a:rPr lang="pt-BR" sz="1800" dirty="0" smtClean="0"/>
              <a:t>    </a:t>
            </a:r>
            <a:r>
              <a:rPr lang="pt-BR" sz="1800" dirty="0" err="1" smtClean="0"/>
              <a:t>lpg</a:t>
            </a:r>
            <a:r>
              <a:rPr lang="pt-BR" sz="1800" dirty="0" smtClean="0"/>
              <a:t>.</a:t>
            </a:r>
            <a:r>
              <a:rPr lang="pt-BR" sz="1800" dirty="0" err="1" smtClean="0"/>
              <a:t>add</a:t>
            </a:r>
            <a:r>
              <a:rPr lang="pt-BR" sz="1800" dirty="0" smtClean="0"/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Pessoa("Hugo", 33));</a:t>
            </a:r>
          </a:p>
          <a:p>
            <a:pPr>
              <a:buNone/>
            </a:pPr>
            <a:r>
              <a:rPr lang="pt-BR" sz="1800" dirty="0" smtClean="0"/>
              <a:t>    </a:t>
            </a:r>
            <a:r>
              <a:rPr lang="pt-BR" sz="1800" dirty="0" err="1" smtClean="0"/>
              <a:t>lpg</a:t>
            </a:r>
            <a:r>
              <a:rPr lang="pt-BR" sz="1800" dirty="0" smtClean="0"/>
              <a:t>.</a:t>
            </a:r>
            <a:r>
              <a:rPr lang="pt-BR" sz="1800" dirty="0" err="1" smtClean="0"/>
              <a:t>add</a:t>
            </a:r>
            <a:r>
              <a:rPr lang="pt-BR" sz="1800" dirty="0" smtClean="0"/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Pessoa("</a:t>
            </a:r>
            <a:r>
              <a:rPr lang="pt-BR" sz="1800" dirty="0" err="1" smtClean="0"/>
              <a:t>Gamma</a:t>
            </a:r>
            <a:r>
              <a:rPr lang="pt-BR" sz="1800" dirty="0" smtClean="0"/>
              <a:t>", 93));</a:t>
            </a:r>
          </a:p>
          <a:p>
            <a:pPr>
              <a:buNone/>
            </a:pPr>
            <a:r>
              <a:rPr lang="pt-BR" sz="1800" dirty="0" smtClean="0"/>
              <a:t>	for(Pessoa </a:t>
            </a:r>
            <a:r>
              <a:rPr lang="pt-BR" sz="1800" dirty="0" err="1" smtClean="0"/>
              <a:t>pep</a:t>
            </a:r>
            <a:r>
              <a:rPr lang="pt-BR" sz="1800" dirty="0" smtClean="0"/>
              <a:t>:</a:t>
            </a:r>
            <a:r>
              <a:rPr lang="pt-BR" sz="1800" dirty="0" err="1" smtClean="0"/>
              <a:t>lpg</a:t>
            </a:r>
            <a:r>
              <a:rPr lang="pt-BR" sz="1800" dirty="0" smtClean="0"/>
              <a:t>){</a:t>
            </a:r>
          </a:p>
          <a:p>
            <a:pPr>
              <a:buNone/>
            </a:pPr>
            <a:r>
              <a:rPr lang="pt-BR" sz="1800" dirty="0" smtClean="0"/>
              <a:t>            System.</a:t>
            </a:r>
            <a:r>
              <a:rPr lang="pt-BR" sz="1800" dirty="0" err="1" smtClean="0"/>
              <a:t>out.println</a:t>
            </a:r>
            <a:r>
              <a:rPr lang="pt-BR" sz="1800" dirty="0" smtClean="0"/>
              <a:t>(</a:t>
            </a:r>
            <a:r>
              <a:rPr lang="pt-BR" sz="1800" dirty="0" err="1" smtClean="0"/>
              <a:t>pep</a:t>
            </a:r>
            <a:r>
              <a:rPr lang="pt-BR" sz="1800" dirty="0" smtClean="0"/>
              <a:t>.</a:t>
            </a:r>
            <a:r>
              <a:rPr lang="pt-BR" sz="1800" dirty="0" err="1" smtClean="0"/>
              <a:t>getNome</a:t>
            </a:r>
            <a:r>
              <a:rPr lang="pt-BR" sz="1800" dirty="0" smtClean="0"/>
              <a:t>());</a:t>
            </a:r>
          </a:p>
          <a:p>
            <a:pPr>
              <a:buNone/>
            </a:pPr>
            <a:r>
              <a:rPr lang="pt-BR" sz="1800" dirty="0" smtClean="0"/>
              <a:t>        }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</a:t>
            </a:r>
            <a:r>
              <a:rPr lang="pt-BR" sz="1800" dirty="0" err="1" smtClean="0"/>
              <a:t>lpg</a:t>
            </a:r>
            <a:r>
              <a:rPr lang="pt-BR" sz="1800" dirty="0" smtClean="0"/>
              <a:t>.</a:t>
            </a:r>
            <a:r>
              <a:rPr lang="pt-BR" sz="1800" dirty="0" err="1" smtClean="0"/>
              <a:t>add</a:t>
            </a:r>
            <a:r>
              <a:rPr lang="pt-BR" sz="1800" dirty="0" smtClean="0"/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Carro()); // ERRO DE COMPILAÇÃO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6468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</a:t>
            </a:r>
            <a:r>
              <a:rPr lang="pt-BR" dirty="0" smtClean="0"/>
              <a:t>ção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21396"/>
            <a:ext cx="7596336" cy="17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544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POO – Aula 8</a:t>
            </a:r>
            <a:br>
              <a:rPr lang="pt-BR" sz="3600" dirty="0" smtClean="0"/>
            </a:br>
            <a:r>
              <a:rPr lang="pt-BR" sz="3600" dirty="0" smtClean="0"/>
              <a:t>Cardinalidade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Alexandre </a:t>
            </a:r>
            <a:r>
              <a:rPr lang="pt-BR" dirty="0" err="1" smtClean="0"/>
              <a:t>L’Erario</a:t>
            </a:r>
            <a:endParaRPr lang="pt-BR" dirty="0" smtClean="0"/>
          </a:p>
          <a:p>
            <a:r>
              <a:rPr lang="pt-BR" dirty="0" smtClean="0"/>
              <a:t>alerario@utfpr.edu.br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68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Cardinalidade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Determinar quantas instancias de um determinado objeto está relacionada com um outro objeto</a:t>
            </a:r>
          </a:p>
          <a:p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01516"/>
            <a:ext cx="78867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9505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Esconder funcionalidades</a:t>
            </a:r>
            <a:endParaRPr lang="pt-BR" dirty="0"/>
          </a:p>
        </p:txBody>
      </p:sp>
      <p:pic>
        <p:nvPicPr>
          <p:cNvPr id="4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137420"/>
            <a:ext cx="2500330" cy="1308353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65412"/>
            <a:ext cx="2000264" cy="208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857224" y="3571880"/>
            <a:ext cx="8819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Motorista</a:t>
            </a:r>
            <a:endParaRPr lang="pt-BR" dirty="0"/>
          </a:p>
        </p:txBody>
      </p:sp>
      <p:sp>
        <p:nvSpPr>
          <p:cNvPr id="8" name="Seta para a direita 7"/>
          <p:cNvSpPr/>
          <p:nvPr/>
        </p:nvSpPr>
        <p:spPr>
          <a:xfrm>
            <a:off x="2411760" y="2713484"/>
            <a:ext cx="1714512" cy="476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Partida</a:t>
            </a:r>
            <a:endParaRPr lang="pt-BR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5072066" y="3988602"/>
            <a:ext cx="3500462" cy="952507"/>
          </a:xfrm>
          <a:prstGeom prst="wedgeRectCallout">
            <a:avLst>
              <a:gd name="adj1" fmla="val -43159"/>
              <a:gd name="adj2" fmla="val -1359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Ligar a bomba de combustível</a:t>
            </a:r>
          </a:p>
          <a:p>
            <a:pPr algn="ctr"/>
            <a:r>
              <a:rPr lang="pt-BR" dirty="0" smtClean="0"/>
              <a:t>Injetar combustível</a:t>
            </a:r>
          </a:p>
          <a:p>
            <a:pPr algn="ctr"/>
            <a:r>
              <a:rPr lang="pt-BR" dirty="0" smtClean="0"/>
              <a:t>Ligar motor de arranque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4091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implementar cardinalidade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Não há uma única decisão efetiva </a:t>
            </a:r>
          </a:p>
          <a:p>
            <a:endParaRPr lang="pt-BR" dirty="0" smtClean="0"/>
          </a:p>
          <a:p>
            <a:r>
              <a:rPr lang="pt-BR" dirty="0" smtClean="0"/>
              <a:t>Um conjunto de soluções podem ser empregadas para resolver o problema</a:t>
            </a:r>
          </a:p>
          <a:p>
            <a:pPr lvl="1"/>
            <a:r>
              <a:rPr lang="pt-BR" dirty="0" smtClean="0"/>
              <a:t>A solução pode determinar a navegabilidade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Soluções: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Vetor em estrutura estática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Estrutura dinâmica: </a:t>
            </a:r>
            <a:r>
              <a:rPr lang="pt-BR" dirty="0" err="1" smtClean="0"/>
              <a:t>Collection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292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solução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899592" y="936104"/>
            <a:ext cx="6192688" cy="46577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</a:t>
            </a:r>
            <a:r>
              <a:rPr lang="pt-BR" sz="1600" dirty="0" err="1" smtClean="0"/>
              <a:t>TipoProduto</a:t>
            </a:r>
            <a:r>
              <a:rPr lang="pt-BR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private</a:t>
            </a:r>
            <a:r>
              <a:rPr lang="pt-BR" sz="1600" dirty="0" smtClean="0"/>
              <a:t> String </a:t>
            </a:r>
            <a:r>
              <a:rPr lang="pt-BR" sz="1600" dirty="0" err="1" smtClean="0"/>
              <a:t>descricao</a:t>
            </a:r>
            <a:r>
              <a:rPr lang="pt-BR" sz="1600" dirty="0" smtClean="0"/>
              <a:t>;  // implementar </a:t>
            </a:r>
            <a:r>
              <a:rPr lang="pt-BR" sz="1600" dirty="0" err="1" smtClean="0"/>
              <a:t>get</a:t>
            </a:r>
            <a:r>
              <a:rPr lang="pt-BR" sz="1600" dirty="0" smtClean="0"/>
              <a:t> e set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b="1" dirty="0" err="1" smtClean="0"/>
              <a:t>private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java</a:t>
            </a:r>
            <a:r>
              <a:rPr lang="pt-BR" sz="1600" b="1" dirty="0" smtClean="0"/>
              <a:t>.</a:t>
            </a:r>
            <a:r>
              <a:rPr lang="pt-BR" sz="1600" b="1" dirty="0" err="1" smtClean="0"/>
              <a:t>util.ArrayList&lt;Produto</a:t>
            </a:r>
            <a:r>
              <a:rPr lang="pt-BR" sz="1600" b="1" dirty="0" smtClean="0"/>
              <a:t>&gt; </a:t>
            </a:r>
            <a:r>
              <a:rPr lang="pt-BR" sz="1600" b="1" dirty="0" err="1" smtClean="0"/>
              <a:t>lprod</a:t>
            </a:r>
            <a:r>
              <a:rPr lang="pt-BR" sz="1600" b="1" dirty="0" smtClean="0"/>
              <a:t>;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TipoProduto</a:t>
            </a:r>
            <a:r>
              <a:rPr lang="pt-BR" sz="1600" dirty="0" smtClean="0"/>
              <a:t>() {</a:t>
            </a:r>
          </a:p>
          <a:p>
            <a:pPr>
              <a:buNone/>
            </a:pPr>
            <a:r>
              <a:rPr lang="pt-BR" sz="1600" dirty="0" smtClean="0"/>
              <a:t>        </a:t>
            </a:r>
            <a:r>
              <a:rPr lang="pt-BR" sz="1600" dirty="0" err="1" smtClean="0"/>
              <a:t>lprod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java</a:t>
            </a:r>
            <a:r>
              <a:rPr lang="pt-BR" sz="1600" dirty="0" smtClean="0"/>
              <a:t>.</a:t>
            </a:r>
            <a:r>
              <a:rPr lang="pt-BR" sz="1600" dirty="0" err="1" smtClean="0"/>
              <a:t>util.ArrayList&lt;Produto&gt;</a:t>
            </a:r>
            <a:r>
              <a:rPr lang="pt-BR" sz="1600" dirty="0" smtClean="0"/>
              <a:t>();</a:t>
            </a:r>
          </a:p>
          <a:p>
            <a:pPr>
              <a:buNone/>
            </a:pPr>
            <a:r>
              <a:rPr lang="pt-BR" sz="1600" dirty="0" smtClean="0"/>
              <a:t>    }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addProduto</a:t>
            </a:r>
            <a:r>
              <a:rPr lang="pt-BR" sz="1600" dirty="0" smtClean="0"/>
              <a:t>(Produto pro){</a:t>
            </a:r>
          </a:p>
          <a:p>
            <a:pPr>
              <a:buNone/>
            </a:pPr>
            <a:r>
              <a:rPr lang="pt-BR" sz="1600" dirty="0" smtClean="0"/>
              <a:t>        </a:t>
            </a:r>
            <a:r>
              <a:rPr lang="pt-BR" sz="1600" dirty="0" err="1" smtClean="0"/>
              <a:t>lprod</a:t>
            </a:r>
            <a:r>
              <a:rPr lang="pt-BR" sz="1600" dirty="0" smtClean="0"/>
              <a:t>.</a:t>
            </a:r>
            <a:r>
              <a:rPr lang="pt-BR" sz="1600" dirty="0" err="1" smtClean="0"/>
              <a:t>add</a:t>
            </a:r>
            <a:r>
              <a:rPr lang="pt-BR" sz="1600" dirty="0" smtClean="0"/>
              <a:t>(pro);</a:t>
            </a:r>
          </a:p>
          <a:p>
            <a:pPr>
              <a:buNone/>
            </a:pPr>
            <a:r>
              <a:rPr lang="pt-BR" sz="1600" dirty="0" smtClean="0"/>
              <a:t>    }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java</a:t>
            </a:r>
            <a:r>
              <a:rPr lang="pt-BR" sz="1600" dirty="0" smtClean="0"/>
              <a:t>.</a:t>
            </a:r>
            <a:r>
              <a:rPr lang="pt-BR" sz="1600" dirty="0" err="1" smtClean="0"/>
              <a:t>util.ArrayList&lt;Produto</a:t>
            </a:r>
            <a:r>
              <a:rPr lang="pt-BR" sz="1600" dirty="0" smtClean="0"/>
              <a:t>&gt; </a:t>
            </a:r>
            <a:r>
              <a:rPr lang="pt-BR" sz="1600" dirty="0" err="1" smtClean="0"/>
              <a:t>getProdutos</a:t>
            </a:r>
            <a:r>
              <a:rPr lang="pt-BR" sz="1600" dirty="0" smtClean="0"/>
              <a:t>(){</a:t>
            </a:r>
          </a:p>
          <a:p>
            <a:pPr>
              <a:buNone/>
            </a:pPr>
            <a:r>
              <a:rPr lang="pt-BR" sz="1600" dirty="0" smtClean="0"/>
              <a:t>        </a:t>
            </a:r>
            <a:r>
              <a:rPr lang="pt-BR" sz="1600" dirty="0" err="1" smtClean="0"/>
              <a:t>return</a:t>
            </a:r>
            <a:r>
              <a:rPr lang="pt-BR" sz="1600" dirty="0" smtClean="0"/>
              <a:t> </a:t>
            </a:r>
            <a:r>
              <a:rPr lang="pt-BR" sz="1600" dirty="0" err="1" smtClean="0"/>
              <a:t>lprod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pt-BR" sz="1600" dirty="0" smtClean="0"/>
              <a:t>    }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remove(Produto pro){</a:t>
            </a:r>
          </a:p>
          <a:p>
            <a:pPr>
              <a:buNone/>
            </a:pPr>
            <a:r>
              <a:rPr lang="pt-BR" sz="1600" dirty="0" smtClean="0"/>
              <a:t>        </a:t>
            </a:r>
            <a:r>
              <a:rPr lang="pt-BR" sz="1600" dirty="0" err="1" smtClean="0"/>
              <a:t>lprod</a:t>
            </a:r>
            <a:r>
              <a:rPr lang="pt-BR" sz="1600" dirty="0" smtClean="0"/>
              <a:t>.remove(pro);</a:t>
            </a:r>
          </a:p>
          <a:p>
            <a:pPr>
              <a:buNone/>
            </a:pPr>
            <a:r>
              <a:rPr lang="pt-BR" sz="1600" dirty="0" smtClean="0"/>
              <a:t>    } }</a:t>
            </a:r>
          </a:p>
        </p:txBody>
      </p:sp>
    </p:spTree>
    <p:extLst>
      <p:ext uri="{BB962C8B-B14F-4D97-AF65-F5344CB8AC3E}">
        <p14:creationId xmlns:p14="http://schemas.microsoft.com/office/powerpoint/2010/main" val="55438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913285"/>
            <a:ext cx="7940644" cy="47525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Produto {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private</a:t>
            </a:r>
            <a:r>
              <a:rPr lang="pt-BR" sz="1600" dirty="0" smtClean="0"/>
              <a:t> String nome;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String </a:t>
            </a:r>
            <a:r>
              <a:rPr lang="pt-BR" sz="1600" dirty="0" err="1" smtClean="0"/>
              <a:t>getNome</a:t>
            </a:r>
            <a:r>
              <a:rPr lang="pt-BR" sz="1600" dirty="0" smtClean="0"/>
              <a:t>() {</a:t>
            </a:r>
          </a:p>
          <a:p>
            <a:pPr>
              <a:buNone/>
            </a:pPr>
            <a:r>
              <a:rPr lang="pt-BR" sz="1600" dirty="0" smtClean="0"/>
              <a:t>        </a:t>
            </a:r>
            <a:r>
              <a:rPr lang="pt-BR" sz="1600" dirty="0" err="1" smtClean="0"/>
              <a:t>return</a:t>
            </a:r>
            <a:r>
              <a:rPr lang="pt-BR" sz="1600" dirty="0" smtClean="0"/>
              <a:t> nome;</a:t>
            </a:r>
          </a:p>
          <a:p>
            <a:pPr>
              <a:buNone/>
            </a:pPr>
            <a:r>
              <a:rPr lang="pt-BR" sz="1600" dirty="0" smtClean="0"/>
              <a:t>    }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setNome</a:t>
            </a:r>
            <a:r>
              <a:rPr lang="pt-BR" sz="1600" dirty="0" smtClean="0"/>
              <a:t>(String nome) {</a:t>
            </a:r>
          </a:p>
          <a:p>
            <a:pPr>
              <a:buNone/>
            </a:pPr>
            <a:r>
              <a:rPr lang="pt-BR" sz="1600" dirty="0" smtClean="0"/>
              <a:t>        </a:t>
            </a:r>
            <a:r>
              <a:rPr lang="pt-BR" sz="1600" dirty="0" err="1" smtClean="0"/>
              <a:t>this</a:t>
            </a:r>
            <a:r>
              <a:rPr lang="pt-BR" sz="1600" dirty="0" smtClean="0"/>
              <a:t>.nome = nome;</a:t>
            </a:r>
          </a:p>
          <a:p>
            <a:pPr>
              <a:buNone/>
            </a:pPr>
            <a:r>
              <a:rPr lang="pt-BR" sz="1600" dirty="0" smtClean="0"/>
              <a:t>    }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pt-BR" sz="1600" dirty="0" smtClean="0"/>
              <a:t>//##### </a:t>
            </a:r>
            <a:r>
              <a:rPr lang="pt-BR" sz="1600" dirty="0" err="1" smtClean="0"/>
              <a:t>main</a:t>
            </a:r>
            <a:r>
              <a:rPr lang="pt-BR" sz="1600" dirty="0" smtClean="0"/>
              <a:t> #####</a:t>
            </a:r>
          </a:p>
          <a:p>
            <a:pPr>
              <a:buNone/>
            </a:pPr>
            <a:r>
              <a:rPr lang="pt-BR" sz="1600" dirty="0" err="1" smtClean="0"/>
              <a:t>TipoProduto</a:t>
            </a:r>
            <a:r>
              <a:rPr lang="pt-BR" sz="1600" dirty="0" smtClean="0"/>
              <a:t> tp1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TipoProduto</a:t>
            </a:r>
            <a:r>
              <a:rPr lang="pt-BR" sz="1600" dirty="0" smtClean="0"/>
              <a:t>();</a:t>
            </a:r>
          </a:p>
          <a:p>
            <a:pPr>
              <a:buNone/>
            </a:pPr>
            <a:r>
              <a:rPr lang="pt-BR" sz="1600" dirty="0" err="1" smtClean="0"/>
              <a:t>TipoProduto</a:t>
            </a:r>
            <a:r>
              <a:rPr lang="pt-BR" sz="1600" dirty="0" smtClean="0"/>
              <a:t> tp2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TipoProduto</a:t>
            </a:r>
            <a:r>
              <a:rPr lang="pt-BR" sz="1600" dirty="0" smtClean="0"/>
              <a:t>();     </a:t>
            </a:r>
          </a:p>
          <a:p>
            <a:pPr>
              <a:buNone/>
            </a:pPr>
            <a:r>
              <a:rPr lang="pt-BR" sz="1600" dirty="0" smtClean="0"/>
              <a:t>        Produto pro1 = </a:t>
            </a:r>
            <a:r>
              <a:rPr lang="pt-BR" sz="1600" dirty="0" err="1" smtClean="0"/>
              <a:t>new</a:t>
            </a:r>
            <a:r>
              <a:rPr lang="pt-BR" sz="1600" dirty="0" smtClean="0"/>
              <a:t> Produto();</a:t>
            </a:r>
          </a:p>
          <a:p>
            <a:pPr>
              <a:buNone/>
            </a:pPr>
            <a:r>
              <a:rPr lang="pt-BR" sz="1600" dirty="0" smtClean="0"/>
              <a:t>        Produto pro2 = </a:t>
            </a:r>
            <a:r>
              <a:rPr lang="pt-BR" sz="1600" dirty="0" err="1" smtClean="0"/>
              <a:t>new</a:t>
            </a:r>
            <a:r>
              <a:rPr lang="pt-BR" sz="1600" dirty="0" smtClean="0"/>
              <a:t> Produto();</a:t>
            </a:r>
          </a:p>
          <a:p>
            <a:pPr>
              <a:buNone/>
            </a:pPr>
            <a:r>
              <a:rPr lang="pt-BR" sz="1600" dirty="0" smtClean="0"/>
              <a:t>        Produto pro3 = </a:t>
            </a:r>
            <a:r>
              <a:rPr lang="pt-BR" sz="1600" dirty="0" err="1" smtClean="0"/>
              <a:t>new</a:t>
            </a:r>
            <a:r>
              <a:rPr lang="pt-BR" sz="1600" dirty="0" smtClean="0"/>
              <a:t> Produto();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294967295"/>
          </p:nvPr>
        </p:nvSpPr>
        <p:spPr>
          <a:xfrm>
            <a:off x="4860032" y="1057300"/>
            <a:ext cx="4032448" cy="41764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100" dirty="0" smtClean="0"/>
              <a:t>tp1.</a:t>
            </a:r>
            <a:r>
              <a:rPr lang="pt-BR" sz="1100" dirty="0" err="1" smtClean="0"/>
              <a:t>setDescricao</a:t>
            </a:r>
            <a:r>
              <a:rPr lang="pt-BR" sz="1100" dirty="0" smtClean="0"/>
              <a:t>("</a:t>
            </a:r>
            <a:r>
              <a:rPr lang="pt-BR" sz="1100" dirty="0" err="1" smtClean="0"/>
              <a:t>Informatica</a:t>
            </a:r>
            <a:r>
              <a:rPr lang="pt-BR" sz="1100" dirty="0" smtClean="0"/>
              <a:t>");</a:t>
            </a:r>
          </a:p>
          <a:p>
            <a:pPr>
              <a:buNone/>
            </a:pPr>
            <a:r>
              <a:rPr lang="pt-BR" sz="1100" dirty="0" smtClean="0"/>
              <a:t>tp2.</a:t>
            </a:r>
            <a:r>
              <a:rPr lang="pt-BR" sz="1100" dirty="0" err="1" smtClean="0"/>
              <a:t>setDescricao</a:t>
            </a:r>
            <a:r>
              <a:rPr lang="pt-BR" sz="1100" dirty="0" smtClean="0"/>
              <a:t>("Material </a:t>
            </a:r>
            <a:r>
              <a:rPr lang="pt-BR" sz="1100" dirty="0" err="1" smtClean="0"/>
              <a:t>escritorio</a:t>
            </a:r>
            <a:r>
              <a:rPr lang="pt-BR" sz="1100" dirty="0" smtClean="0"/>
              <a:t>");</a:t>
            </a:r>
          </a:p>
          <a:p>
            <a:pPr>
              <a:buNone/>
            </a:pPr>
            <a:r>
              <a:rPr lang="pt-BR" sz="1100" dirty="0" smtClean="0"/>
              <a:t>pro1.</a:t>
            </a:r>
            <a:r>
              <a:rPr lang="pt-BR" sz="1100" dirty="0" err="1" smtClean="0"/>
              <a:t>setNome</a:t>
            </a:r>
            <a:r>
              <a:rPr lang="pt-BR" sz="1100" dirty="0" smtClean="0"/>
              <a:t>("pente de </a:t>
            </a:r>
            <a:r>
              <a:rPr lang="pt-BR" sz="1100" dirty="0" err="1" smtClean="0"/>
              <a:t>memoria</a:t>
            </a:r>
            <a:r>
              <a:rPr lang="pt-BR" sz="1100" dirty="0" smtClean="0"/>
              <a:t>");</a:t>
            </a:r>
          </a:p>
          <a:p>
            <a:pPr>
              <a:buNone/>
            </a:pPr>
            <a:r>
              <a:rPr lang="pt-BR" sz="1100" dirty="0" smtClean="0"/>
              <a:t>pro2.</a:t>
            </a:r>
            <a:r>
              <a:rPr lang="pt-BR" sz="1100" dirty="0" err="1" smtClean="0"/>
              <a:t>setNome</a:t>
            </a:r>
            <a:r>
              <a:rPr lang="pt-BR" sz="1100" dirty="0" smtClean="0"/>
              <a:t>("Grampeador");</a:t>
            </a:r>
          </a:p>
          <a:p>
            <a:pPr>
              <a:buNone/>
            </a:pPr>
            <a:r>
              <a:rPr lang="pt-BR" sz="1100" dirty="0" smtClean="0"/>
              <a:t>pro3.</a:t>
            </a:r>
            <a:r>
              <a:rPr lang="pt-BR" sz="1100" dirty="0" err="1" smtClean="0"/>
              <a:t>setNome</a:t>
            </a:r>
            <a:r>
              <a:rPr lang="pt-BR" sz="1100" dirty="0" smtClean="0"/>
              <a:t>("</a:t>
            </a:r>
            <a:r>
              <a:rPr lang="pt-BR" sz="1100" dirty="0" err="1" smtClean="0"/>
              <a:t>Clips</a:t>
            </a:r>
            <a:r>
              <a:rPr lang="pt-BR" sz="1100" dirty="0" smtClean="0"/>
              <a:t>");</a:t>
            </a:r>
          </a:p>
          <a:p>
            <a:pPr>
              <a:buNone/>
            </a:pPr>
            <a:endParaRPr lang="pt-BR" sz="1100" dirty="0" smtClean="0"/>
          </a:p>
          <a:p>
            <a:pPr>
              <a:buNone/>
            </a:pPr>
            <a:r>
              <a:rPr lang="pt-BR" sz="1100" dirty="0" smtClean="0"/>
              <a:t>tp1.</a:t>
            </a:r>
            <a:r>
              <a:rPr lang="pt-BR" sz="1100" dirty="0" err="1" smtClean="0"/>
              <a:t>addProduto</a:t>
            </a:r>
            <a:r>
              <a:rPr lang="pt-BR" sz="1100" dirty="0" smtClean="0"/>
              <a:t>(pro1);</a:t>
            </a:r>
          </a:p>
          <a:p>
            <a:pPr>
              <a:buNone/>
            </a:pPr>
            <a:r>
              <a:rPr lang="pt-BR" sz="1100" dirty="0" smtClean="0"/>
              <a:t>tp2.</a:t>
            </a:r>
            <a:r>
              <a:rPr lang="pt-BR" sz="1100" dirty="0" err="1" smtClean="0"/>
              <a:t>addProduto</a:t>
            </a:r>
            <a:r>
              <a:rPr lang="pt-BR" sz="1100" dirty="0" smtClean="0"/>
              <a:t>(pro2);</a:t>
            </a:r>
          </a:p>
          <a:p>
            <a:pPr>
              <a:buNone/>
            </a:pPr>
            <a:r>
              <a:rPr lang="pt-BR" sz="1100" dirty="0" smtClean="0"/>
              <a:t>tp2.</a:t>
            </a:r>
            <a:r>
              <a:rPr lang="pt-BR" sz="1100" dirty="0" err="1" smtClean="0"/>
              <a:t>addProduto</a:t>
            </a:r>
            <a:r>
              <a:rPr lang="pt-BR" sz="1100" dirty="0" smtClean="0"/>
              <a:t>(pro3);</a:t>
            </a:r>
          </a:p>
          <a:p>
            <a:pPr>
              <a:buNone/>
            </a:pPr>
            <a:endParaRPr lang="pt-BR" sz="1100" dirty="0" smtClean="0"/>
          </a:p>
          <a:p>
            <a:pPr>
              <a:buNone/>
            </a:pPr>
            <a:r>
              <a:rPr lang="pt-BR" sz="1100" dirty="0" smtClean="0"/>
              <a:t>// imprimir listas a partir de </a:t>
            </a:r>
            <a:r>
              <a:rPr lang="pt-BR" sz="1100" dirty="0" err="1" smtClean="0"/>
              <a:t>TiposProdutos</a:t>
            </a:r>
            <a:endParaRPr lang="pt-BR" sz="1100" dirty="0" smtClean="0"/>
          </a:p>
          <a:p>
            <a:pPr>
              <a:buNone/>
            </a:pPr>
            <a:endParaRPr lang="pt-BR" sz="1100" dirty="0" smtClean="0"/>
          </a:p>
          <a:p>
            <a:pPr>
              <a:buNone/>
            </a:pPr>
            <a:r>
              <a:rPr lang="pt-BR" sz="1100" dirty="0" smtClean="0"/>
              <a:t>System.</a:t>
            </a:r>
            <a:r>
              <a:rPr lang="pt-BR" sz="1100" dirty="0" err="1" smtClean="0"/>
              <a:t>out.println</a:t>
            </a:r>
            <a:r>
              <a:rPr lang="pt-BR" sz="1100" dirty="0" smtClean="0"/>
              <a:t>("\n Removendo um produto");</a:t>
            </a:r>
          </a:p>
          <a:p>
            <a:pPr>
              <a:buNone/>
            </a:pPr>
            <a:endParaRPr lang="pt-BR" sz="1100" dirty="0" smtClean="0"/>
          </a:p>
          <a:p>
            <a:pPr>
              <a:buNone/>
            </a:pPr>
            <a:r>
              <a:rPr lang="pt-BR" sz="1100" dirty="0" smtClean="0"/>
              <a:t>        tp2.remove(pro3);</a:t>
            </a:r>
          </a:p>
          <a:p>
            <a:pPr>
              <a:buNone/>
            </a:pPr>
            <a:r>
              <a:rPr lang="pt-BR" sz="1100" dirty="0" smtClean="0"/>
              <a:t>       </a:t>
            </a:r>
          </a:p>
          <a:p>
            <a:pPr>
              <a:buNone/>
            </a:pPr>
            <a:r>
              <a:rPr lang="pt-BR" sz="1100" dirty="0" smtClean="0"/>
              <a:t>//imprimir novamente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04512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m x n</a:t>
            </a:r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2182813"/>
            <a:ext cx="78867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1376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Agregação e composição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Sem padronização universalmente definida</a:t>
            </a:r>
          </a:p>
          <a:p>
            <a:pPr lvl="1"/>
            <a:r>
              <a:rPr lang="pt-BR" dirty="0" smtClean="0"/>
              <a:t>A implementação pode variar de acordo com os padrões adotados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Podem ser implementados utilizando referências</a:t>
            </a:r>
          </a:p>
          <a:p>
            <a:pPr lvl="2"/>
            <a:r>
              <a:rPr lang="pt-BR" dirty="0" smtClean="0"/>
              <a:t>Atributos para relações simples</a:t>
            </a:r>
          </a:p>
          <a:p>
            <a:pPr lvl="2"/>
            <a:r>
              <a:rPr lang="pt-BR" dirty="0" smtClean="0"/>
              <a:t>Coleções para relações com cardinalidade múltipla</a:t>
            </a:r>
          </a:p>
          <a:p>
            <a:pPr lvl="1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394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POO – Aula 9</a:t>
            </a:r>
            <a:br>
              <a:rPr lang="pt-BR" dirty="0" smtClean="0"/>
            </a:br>
            <a:r>
              <a:rPr lang="pt-BR" dirty="0" smtClean="0"/>
              <a:t>Serialização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Alexandre  </a:t>
            </a:r>
            <a:r>
              <a:rPr lang="pt-BR" dirty="0" err="1" smtClean="0"/>
              <a:t>L’Erario</a:t>
            </a:r>
            <a:endParaRPr lang="pt-BR" dirty="0" smtClean="0"/>
          </a:p>
          <a:p>
            <a:r>
              <a:rPr lang="pt-BR" dirty="0" smtClean="0"/>
              <a:t>alerario@utfpr.edu.br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7371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Dados podem ser salvos em vários formatos, por exemplo em arquivo texto simples</a:t>
            </a:r>
          </a:p>
          <a:p>
            <a:r>
              <a:rPr lang="pt-BR" dirty="0" smtClean="0"/>
              <a:t>Técnicas de E/S são muito parecidas: gravar alguns dados em algo, e geralmente esse algo é um arquivo em disco ou um fluxo sendo recebido de uma conexão de rede</a:t>
            </a:r>
          </a:p>
          <a:p>
            <a:r>
              <a:rPr lang="pt-BR" dirty="0" smtClean="0"/>
              <a:t>Ler dados é o mesmo processo invertido: ler alguns dados em um arquivo do disco ou de uma conexão de rede</a:t>
            </a:r>
          </a:p>
          <a:p>
            <a:r>
              <a:rPr lang="pt-BR" dirty="0" smtClean="0"/>
              <a:t>Um objeto serializado é um objeto que será transformado em bytes, e poderá ser armazenado em disco ou transmitido por um </a:t>
            </a:r>
            <a:r>
              <a:rPr lang="pt-BR" dirty="0" err="1" smtClean="0"/>
              <a:t>stream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stream</a:t>
            </a:r>
            <a:r>
              <a:rPr lang="pt-BR" dirty="0" smtClean="0"/>
              <a:t> é um objeto de transmissão de dados, em que um fluxo de dados serial é feito por uma origem e de um destino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92942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Salvando um objeto – arquivo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File arquivo;</a:t>
            </a:r>
          </a:p>
          <a:p>
            <a:pPr>
              <a:buNone/>
            </a:pPr>
            <a:r>
              <a:rPr lang="pt-BR" dirty="0" smtClean="0"/>
              <a:t> arquivo = </a:t>
            </a:r>
            <a:r>
              <a:rPr lang="pt-BR" dirty="0" err="1" smtClean="0"/>
              <a:t>new</a:t>
            </a:r>
            <a:r>
              <a:rPr lang="pt-BR" dirty="0" smtClean="0"/>
              <a:t> File("C:/dados.txt");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FileOutputStream</a:t>
            </a:r>
            <a:r>
              <a:rPr lang="pt-BR" dirty="0" smtClean="0"/>
              <a:t> </a:t>
            </a:r>
            <a:r>
              <a:rPr lang="pt-BR" dirty="0" err="1" smtClean="0"/>
              <a:t>fos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FileOutputStream</a:t>
            </a:r>
            <a:r>
              <a:rPr lang="pt-BR" dirty="0" smtClean="0"/>
              <a:t>(arquivo,</a:t>
            </a:r>
            <a:r>
              <a:rPr lang="pt-BR" dirty="0" err="1" smtClean="0"/>
              <a:t>false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 String texto = "Primeira linha";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fos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(texto.</a:t>
            </a:r>
            <a:r>
              <a:rPr lang="pt-BR" dirty="0" err="1" smtClean="0"/>
              <a:t>getBytes</a:t>
            </a:r>
            <a:r>
              <a:rPr lang="pt-BR" dirty="0" smtClean="0"/>
              <a:t>());</a:t>
            </a:r>
          </a:p>
          <a:p>
            <a:pPr>
              <a:buNone/>
            </a:pPr>
            <a:r>
              <a:rPr lang="pt-BR" dirty="0" smtClean="0"/>
              <a:t> texto = "\</a:t>
            </a:r>
            <a:r>
              <a:rPr lang="pt-BR" dirty="0" err="1" smtClean="0"/>
              <a:t>nCaracter</a:t>
            </a:r>
            <a:r>
              <a:rPr lang="pt-BR" dirty="0" smtClean="0"/>
              <a:t> de escape para </a:t>
            </a:r>
            <a:r>
              <a:rPr lang="pt-BR" dirty="0" err="1" smtClean="0"/>
              <a:t>proxima</a:t>
            </a:r>
            <a:r>
              <a:rPr lang="pt-BR" dirty="0" smtClean="0"/>
              <a:t> linha";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fos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(texto.</a:t>
            </a:r>
            <a:r>
              <a:rPr lang="pt-BR" dirty="0" err="1" smtClean="0"/>
              <a:t>getBytes</a:t>
            </a:r>
            <a:r>
              <a:rPr lang="pt-BR" dirty="0" smtClean="0"/>
              <a:t>());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fos</a:t>
            </a:r>
            <a:r>
              <a:rPr lang="pt-BR" dirty="0" smtClean="0"/>
              <a:t>.close();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5076056" y="2209428"/>
            <a:ext cx="2857520" cy="595317"/>
          </a:xfrm>
          <a:prstGeom prst="wedgeRoundRectCallout">
            <a:avLst>
              <a:gd name="adj1" fmla="val -70987"/>
              <a:gd name="adj2" fmla="val 671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True</a:t>
            </a:r>
            <a:r>
              <a:rPr lang="pt-BR" dirty="0" smtClean="0"/>
              <a:t>: concatena arquivo</a:t>
            </a:r>
          </a:p>
          <a:p>
            <a:pPr algn="ctr"/>
            <a:r>
              <a:rPr lang="pt-BR" dirty="0" err="1" smtClean="0"/>
              <a:t>False</a:t>
            </a:r>
            <a:r>
              <a:rPr lang="pt-BR" dirty="0" smtClean="0"/>
              <a:t>: cria novo arquivo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0107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Recuperando dados – arquivo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057300"/>
            <a:ext cx="7940644" cy="43924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2000" dirty="0" err="1" smtClean="0"/>
              <a:t>Try</a:t>
            </a:r>
            <a:r>
              <a:rPr lang="pt-BR" sz="2000" dirty="0" smtClean="0"/>
              <a:t>{</a:t>
            </a:r>
          </a:p>
          <a:p>
            <a:pPr>
              <a:buNone/>
            </a:pPr>
            <a:r>
              <a:rPr lang="pt-BR" sz="2000" dirty="0" smtClean="0"/>
              <a:t>            </a:t>
            </a:r>
            <a:r>
              <a:rPr lang="pt-BR" sz="2000" dirty="0" err="1" smtClean="0"/>
              <a:t>FileReader</a:t>
            </a:r>
            <a:r>
              <a:rPr lang="pt-BR" sz="2000" dirty="0" smtClean="0"/>
              <a:t>  </a:t>
            </a:r>
            <a:r>
              <a:rPr lang="pt-BR" sz="2000" dirty="0" err="1" smtClean="0"/>
              <a:t>fr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FileReader</a:t>
            </a:r>
            <a:r>
              <a:rPr lang="pt-BR" sz="2000" dirty="0" smtClean="0"/>
              <a:t>("C:/dados.txt");</a:t>
            </a:r>
          </a:p>
          <a:p>
            <a:pPr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BufferedReader</a:t>
            </a:r>
            <a:r>
              <a:rPr lang="pt-BR" sz="2000" dirty="0" smtClean="0"/>
              <a:t> </a:t>
            </a:r>
            <a:r>
              <a:rPr lang="pt-BR" sz="2000" dirty="0" err="1" smtClean="0"/>
              <a:t>br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BufferedReader</a:t>
            </a:r>
            <a:r>
              <a:rPr lang="pt-BR" sz="2000" dirty="0" smtClean="0"/>
              <a:t>(</a:t>
            </a:r>
            <a:r>
              <a:rPr lang="pt-BR" sz="2000" dirty="0" err="1" smtClean="0"/>
              <a:t>fr</a:t>
            </a:r>
            <a:r>
              <a:rPr lang="pt-BR" sz="2000" dirty="0" smtClean="0"/>
              <a:t>);</a:t>
            </a:r>
          </a:p>
          <a:p>
            <a:pPr>
              <a:buNone/>
            </a:pPr>
            <a:r>
              <a:rPr lang="pt-BR" sz="2000" dirty="0" smtClean="0"/>
              <a:t>            String linha=</a:t>
            </a:r>
            <a:r>
              <a:rPr lang="pt-BR" sz="2000" dirty="0" err="1" smtClean="0"/>
              <a:t>br.readLine</a:t>
            </a:r>
            <a:r>
              <a:rPr lang="pt-BR" sz="2000" dirty="0" smtClean="0"/>
              <a:t>();</a:t>
            </a:r>
          </a:p>
          <a:p>
            <a:pPr>
              <a:buNone/>
            </a:pPr>
            <a:r>
              <a:rPr lang="pt-BR" sz="2000" dirty="0" smtClean="0"/>
              <a:t>            </a:t>
            </a:r>
            <a:r>
              <a:rPr lang="pt-BR" sz="2000" dirty="0" err="1" smtClean="0"/>
              <a:t>while</a:t>
            </a:r>
            <a:r>
              <a:rPr lang="pt-BR" sz="2000" dirty="0" smtClean="0"/>
              <a:t>(linha!=</a:t>
            </a:r>
            <a:r>
              <a:rPr lang="pt-BR" sz="2000" dirty="0" err="1" smtClean="0"/>
              <a:t>null</a:t>
            </a:r>
            <a:r>
              <a:rPr lang="pt-BR" sz="2000" dirty="0" smtClean="0"/>
              <a:t>){</a:t>
            </a:r>
          </a:p>
          <a:p>
            <a:pPr>
              <a:buNone/>
            </a:pPr>
            <a:r>
              <a:rPr lang="pt-BR" sz="2000" dirty="0" smtClean="0"/>
              <a:t>               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(linha);</a:t>
            </a:r>
          </a:p>
          <a:p>
            <a:pPr>
              <a:buNone/>
            </a:pPr>
            <a:r>
              <a:rPr lang="pt-BR" sz="2000" dirty="0" smtClean="0"/>
              <a:t>                linha = </a:t>
            </a:r>
            <a:r>
              <a:rPr lang="pt-BR" sz="2000" dirty="0" err="1" smtClean="0"/>
              <a:t>br.readLine</a:t>
            </a:r>
            <a:r>
              <a:rPr lang="pt-BR" sz="2000" dirty="0" smtClean="0"/>
              <a:t>();</a:t>
            </a:r>
          </a:p>
          <a:p>
            <a:pPr>
              <a:buNone/>
            </a:pPr>
            <a:r>
              <a:rPr lang="pt-BR" sz="2000" dirty="0" smtClean="0"/>
              <a:t>            }</a:t>
            </a:r>
          </a:p>
          <a:p>
            <a:pPr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br.close</a:t>
            </a:r>
            <a:r>
              <a:rPr lang="pt-BR" sz="2000" dirty="0" smtClean="0"/>
              <a:t>();</a:t>
            </a:r>
          </a:p>
          <a:p>
            <a:pPr>
              <a:buNone/>
            </a:pPr>
            <a:r>
              <a:rPr lang="pt-BR" sz="2000" dirty="0" smtClean="0"/>
              <a:t> } catch (Exception </a:t>
            </a:r>
            <a:r>
              <a:rPr lang="pt-BR" sz="2000" dirty="0" err="1" smtClean="0"/>
              <a:t>ee</a:t>
            </a:r>
            <a:r>
              <a:rPr lang="pt-BR" sz="2000" dirty="0" smtClean="0"/>
              <a:t>) {</a:t>
            </a:r>
          </a:p>
          <a:p>
            <a:pPr>
              <a:buNone/>
            </a:pPr>
            <a:r>
              <a:rPr lang="pt-BR" sz="2000" dirty="0" smtClean="0"/>
              <a:t>            </a:t>
            </a:r>
            <a:r>
              <a:rPr lang="pt-BR" sz="2000" dirty="0" err="1" smtClean="0"/>
              <a:t>ee</a:t>
            </a:r>
            <a:r>
              <a:rPr lang="pt-BR" sz="2000" dirty="0" smtClean="0"/>
              <a:t>.</a:t>
            </a:r>
            <a:r>
              <a:rPr lang="pt-BR" sz="2000" dirty="0" err="1" smtClean="0"/>
              <a:t>printStackTrace</a:t>
            </a:r>
            <a:r>
              <a:rPr lang="pt-BR" sz="2000" dirty="0" smtClean="0"/>
              <a:t>();</a:t>
            </a:r>
          </a:p>
          <a:p>
            <a:pPr>
              <a:buNone/>
            </a:pPr>
            <a:r>
              <a:rPr lang="pt-BR" sz="2000" dirty="0" smtClean="0"/>
              <a:t> 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108026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Serializando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Quando um objeto é serializado, todos os objetos que ele referencia nas variáveis de instância são serializados</a:t>
            </a:r>
          </a:p>
          <a:p>
            <a:r>
              <a:rPr lang="pt-BR" dirty="0" smtClean="0"/>
              <a:t>Todos os objetos que esse objetos referenciam são serializados</a:t>
            </a:r>
          </a:p>
          <a:p>
            <a:r>
              <a:rPr lang="pt-BR" dirty="0" smtClean="0"/>
              <a:t>Isso acontece automaticamente. A serialização salva a ramificação inteiro do objeto. Todos os objetos são referenciados pelas variáveis de instância, a partir do objeto que está sendo serializado</a:t>
            </a:r>
          </a:p>
          <a:p>
            <a:r>
              <a:rPr lang="pt-BR" dirty="0" smtClean="0"/>
              <a:t>Para que uma classe possa ser serializada, precisa ser implementado </a:t>
            </a:r>
            <a:r>
              <a:rPr lang="pt-BR" dirty="0" err="1" smtClean="0"/>
              <a:t>Serializable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193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3274222"/>
            <a:ext cx="9525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pic>
        <p:nvPicPr>
          <p:cNvPr id="1027" name="Picture 3" descr="C:\Users\Alexandre\AppData\Local\Microsoft\Windows\Temporary Internet Files\Content.IE5\YOINB8M5\MCj044033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3095627"/>
            <a:ext cx="2743200" cy="2286000"/>
          </a:xfrm>
          <a:prstGeom prst="rect">
            <a:avLst/>
          </a:prstGeom>
          <a:noFill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1309677"/>
            <a:ext cx="9525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3452817"/>
            <a:ext cx="952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C:\Users\Alexandre\AppData\Local\Microsoft\Windows\Temporary Internet Files\Content.IE5\ZX7ZEN64\MCj0440389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786" y="3036095"/>
            <a:ext cx="2743200" cy="2286000"/>
          </a:xfrm>
          <a:prstGeom prst="rect">
            <a:avLst/>
          </a:prstGeom>
          <a:noFill/>
        </p:spPr>
      </p:pic>
      <p:pic>
        <p:nvPicPr>
          <p:cNvPr id="1029" name="Picture 5" descr="C:\Users\Alexandre\AppData\Local\Microsoft\Windows\Temporary Internet Files\Content.IE5\USH4DXN6\MCj02298690000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14745" y="1071550"/>
            <a:ext cx="1547813" cy="1493573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3286116" y="3155158"/>
            <a:ext cx="1928826" cy="23812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 ligar(): </a:t>
            </a:r>
            <a:r>
              <a:rPr lang="pt-BR" dirty="0" err="1" smtClean="0"/>
              <a:t>void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6180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Serializando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1057300"/>
            <a:ext cx="7940644" cy="3626115"/>
          </a:xfrm>
        </p:spPr>
        <p:txBody>
          <a:bodyPr>
            <a:noAutofit/>
          </a:bodyPr>
          <a:lstStyle/>
          <a:p>
            <a:r>
              <a:rPr lang="pt-BR" sz="1800" dirty="0" smtClean="0"/>
              <a:t>Pode-se salvar o estado de um objeto serializando-o, para isso usa-se </a:t>
            </a:r>
            <a:r>
              <a:rPr lang="pt-BR" sz="1800" dirty="0" err="1" smtClean="0"/>
              <a:t>ObjectOutputStream</a:t>
            </a:r>
            <a:r>
              <a:rPr lang="pt-BR" sz="1800" dirty="0" smtClean="0"/>
              <a:t>(do pacote </a:t>
            </a:r>
            <a:r>
              <a:rPr lang="pt-BR" sz="1800" dirty="0" err="1" smtClean="0"/>
              <a:t>java</a:t>
            </a:r>
            <a:r>
              <a:rPr lang="pt-BR" sz="1800" dirty="0" smtClean="0"/>
              <a:t>.</a:t>
            </a:r>
            <a:r>
              <a:rPr lang="pt-BR" sz="1800" dirty="0" err="1" smtClean="0"/>
              <a:t>io</a:t>
            </a:r>
            <a:r>
              <a:rPr lang="pt-BR" sz="1800" dirty="0" smtClean="0"/>
              <a:t>)</a:t>
            </a:r>
          </a:p>
          <a:p>
            <a:endParaRPr lang="pt-BR" sz="1800" dirty="0" smtClean="0"/>
          </a:p>
          <a:p>
            <a:r>
              <a:rPr lang="pt-BR" sz="1800" dirty="0" smtClean="0"/>
              <a:t>Para serializar um objeto em um arquivo, cria-se um </a:t>
            </a:r>
            <a:r>
              <a:rPr lang="pt-BR" sz="1800" dirty="0" err="1" smtClean="0"/>
              <a:t>FileOutputStream</a:t>
            </a:r>
            <a:r>
              <a:rPr lang="pt-BR" sz="1800" dirty="0" smtClean="0"/>
              <a:t> e encadeia-o a um </a:t>
            </a:r>
            <a:r>
              <a:rPr lang="pt-BR" sz="1800" dirty="0" err="1" smtClean="0"/>
              <a:t>ObjectOutputStream</a:t>
            </a:r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Para serializar um objeto, chame-se </a:t>
            </a:r>
            <a:r>
              <a:rPr lang="pt-BR" sz="1800" dirty="0" err="1" smtClean="0"/>
              <a:t>writeObject</a:t>
            </a:r>
            <a:r>
              <a:rPr lang="pt-BR" sz="1800" dirty="0" smtClean="0"/>
              <a:t>(</a:t>
            </a:r>
            <a:r>
              <a:rPr lang="pt-BR" sz="1800" dirty="0" err="1" smtClean="0"/>
              <a:t>oObjeto</a:t>
            </a:r>
            <a:r>
              <a:rPr lang="pt-BR" sz="1800" dirty="0" smtClean="0"/>
              <a:t>) em </a:t>
            </a:r>
            <a:r>
              <a:rPr lang="pt-BR" sz="1800" dirty="0" err="1" smtClean="0"/>
              <a:t>ObjectOutputStream</a:t>
            </a:r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Para ser serializado, um objeto deve implementar a interface </a:t>
            </a:r>
            <a:r>
              <a:rPr lang="pt-BR" sz="1800" dirty="0" err="1" smtClean="0"/>
              <a:t>Serializable</a:t>
            </a:r>
            <a:r>
              <a:rPr lang="pt-BR" sz="1800" dirty="0" smtClean="0"/>
              <a:t>. Se uma superclasse da classe implementar </a:t>
            </a:r>
            <a:r>
              <a:rPr lang="pt-BR" sz="1800" dirty="0" err="1" smtClean="0"/>
              <a:t>Serializable</a:t>
            </a:r>
            <a:r>
              <a:rPr lang="pt-BR" sz="1800" dirty="0" smtClean="0"/>
              <a:t>, automaticamente a subclasse poderá ser serializada, mesmo se não declarar especificamente que implementa </a:t>
            </a:r>
            <a:r>
              <a:rPr lang="pt-BR" sz="1800" dirty="0" err="1" smtClean="0"/>
              <a:t>Serializable</a:t>
            </a:r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Quando um objeto for serializado, toda sua ramificação também o será.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36789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Serializando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Se algum objeto da ramificação não puder ser serializado, uma exceção será lançada em tempo de execução, a menos que a variável de instância que referencia o objeto seja ignorada</a:t>
            </a:r>
          </a:p>
          <a:p>
            <a:endParaRPr lang="pt-BR" dirty="0" smtClean="0"/>
          </a:p>
          <a:p>
            <a:r>
              <a:rPr lang="pt-BR" dirty="0" smtClean="0"/>
              <a:t>Marca-se uma variável de instância com a palavra chave </a:t>
            </a:r>
            <a:r>
              <a:rPr lang="pt-BR" dirty="0" err="1" smtClean="0"/>
              <a:t>transient</a:t>
            </a:r>
            <a:r>
              <a:rPr lang="pt-BR" dirty="0" smtClean="0"/>
              <a:t> se quiser que a serialização a ignore. Ela será restaurada com nulo (para referências de objetos) ou valores padrão (para tipos primitivos)</a:t>
            </a:r>
          </a:p>
          <a:p>
            <a:endParaRPr lang="pt-BR" dirty="0" smtClean="0"/>
          </a:p>
          <a:p>
            <a:r>
              <a:rPr lang="pt-BR" dirty="0" smtClean="0"/>
              <a:t>Durante a serialização, a classe de todos os objetos da ramificação deve estar disponível para a JVM</a:t>
            </a:r>
          </a:p>
        </p:txBody>
      </p:sp>
    </p:spTree>
    <p:extLst>
      <p:ext uri="{BB962C8B-B14F-4D97-AF65-F5344CB8AC3E}">
        <p14:creationId xmlns:p14="http://schemas.microsoft.com/office/powerpoint/2010/main" val="36042673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Serializando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057300"/>
            <a:ext cx="7992888" cy="43924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Clientes </a:t>
            </a:r>
            <a:r>
              <a:rPr lang="pt-BR" sz="1600" dirty="0" err="1" smtClean="0"/>
              <a:t>implements</a:t>
            </a:r>
            <a:r>
              <a:rPr lang="pt-BR" sz="1600" dirty="0" smtClean="0"/>
              <a:t> </a:t>
            </a:r>
            <a:r>
              <a:rPr lang="pt-BR" sz="1600" b="1" u="sng" dirty="0" err="1" smtClean="0"/>
              <a:t>java</a:t>
            </a:r>
            <a:r>
              <a:rPr lang="pt-BR" sz="1600" b="1" u="sng" dirty="0" smtClean="0"/>
              <a:t>.</a:t>
            </a:r>
            <a:r>
              <a:rPr lang="pt-BR" sz="1600" b="1" u="sng" dirty="0" err="1" smtClean="0"/>
              <a:t>io</a:t>
            </a:r>
            <a:r>
              <a:rPr lang="pt-BR" sz="1600" b="1" u="sng" dirty="0" smtClean="0"/>
              <a:t>.</a:t>
            </a:r>
            <a:r>
              <a:rPr lang="pt-BR" sz="1600" b="1" u="sng" dirty="0" err="1" smtClean="0"/>
              <a:t>Serializable</a:t>
            </a:r>
            <a:r>
              <a:rPr lang="pt-BR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private</a:t>
            </a:r>
            <a:r>
              <a:rPr lang="pt-BR" sz="1600" dirty="0" smtClean="0"/>
              <a:t> String nome;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private</a:t>
            </a:r>
            <a:r>
              <a:rPr lang="pt-BR" sz="1600" dirty="0" smtClean="0"/>
              <a:t> </a:t>
            </a:r>
            <a:r>
              <a:rPr lang="pt-BR" sz="1600" dirty="0" err="1" smtClean="0"/>
              <a:t>int</a:t>
            </a:r>
            <a:r>
              <a:rPr lang="pt-BR" sz="1600" dirty="0" smtClean="0"/>
              <a:t> peso;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private</a:t>
            </a:r>
            <a:r>
              <a:rPr lang="pt-BR" sz="1600" dirty="0" smtClean="0"/>
              <a:t> </a:t>
            </a:r>
            <a:r>
              <a:rPr lang="pt-BR" sz="1600" dirty="0" err="1" smtClean="0"/>
              <a:t>br.data.Vo.</a:t>
            </a:r>
            <a:r>
              <a:rPr lang="pt-BR" sz="1600" dirty="0" smtClean="0"/>
              <a:t>Cidades cidade;</a:t>
            </a:r>
          </a:p>
          <a:p>
            <a:pPr>
              <a:buNone/>
            </a:pPr>
            <a:r>
              <a:rPr lang="pt-BR" sz="1600" dirty="0" smtClean="0"/>
              <a:t>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Clientes(String nome, </a:t>
            </a:r>
            <a:r>
              <a:rPr lang="pt-BR" sz="1600" dirty="0" err="1" smtClean="0"/>
              <a:t>int</a:t>
            </a:r>
            <a:r>
              <a:rPr lang="pt-BR" sz="1600" dirty="0" smtClean="0"/>
              <a:t> peso, Cidades cidade) {</a:t>
            </a:r>
          </a:p>
          <a:p>
            <a:pPr>
              <a:buNone/>
            </a:pPr>
            <a:r>
              <a:rPr lang="pt-BR" sz="1600" dirty="0" smtClean="0"/>
              <a:t>        </a:t>
            </a:r>
            <a:r>
              <a:rPr lang="pt-BR" sz="1600" dirty="0" err="1" smtClean="0"/>
              <a:t>this</a:t>
            </a:r>
            <a:r>
              <a:rPr lang="pt-BR" sz="1600" dirty="0" smtClean="0"/>
              <a:t>.nome = nome;</a:t>
            </a:r>
          </a:p>
          <a:p>
            <a:pPr>
              <a:buNone/>
            </a:pPr>
            <a:r>
              <a:rPr lang="pt-BR" sz="1600" dirty="0" smtClean="0"/>
              <a:t>        </a:t>
            </a:r>
            <a:r>
              <a:rPr lang="pt-BR" sz="1600" dirty="0" err="1" smtClean="0"/>
              <a:t>this</a:t>
            </a:r>
            <a:r>
              <a:rPr lang="pt-BR" sz="1600" dirty="0" smtClean="0"/>
              <a:t>.peso = peso;</a:t>
            </a:r>
          </a:p>
          <a:p>
            <a:pPr>
              <a:buNone/>
            </a:pPr>
            <a:r>
              <a:rPr lang="pt-BR" sz="1600" dirty="0" smtClean="0"/>
              <a:t>        </a:t>
            </a:r>
            <a:r>
              <a:rPr lang="pt-BR" sz="1600" dirty="0" err="1" smtClean="0"/>
              <a:t>this</a:t>
            </a:r>
            <a:r>
              <a:rPr lang="pt-BR" sz="1600" dirty="0" smtClean="0"/>
              <a:t>.cidade = cidade;</a:t>
            </a:r>
          </a:p>
          <a:p>
            <a:pPr>
              <a:buNone/>
            </a:pPr>
            <a:r>
              <a:rPr lang="pt-BR" sz="1600" dirty="0" smtClean="0"/>
              <a:t>    }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050" dirty="0" err="1" smtClean="0"/>
              <a:t>public</a:t>
            </a:r>
            <a:r>
              <a:rPr lang="pt-BR" sz="1050" dirty="0" smtClean="0"/>
              <a:t> String </a:t>
            </a:r>
            <a:r>
              <a:rPr lang="pt-BR" sz="1050" dirty="0" err="1" smtClean="0"/>
              <a:t>getNome</a:t>
            </a:r>
            <a:r>
              <a:rPr lang="pt-BR" sz="1050" dirty="0" smtClean="0"/>
              <a:t>() {         </a:t>
            </a:r>
            <a:r>
              <a:rPr lang="pt-BR" sz="1050" dirty="0" err="1" smtClean="0"/>
              <a:t>return</a:t>
            </a:r>
            <a:r>
              <a:rPr lang="pt-BR" sz="1050" dirty="0" smtClean="0"/>
              <a:t> nome;     } </a:t>
            </a:r>
          </a:p>
          <a:p>
            <a:pPr>
              <a:buNone/>
            </a:pPr>
            <a:r>
              <a:rPr lang="pt-BR" sz="1050" dirty="0" smtClean="0"/>
              <a:t>    </a:t>
            </a:r>
            <a:r>
              <a:rPr lang="pt-BR" sz="1050" dirty="0" err="1" smtClean="0"/>
              <a:t>public</a:t>
            </a:r>
            <a:r>
              <a:rPr lang="pt-BR" sz="1050" dirty="0" smtClean="0"/>
              <a:t> </a:t>
            </a:r>
            <a:r>
              <a:rPr lang="pt-BR" sz="1050" dirty="0" err="1" smtClean="0"/>
              <a:t>void</a:t>
            </a:r>
            <a:r>
              <a:rPr lang="pt-BR" sz="1050" dirty="0" smtClean="0"/>
              <a:t> </a:t>
            </a:r>
            <a:r>
              <a:rPr lang="pt-BR" sz="1050" dirty="0" err="1" smtClean="0"/>
              <a:t>setNome</a:t>
            </a:r>
            <a:r>
              <a:rPr lang="pt-BR" sz="1050" dirty="0" smtClean="0"/>
              <a:t>(String nome) {         </a:t>
            </a:r>
            <a:r>
              <a:rPr lang="pt-BR" sz="1050" dirty="0" err="1" smtClean="0"/>
              <a:t>this</a:t>
            </a:r>
            <a:r>
              <a:rPr lang="pt-BR" sz="1050" dirty="0" smtClean="0"/>
              <a:t>.nome = nome;     }</a:t>
            </a:r>
          </a:p>
          <a:p>
            <a:pPr>
              <a:buNone/>
            </a:pPr>
            <a:r>
              <a:rPr lang="pt-BR" sz="1050" dirty="0" smtClean="0"/>
              <a:t>    </a:t>
            </a:r>
            <a:r>
              <a:rPr lang="pt-BR" sz="1050" dirty="0" err="1" smtClean="0"/>
              <a:t>public</a:t>
            </a:r>
            <a:r>
              <a:rPr lang="pt-BR" sz="1050" dirty="0" smtClean="0"/>
              <a:t> </a:t>
            </a:r>
            <a:r>
              <a:rPr lang="pt-BR" sz="1050" dirty="0" err="1" smtClean="0"/>
              <a:t>int</a:t>
            </a:r>
            <a:r>
              <a:rPr lang="pt-BR" sz="1050" dirty="0" smtClean="0"/>
              <a:t> </a:t>
            </a:r>
            <a:r>
              <a:rPr lang="pt-BR" sz="1050" dirty="0" err="1" smtClean="0"/>
              <a:t>getPeso</a:t>
            </a:r>
            <a:r>
              <a:rPr lang="pt-BR" sz="1050" dirty="0" smtClean="0"/>
              <a:t>() {         </a:t>
            </a:r>
            <a:r>
              <a:rPr lang="pt-BR" sz="1050" dirty="0" err="1" smtClean="0"/>
              <a:t>return</a:t>
            </a:r>
            <a:r>
              <a:rPr lang="pt-BR" sz="1050" dirty="0" smtClean="0"/>
              <a:t> peso;     }</a:t>
            </a:r>
          </a:p>
          <a:p>
            <a:pPr>
              <a:buNone/>
            </a:pPr>
            <a:r>
              <a:rPr lang="pt-BR" sz="1050" dirty="0" smtClean="0"/>
              <a:t>    </a:t>
            </a:r>
            <a:r>
              <a:rPr lang="pt-BR" sz="1050" dirty="0" err="1" smtClean="0"/>
              <a:t>public</a:t>
            </a:r>
            <a:r>
              <a:rPr lang="pt-BR" sz="1050" dirty="0" smtClean="0"/>
              <a:t> </a:t>
            </a:r>
            <a:r>
              <a:rPr lang="pt-BR" sz="1050" dirty="0" err="1" smtClean="0"/>
              <a:t>void</a:t>
            </a:r>
            <a:r>
              <a:rPr lang="pt-BR" sz="1050" dirty="0" smtClean="0"/>
              <a:t> </a:t>
            </a:r>
            <a:r>
              <a:rPr lang="pt-BR" sz="1050" dirty="0" err="1" smtClean="0"/>
              <a:t>setPeso</a:t>
            </a:r>
            <a:r>
              <a:rPr lang="pt-BR" sz="1050" dirty="0" smtClean="0"/>
              <a:t>(</a:t>
            </a:r>
            <a:r>
              <a:rPr lang="pt-BR" sz="1050" dirty="0" err="1" smtClean="0"/>
              <a:t>int</a:t>
            </a:r>
            <a:r>
              <a:rPr lang="pt-BR" sz="1050" dirty="0" smtClean="0"/>
              <a:t> peso) {         </a:t>
            </a:r>
            <a:r>
              <a:rPr lang="pt-BR" sz="1050" dirty="0" err="1" smtClean="0"/>
              <a:t>this</a:t>
            </a:r>
            <a:r>
              <a:rPr lang="pt-BR" sz="1050" dirty="0" smtClean="0"/>
              <a:t>.peso = peso;     }    </a:t>
            </a:r>
          </a:p>
          <a:p>
            <a:pPr>
              <a:buNone/>
            </a:pPr>
            <a:r>
              <a:rPr lang="pt-BR" sz="1050" dirty="0" smtClean="0"/>
              <a:t>    </a:t>
            </a:r>
            <a:r>
              <a:rPr lang="pt-BR" sz="1050" dirty="0" err="1" smtClean="0"/>
              <a:t>public</a:t>
            </a:r>
            <a:r>
              <a:rPr lang="pt-BR" sz="1050" dirty="0" smtClean="0"/>
              <a:t> </a:t>
            </a:r>
            <a:r>
              <a:rPr lang="pt-BR" sz="1050" dirty="0" err="1" smtClean="0"/>
              <a:t>br.data.Vo.</a:t>
            </a:r>
            <a:r>
              <a:rPr lang="pt-BR" sz="1050" dirty="0" smtClean="0"/>
              <a:t>Cidades </a:t>
            </a:r>
            <a:r>
              <a:rPr lang="pt-BR" sz="1050" dirty="0" err="1" smtClean="0"/>
              <a:t>getCidade</a:t>
            </a:r>
            <a:r>
              <a:rPr lang="pt-BR" sz="1050" dirty="0" smtClean="0"/>
              <a:t>() {         </a:t>
            </a:r>
            <a:r>
              <a:rPr lang="pt-BR" sz="1050" dirty="0" err="1" smtClean="0"/>
              <a:t>return</a:t>
            </a:r>
            <a:r>
              <a:rPr lang="pt-BR" sz="1050" dirty="0" smtClean="0"/>
              <a:t> cidade;     }</a:t>
            </a:r>
          </a:p>
          <a:p>
            <a:pPr>
              <a:buNone/>
            </a:pPr>
            <a:r>
              <a:rPr lang="pt-BR" sz="1050" dirty="0" smtClean="0"/>
              <a:t>    </a:t>
            </a:r>
            <a:r>
              <a:rPr lang="pt-BR" sz="1050" dirty="0" err="1" smtClean="0"/>
              <a:t>public</a:t>
            </a:r>
            <a:r>
              <a:rPr lang="pt-BR" sz="1050" dirty="0" smtClean="0"/>
              <a:t> </a:t>
            </a:r>
            <a:r>
              <a:rPr lang="pt-BR" sz="1050" dirty="0" err="1" smtClean="0"/>
              <a:t>void</a:t>
            </a:r>
            <a:r>
              <a:rPr lang="pt-BR" sz="1050" dirty="0" smtClean="0"/>
              <a:t> </a:t>
            </a:r>
            <a:r>
              <a:rPr lang="pt-BR" sz="1050" dirty="0" err="1" smtClean="0"/>
              <a:t>setCidade</a:t>
            </a:r>
            <a:r>
              <a:rPr lang="pt-BR" sz="1050" dirty="0" smtClean="0"/>
              <a:t>(</a:t>
            </a:r>
            <a:r>
              <a:rPr lang="pt-BR" sz="1050" dirty="0" err="1" smtClean="0"/>
              <a:t>br.data.Vo.</a:t>
            </a:r>
            <a:r>
              <a:rPr lang="pt-BR" sz="1050" dirty="0" smtClean="0"/>
              <a:t>Cidades cidade) {         </a:t>
            </a:r>
            <a:r>
              <a:rPr lang="pt-BR" sz="1050" dirty="0" err="1" smtClean="0"/>
              <a:t>this</a:t>
            </a:r>
            <a:r>
              <a:rPr lang="pt-BR" sz="1050" dirty="0" smtClean="0"/>
              <a:t>.cidade = cidade;     }</a:t>
            </a:r>
          </a:p>
          <a:p>
            <a:pPr>
              <a:buNone/>
            </a:pPr>
            <a:r>
              <a:rPr lang="pt-BR" sz="1050" dirty="0" smtClean="0"/>
              <a:t>}</a:t>
            </a:r>
          </a:p>
          <a:p>
            <a:pPr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838175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Gravar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FileOutputStream</a:t>
            </a:r>
            <a:r>
              <a:rPr lang="pt-BR" dirty="0" smtClean="0"/>
              <a:t> </a:t>
            </a:r>
            <a:r>
              <a:rPr lang="pt-BR" dirty="0" err="1" smtClean="0"/>
              <a:t>arquivoGrav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FileOutputStream</a:t>
            </a:r>
            <a:r>
              <a:rPr lang="pt-BR" dirty="0" smtClean="0"/>
              <a:t>("C:/dados.dat");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ObjectOutputStream</a:t>
            </a:r>
            <a:r>
              <a:rPr lang="pt-BR" dirty="0" smtClean="0"/>
              <a:t> </a:t>
            </a:r>
            <a:r>
              <a:rPr lang="pt-BR" dirty="0" err="1" smtClean="0"/>
              <a:t>objGravar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ObjectOutputStream</a:t>
            </a:r>
            <a:r>
              <a:rPr lang="pt-BR" dirty="0" smtClean="0"/>
              <a:t>(</a:t>
            </a:r>
            <a:r>
              <a:rPr lang="pt-BR" dirty="0" err="1" smtClean="0"/>
              <a:t>arquivoGrav</a:t>
            </a:r>
            <a:r>
              <a:rPr lang="pt-BR" dirty="0" smtClean="0"/>
              <a:t>);          </a:t>
            </a:r>
          </a:p>
          <a:p>
            <a:pPr>
              <a:buNone/>
            </a:pPr>
            <a:r>
              <a:rPr lang="pt-BR" dirty="0" smtClean="0"/>
              <a:t>	Clientes cli = </a:t>
            </a:r>
            <a:r>
              <a:rPr lang="pt-BR" dirty="0" err="1" smtClean="0"/>
              <a:t>new</a:t>
            </a:r>
            <a:r>
              <a:rPr lang="pt-BR" dirty="0" smtClean="0"/>
              <a:t> Clientes(“Jose”, 21, </a:t>
            </a:r>
            <a:r>
              <a:rPr lang="pt-BR" dirty="0" err="1" smtClean="0"/>
              <a:t>new</a:t>
            </a:r>
            <a:r>
              <a:rPr lang="pt-BR" dirty="0" smtClean="0"/>
              <a:t> Cidades(“Assis”));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objGravar</a:t>
            </a:r>
            <a:r>
              <a:rPr lang="pt-BR" dirty="0" smtClean="0"/>
              <a:t>.</a:t>
            </a:r>
            <a:r>
              <a:rPr lang="pt-BR" dirty="0" err="1" smtClean="0"/>
              <a:t>writeObject</a:t>
            </a:r>
            <a:r>
              <a:rPr lang="pt-BR" dirty="0" smtClean="0"/>
              <a:t>(cli);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objGravar</a:t>
            </a:r>
            <a:r>
              <a:rPr lang="pt-BR" dirty="0" smtClean="0"/>
              <a:t>.flush();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objGravar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arquivoGrav</a:t>
            </a:r>
            <a:r>
              <a:rPr lang="pt-BR" dirty="0" smtClean="0"/>
              <a:t>.flush();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arquivoGrav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   System.</a:t>
            </a:r>
            <a:r>
              <a:rPr lang="pt-BR" dirty="0" err="1" smtClean="0"/>
              <a:t>out.println</a:t>
            </a:r>
            <a:r>
              <a:rPr lang="pt-BR" dirty="0" smtClean="0"/>
              <a:t>("Objeto gravado com sucesso!");</a:t>
            </a:r>
          </a:p>
          <a:p>
            <a:pPr>
              <a:buNone/>
            </a:pPr>
            <a:r>
              <a:rPr lang="pt-BR" dirty="0" smtClean="0"/>
              <a:t>  } catch (Exception e)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e.printStackTrace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3792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Restaurar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err="1" smtClean="0"/>
              <a:t>FileInputStream</a:t>
            </a:r>
            <a:r>
              <a:rPr lang="pt-BR" dirty="0" smtClean="0"/>
              <a:t> </a:t>
            </a:r>
            <a:r>
              <a:rPr lang="pt-BR" dirty="0" err="1" smtClean="0"/>
              <a:t>arquivoLeitura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FileInputStream</a:t>
            </a:r>
            <a:r>
              <a:rPr lang="pt-BR" dirty="0" smtClean="0"/>
              <a:t>("C:/dados.dat");</a:t>
            </a:r>
          </a:p>
          <a:p>
            <a:pPr>
              <a:buNone/>
            </a:pPr>
            <a:r>
              <a:rPr lang="pt-BR" dirty="0" err="1" smtClean="0"/>
              <a:t>ObjectInputStream</a:t>
            </a:r>
            <a:r>
              <a:rPr lang="pt-BR" dirty="0" smtClean="0"/>
              <a:t> </a:t>
            </a:r>
            <a:r>
              <a:rPr lang="pt-BR" dirty="0" err="1" smtClean="0"/>
              <a:t>objLeitura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ObjectInputStream</a:t>
            </a:r>
            <a:r>
              <a:rPr lang="pt-BR" dirty="0" smtClean="0"/>
              <a:t>(</a:t>
            </a:r>
            <a:r>
              <a:rPr lang="pt-BR" dirty="0" err="1" smtClean="0"/>
              <a:t>arquivoLeitura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 Clientes cli = (Clientes) </a:t>
            </a:r>
            <a:r>
              <a:rPr lang="pt-BR" dirty="0" err="1" smtClean="0"/>
              <a:t>objLeitura</a:t>
            </a:r>
            <a:r>
              <a:rPr lang="pt-BR" dirty="0" smtClean="0"/>
              <a:t>.</a:t>
            </a:r>
            <a:r>
              <a:rPr lang="pt-BR" dirty="0" err="1" smtClean="0"/>
              <a:t>readObject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objLeitura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arquivoLeitura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       } catch (Exception e)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e.printStackTrace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1526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POO – Aula 10</a:t>
            </a:r>
            <a:br>
              <a:rPr lang="pt-BR" dirty="0" smtClean="0"/>
            </a:br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Alexandre  </a:t>
            </a:r>
            <a:r>
              <a:rPr lang="pt-BR" dirty="0" err="1" smtClean="0"/>
              <a:t>L’Erario</a:t>
            </a:r>
            <a:endParaRPr lang="pt-BR" dirty="0" smtClean="0"/>
          </a:p>
          <a:p>
            <a:r>
              <a:rPr lang="pt-BR" dirty="0" smtClean="0"/>
              <a:t>alerario@utfpr.edu.br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54450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e 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Processo</a:t>
            </a:r>
          </a:p>
          <a:p>
            <a:pPr lvl="1"/>
            <a:r>
              <a:rPr lang="pt-BR" dirty="0" smtClean="0"/>
              <a:t>Programa em execução</a:t>
            </a:r>
          </a:p>
          <a:p>
            <a:pPr lvl="1"/>
            <a:r>
              <a:rPr lang="pt-BR" dirty="0" smtClean="0"/>
              <a:t>Entidade ativa</a:t>
            </a:r>
          </a:p>
          <a:p>
            <a:r>
              <a:rPr lang="pt-BR" dirty="0" smtClean="0"/>
              <a:t>Thread</a:t>
            </a:r>
          </a:p>
          <a:p>
            <a:pPr lvl="1"/>
            <a:r>
              <a:rPr lang="pt-BR" dirty="0" smtClean="0"/>
              <a:t>Processo leve</a:t>
            </a:r>
          </a:p>
          <a:p>
            <a:endParaRPr lang="pt-BR" dirty="0" smtClean="0"/>
          </a:p>
          <a:p>
            <a:r>
              <a:rPr lang="pt-BR" dirty="0" smtClean="0"/>
              <a:t>Linhas de execução</a:t>
            </a:r>
          </a:p>
          <a:p>
            <a:pPr lvl="1"/>
            <a:r>
              <a:rPr lang="pt-BR" dirty="0" smtClean="0"/>
              <a:t>Paralela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Concorrente</a:t>
            </a:r>
          </a:p>
          <a:p>
            <a:pPr lvl="1"/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4515952" y="3810007"/>
            <a:ext cx="2000264" cy="1323"/>
          </a:xfrm>
          <a:prstGeom prst="straightConnector1">
            <a:avLst/>
          </a:prstGeom>
          <a:ln w="476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4515952" y="4167197"/>
            <a:ext cx="2000264" cy="1323"/>
          </a:xfrm>
          <a:prstGeom prst="straightConnector1">
            <a:avLst/>
          </a:prstGeom>
          <a:ln w="476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3851920" y="3649588"/>
            <a:ext cx="1357322" cy="29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Recurso</a:t>
            </a:r>
            <a:endParaRPr lang="pt-BR" sz="1600" dirty="0"/>
          </a:p>
        </p:txBody>
      </p:sp>
      <p:sp>
        <p:nvSpPr>
          <p:cNvPr id="9" name="Elipse 8"/>
          <p:cNvSpPr/>
          <p:nvPr/>
        </p:nvSpPr>
        <p:spPr>
          <a:xfrm>
            <a:off x="3862750" y="4009628"/>
            <a:ext cx="1357322" cy="29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Recurso</a:t>
            </a:r>
            <a:endParaRPr lang="pt-BR" sz="1600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2555776" y="5017740"/>
            <a:ext cx="1500198" cy="1323"/>
          </a:xfrm>
          <a:prstGeom prst="straightConnector1">
            <a:avLst/>
          </a:prstGeom>
          <a:ln w="476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571736" y="5238767"/>
            <a:ext cx="1500198" cy="1323"/>
          </a:xfrm>
          <a:prstGeom prst="straightConnector1">
            <a:avLst/>
          </a:prstGeom>
          <a:ln w="47625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000496" y="4762513"/>
            <a:ext cx="1357322" cy="595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Recurso</a:t>
            </a:r>
            <a:endParaRPr lang="pt-BR" sz="1600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357818" y="5060172"/>
            <a:ext cx="571504" cy="1323"/>
          </a:xfrm>
          <a:prstGeom prst="straightConnector1">
            <a:avLst/>
          </a:prstGeom>
          <a:ln w="47625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429388" y="5060172"/>
            <a:ext cx="571504" cy="1323"/>
          </a:xfrm>
          <a:prstGeom prst="straightConnector1">
            <a:avLst/>
          </a:prstGeom>
          <a:ln w="47625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7000892" y="5060172"/>
            <a:ext cx="571504" cy="1323"/>
          </a:xfrm>
          <a:prstGeom prst="straightConnector1">
            <a:avLst/>
          </a:prstGeom>
          <a:ln w="476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5929322" y="5060172"/>
            <a:ext cx="571504" cy="1323"/>
          </a:xfrm>
          <a:prstGeom prst="straightConnector1">
            <a:avLst/>
          </a:prstGeom>
          <a:ln w="476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 explicativo retangular com cantos arredondados 20"/>
          <p:cNvSpPr/>
          <p:nvPr/>
        </p:nvSpPr>
        <p:spPr>
          <a:xfrm>
            <a:off x="6786578" y="3988602"/>
            <a:ext cx="2143140" cy="595317"/>
          </a:xfrm>
          <a:prstGeom prst="wedgeRoundRectCallout">
            <a:avLst>
              <a:gd name="adj1" fmla="val -40881"/>
              <a:gd name="adj2" fmla="val 11956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Mudança de contexto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3008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 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Processo leve em Java</a:t>
            </a:r>
          </a:p>
          <a:p>
            <a:endParaRPr lang="pt-BR" dirty="0" smtClean="0"/>
          </a:p>
          <a:p>
            <a:r>
              <a:rPr lang="pt-BR" dirty="0" smtClean="0"/>
              <a:t>Suporte nativo da linguagem</a:t>
            </a:r>
          </a:p>
          <a:p>
            <a:endParaRPr lang="pt-BR" dirty="0" smtClean="0"/>
          </a:p>
          <a:p>
            <a:r>
              <a:rPr lang="pt-BR" dirty="0" smtClean="0"/>
              <a:t>Desenvolvimento simplificado: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Especialização da classe Thread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Implementação da interface </a:t>
            </a:r>
            <a:r>
              <a:rPr lang="pt-BR" dirty="0" err="1" smtClean="0"/>
              <a:t>Runnable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21196"/>
            <a:ext cx="3457428" cy="384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55015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de uma Thread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7300"/>
            <a:ext cx="6696744" cy="437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5014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Especializando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129308"/>
            <a:ext cx="7940644" cy="43924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Paralelo </a:t>
            </a:r>
            <a:r>
              <a:rPr lang="pt-BR" sz="1600" b="1" u="sng" dirty="0" err="1" smtClean="0"/>
              <a:t>extends</a:t>
            </a:r>
            <a:r>
              <a:rPr lang="pt-BR" sz="1600" b="1" u="sng" dirty="0" smtClean="0"/>
              <a:t> </a:t>
            </a:r>
            <a:r>
              <a:rPr lang="pt-BR" sz="1600" b="1" u="sng" dirty="0" err="1" smtClean="0"/>
              <a:t>java</a:t>
            </a:r>
            <a:r>
              <a:rPr lang="pt-BR" sz="1600" b="1" u="sng" dirty="0" smtClean="0"/>
              <a:t>.</a:t>
            </a:r>
            <a:r>
              <a:rPr lang="pt-BR" sz="1600" b="1" u="sng" dirty="0" err="1" smtClean="0"/>
              <a:t>lang</a:t>
            </a:r>
            <a:r>
              <a:rPr lang="pt-BR" sz="1600" b="1" u="sng" dirty="0" smtClean="0"/>
              <a:t>.Thread </a:t>
            </a:r>
            <a:r>
              <a:rPr lang="pt-BR" sz="1600" dirty="0" smtClean="0"/>
              <a:t>{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private</a:t>
            </a:r>
            <a:r>
              <a:rPr lang="pt-BR" sz="1600" dirty="0" smtClean="0"/>
              <a:t> String Mensagem;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String </a:t>
            </a:r>
            <a:r>
              <a:rPr lang="pt-BR" sz="1600" dirty="0" err="1" smtClean="0"/>
              <a:t>getMensagem</a:t>
            </a:r>
            <a:r>
              <a:rPr lang="pt-BR" sz="1600" dirty="0" smtClean="0"/>
              <a:t>() {         </a:t>
            </a:r>
            <a:r>
              <a:rPr lang="pt-BR" sz="1600" dirty="0" err="1" smtClean="0"/>
              <a:t>return</a:t>
            </a:r>
            <a:r>
              <a:rPr lang="pt-BR" sz="1600" dirty="0" smtClean="0"/>
              <a:t> Mensagem;     }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setMensagem</a:t>
            </a:r>
            <a:r>
              <a:rPr lang="pt-BR" sz="1600" dirty="0" smtClean="0"/>
              <a:t>(String Mensagem) { </a:t>
            </a:r>
          </a:p>
          <a:p>
            <a:pPr>
              <a:buNone/>
            </a:pPr>
            <a:r>
              <a:rPr lang="pt-BR" sz="1600" dirty="0" smtClean="0"/>
              <a:t>        </a:t>
            </a:r>
            <a:r>
              <a:rPr lang="pt-BR" sz="1600" dirty="0" err="1" smtClean="0"/>
              <a:t>this</a:t>
            </a:r>
            <a:r>
              <a:rPr lang="pt-BR" sz="1600" dirty="0" smtClean="0"/>
              <a:t>.Mensagem = Mensagem;</a:t>
            </a:r>
          </a:p>
          <a:p>
            <a:pPr>
              <a:buNone/>
            </a:pPr>
            <a:r>
              <a:rPr lang="pt-BR" sz="1600" dirty="0" smtClean="0"/>
              <a:t>    }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Paralelo(String Mensagem) {</a:t>
            </a:r>
          </a:p>
          <a:p>
            <a:pPr>
              <a:buNone/>
            </a:pPr>
            <a:r>
              <a:rPr lang="pt-BR" sz="1600" dirty="0" smtClean="0"/>
              <a:t>        </a:t>
            </a:r>
            <a:r>
              <a:rPr lang="pt-BR" sz="1600" dirty="0" err="1" smtClean="0"/>
              <a:t>this</a:t>
            </a:r>
            <a:r>
              <a:rPr lang="pt-BR" sz="1600" dirty="0" smtClean="0"/>
              <a:t>.Mensagem = Mensagem;</a:t>
            </a:r>
          </a:p>
          <a:p>
            <a:pPr>
              <a:buNone/>
            </a:pPr>
            <a:r>
              <a:rPr lang="pt-BR" sz="1600" dirty="0" smtClean="0"/>
              <a:t>    }</a:t>
            </a:r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b="1" dirty="0" smtClean="0"/>
              <a:t>@</a:t>
            </a:r>
            <a:r>
              <a:rPr lang="pt-BR" sz="1600" b="1" dirty="0" err="1" smtClean="0"/>
              <a:t>Override</a:t>
            </a:r>
            <a:endParaRPr lang="pt-BR" sz="1600" b="1" dirty="0" smtClean="0"/>
          </a:p>
          <a:p>
            <a:pPr>
              <a:buNone/>
            </a:pPr>
            <a:r>
              <a:rPr lang="pt-BR" sz="1600" b="1" dirty="0" smtClean="0"/>
              <a:t>    </a:t>
            </a:r>
            <a:r>
              <a:rPr lang="pt-BR" sz="1600" b="1" dirty="0" err="1" smtClean="0"/>
              <a:t>public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void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run</a:t>
            </a:r>
            <a:r>
              <a:rPr lang="pt-BR" sz="1600" b="1" dirty="0" smtClean="0"/>
              <a:t>() {</a:t>
            </a:r>
          </a:p>
          <a:p>
            <a:pPr>
              <a:buNone/>
            </a:pPr>
            <a:r>
              <a:rPr lang="pt-BR" sz="1600" b="1" dirty="0" smtClean="0"/>
              <a:t>        for(</a:t>
            </a:r>
            <a:r>
              <a:rPr lang="pt-BR" sz="1600" b="1" dirty="0" err="1" smtClean="0"/>
              <a:t>int</a:t>
            </a:r>
            <a:r>
              <a:rPr lang="pt-BR" sz="1600" b="1" dirty="0" smtClean="0"/>
              <a:t> x=0;x&lt;1000;x++) System.</a:t>
            </a:r>
            <a:r>
              <a:rPr lang="pt-BR" sz="1600" b="1" dirty="0" err="1" smtClean="0"/>
              <a:t>out.println</a:t>
            </a:r>
            <a:r>
              <a:rPr lang="pt-BR" sz="1600" b="1" dirty="0" smtClean="0"/>
              <a:t>(x + " " + </a:t>
            </a:r>
            <a:r>
              <a:rPr lang="pt-BR" sz="1600" b="1" dirty="0" err="1" smtClean="0"/>
              <a:t>this</a:t>
            </a:r>
            <a:r>
              <a:rPr lang="pt-BR" sz="1600" b="1" dirty="0" smtClean="0"/>
              <a:t>.Mensagem);</a:t>
            </a:r>
          </a:p>
          <a:p>
            <a:pPr>
              <a:buNone/>
            </a:pPr>
            <a:r>
              <a:rPr lang="pt-BR" sz="1600" b="1" dirty="0" smtClean="0"/>
              <a:t>    }</a:t>
            </a:r>
          </a:p>
          <a:p>
            <a:pPr>
              <a:buNone/>
            </a:pPr>
            <a:r>
              <a:rPr lang="pt-BR" sz="1600" dirty="0" smtClean="0"/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3834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da classe (UML)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Nome</a:t>
            </a:r>
          </a:p>
          <a:p>
            <a:r>
              <a:rPr lang="pt-BR" dirty="0" smtClean="0"/>
              <a:t>Atributos/Propriedades</a:t>
            </a:r>
          </a:p>
          <a:p>
            <a:r>
              <a:rPr lang="pt-BR" dirty="0" smtClean="0"/>
              <a:t>Métodos/Operações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217540"/>
            <a:ext cx="3571900" cy="198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retangular com cantos arredondados 5"/>
          <p:cNvSpPr/>
          <p:nvPr/>
        </p:nvSpPr>
        <p:spPr>
          <a:xfrm>
            <a:off x="5580112" y="3001516"/>
            <a:ext cx="928694" cy="416722"/>
          </a:xfrm>
          <a:prstGeom prst="wedgeRoundRectCallout">
            <a:avLst>
              <a:gd name="adj1" fmla="val -68103"/>
              <a:gd name="adj2" fmla="val 5864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6372200" y="3505572"/>
            <a:ext cx="2071702" cy="481953"/>
          </a:xfrm>
          <a:prstGeom prst="wedgeRoundRectCallout">
            <a:avLst>
              <a:gd name="adj1" fmla="val -91011"/>
              <a:gd name="adj2" fmla="val 7847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Atributos /</a:t>
            </a:r>
          </a:p>
          <a:p>
            <a:pPr algn="ctr"/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6084168" y="4297660"/>
            <a:ext cx="1596716" cy="547185"/>
          </a:xfrm>
          <a:prstGeom prst="wedgeRoundRectCallout">
            <a:avLst>
              <a:gd name="adj1" fmla="val -88319"/>
              <a:gd name="adj2" fmla="val 3159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Métodos</a:t>
            </a:r>
            <a:r>
              <a:rPr lang="pt-BR" dirty="0"/>
              <a:t> </a:t>
            </a:r>
            <a:r>
              <a:rPr lang="pt-BR" dirty="0" smtClean="0"/>
              <a:t>/ </a:t>
            </a:r>
          </a:p>
          <a:p>
            <a:pPr algn="ctr"/>
            <a:r>
              <a:rPr lang="pt-BR" dirty="0" smtClean="0"/>
              <a:t>Operações</a:t>
            </a:r>
          </a:p>
        </p:txBody>
      </p:sp>
    </p:spTree>
    <p:extLst>
      <p:ext uri="{BB962C8B-B14F-4D97-AF65-F5344CB8AC3E}">
        <p14:creationId xmlns:p14="http://schemas.microsoft.com/office/powerpoint/2010/main" val="22999327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Implementando </a:t>
            </a:r>
            <a:r>
              <a:rPr lang="pt-BR" dirty="0" err="1" smtClean="0"/>
              <a:t>Runnable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129308"/>
            <a:ext cx="7940644" cy="43204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400" dirty="0" err="1" smtClean="0"/>
              <a:t>public</a:t>
            </a:r>
            <a:r>
              <a:rPr lang="pt-BR" sz="1400" dirty="0" smtClean="0"/>
              <a:t> </a:t>
            </a:r>
            <a:r>
              <a:rPr lang="pt-BR" sz="1400" dirty="0" err="1" smtClean="0"/>
              <a:t>class</a:t>
            </a:r>
            <a:r>
              <a:rPr lang="pt-BR" sz="1400" dirty="0" smtClean="0"/>
              <a:t> </a:t>
            </a:r>
            <a:r>
              <a:rPr lang="pt-BR" sz="1400" dirty="0" err="1" smtClean="0"/>
              <a:t>ParaleloRun</a:t>
            </a:r>
            <a:r>
              <a:rPr lang="pt-BR" sz="1400" dirty="0" smtClean="0"/>
              <a:t> </a:t>
            </a:r>
            <a:r>
              <a:rPr lang="pt-BR" sz="1400" b="1" u="sng" dirty="0" err="1" smtClean="0"/>
              <a:t>implements</a:t>
            </a:r>
            <a:r>
              <a:rPr lang="pt-BR" sz="1400" b="1" u="sng" dirty="0" smtClean="0"/>
              <a:t> </a:t>
            </a:r>
            <a:r>
              <a:rPr lang="pt-BR" sz="1400" b="1" u="sng" dirty="0" err="1" smtClean="0"/>
              <a:t>java</a:t>
            </a:r>
            <a:r>
              <a:rPr lang="pt-BR" sz="1400" b="1" u="sng" dirty="0" smtClean="0"/>
              <a:t>.</a:t>
            </a:r>
            <a:r>
              <a:rPr lang="pt-BR" sz="1400" b="1" u="sng" dirty="0" err="1" smtClean="0"/>
              <a:t>lang</a:t>
            </a:r>
            <a:r>
              <a:rPr lang="pt-BR" sz="1400" b="1" u="sng" dirty="0" smtClean="0"/>
              <a:t>.</a:t>
            </a:r>
            <a:r>
              <a:rPr lang="pt-BR" sz="1400" b="1" u="sng" dirty="0" err="1" smtClean="0"/>
              <a:t>Runnable</a:t>
            </a:r>
            <a:r>
              <a:rPr lang="pt-BR" sz="1400" b="1" u="sng" dirty="0" smtClean="0"/>
              <a:t> </a:t>
            </a:r>
            <a:r>
              <a:rPr lang="pt-BR" sz="1400" dirty="0" smtClean="0"/>
              <a:t>{</a:t>
            </a:r>
          </a:p>
          <a:p>
            <a:pPr>
              <a:buNone/>
            </a:pPr>
            <a:r>
              <a:rPr lang="pt-BR" sz="1400" dirty="0" smtClean="0"/>
              <a:t>    </a:t>
            </a:r>
            <a:r>
              <a:rPr lang="pt-BR" sz="1400" dirty="0" err="1" smtClean="0"/>
              <a:t>private</a:t>
            </a:r>
            <a:r>
              <a:rPr lang="pt-BR" sz="1400" dirty="0" smtClean="0"/>
              <a:t> String Mensagem;</a:t>
            </a:r>
          </a:p>
          <a:p>
            <a:pPr>
              <a:buNone/>
            </a:pPr>
            <a:r>
              <a:rPr lang="pt-BR" sz="1400" dirty="0" smtClean="0"/>
              <a:t>    </a:t>
            </a:r>
            <a:r>
              <a:rPr lang="pt-BR" sz="1400" dirty="0" err="1" smtClean="0"/>
              <a:t>public</a:t>
            </a:r>
            <a:r>
              <a:rPr lang="pt-BR" sz="1400" dirty="0" smtClean="0"/>
              <a:t> String </a:t>
            </a:r>
            <a:r>
              <a:rPr lang="pt-BR" sz="1400" dirty="0" err="1" smtClean="0"/>
              <a:t>getMensagem</a:t>
            </a:r>
            <a:r>
              <a:rPr lang="pt-BR" sz="1400" dirty="0" smtClean="0"/>
              <a:t>() {</a:t>
            </a:r>
          </a:p>
          <a:p>
            <a:pPr>
              <a:buNone/>
            </a:pPr>
            <a:r>
              <a:rPr lang="pt-BR" sz="1400" dirty="0" smtClean="0"/>
              <a:t>        </a:t>
            </a:r>
            <a:r>
              <a:rPr lang="pt-BR" sz="1400" dirty="0" err="1" smtClean="0"/>
              <a:t>return</a:t>
            </a:r>
            <a:r>
              <a:rPr lang="pt-BR" sz="1400" dirty="0" smtClean="0"/>
              <a:t> Mensagem;</a:t>
            </a:r>
          </a:p>
          <a:p>
            <a:pPr>
              <a:buNone/>
            </a:pPr>
            <a:r>
              <a:rPr lang="pt-BR" sz="1400" dirty="0" smtClean="0"/>
              <a:t>    }</a:t>
            </a:r>
          </a:p>
          <a:p>
            <a:pPr>
              <a:buNone/>
            </a:pPr>
            <a:r>
              <a:rPr lang="pt-BR" sz="1400" dirty="0" smtClean="0"/>
              <a:t>    </a:t>
            </a:r>
            <a:r>
              <a:rPr lang="pt-BR" sz="1400" dirty="0" err="1" smtClean="0"/>
              <a:t>public</a:t>
            </a:r>
            <a:r>
              <a:rPr lang="pt-BR" sz="1400" dirty="0" smtClean="0"/>
              <a:t> </a:t>
            </a:r>
            <a:r>
              <a:rPr lang="pt-BR" sz="1400" dirty="0" err="1" smtClean="0"/>
              <a:t>void</a:t>
            </a:r>
            <a:r>
              <a:rPr lang="pt-BR" sz="1400" dirty="0" smtClean="0"/>
              <a:t> </a:t>
            </a:r>
            <a:r>
              <a:rPr lang="pt-BR" sz="1400" dirty="0" err="1" smtClean="0"/>
              <a:t>setMensagem</a:t>
            </a:r>
            <a:r>
              <a:rPr lang="pt-BR" sz="1400" dirty="0" smtClean="0"/>
              <a:t>(String Mensagem) {</a:t>
            </a:r>
          </a:p>
          <a:p>
            <a:pPr>
              <a:buNone/>
            </a:pPr>
            <a:r>
              <a:rPr lang="pt-BR" sz="1400" dirty="0" smtClean="0"/>
              <a:t>        </a:t>
            </a:r>
            <a:r>
              <a:rPr lang="pt-BR" sz="1400" dirty="0" err="1" smtClean="0"/>
              <a:t>this</a:t>
            </a:r>
            <a:r>
              <a:rPr lang="pt-BR" sz="1400" dirty="0" smtClean="0"/>
              <a:t>.Mensagem = Mensagem;</a:t>
            </a:r>
          </a:p>
          <a:p>
            <a:pPr>
              <a:buNone/>
            </a:pPr>
            <a:r>
              <a:rPr lang="pt-BR" sz="1400" dirty="0" smtClean="0"/>
              <a:t>    }</a:t>
            </a:r>
          </a:p>
          <a:p>
            <a:pPr>
              <a:buNone/>
            </a:pPr>
            <a:r>
              <a:rPr lang="pt-BR" sz="1400" dirty="0" smtClean="0"/>
              <a:t>    </a:t>
            </a:r>
            <a:r>
              <a:rPr lang="pt-BR" sz="1400" dirty="0" err="1" smtClean="0"/>
              <a:t>public</a:t>
            </a:r>
            <a:r>
              <a:rPr lang="pt-BR" sz="1400" dirty="0" smtClean="0"/>
              <a:t> </a:t>
            </a:r>
            <a:r>
              <a:rPr lang="pt-BR" sz="1400" dirty="0" err="1" smtClean="0"/>
              <a:t>ParaleloRun</a:t>
            </a:r>
            <a:r>
              <a:rPr lang="pt-BR" sz="1400" dirty="0" smtClean="0"/>
              <a:t>(String Mensagem) {</a:t>
            </a:r>
          </a:p>
          <a:p>
            <a:pPr>
              <a:buNone/>
            </a:pPr>
            <a:r>
              <a:rPr lang="pt-BR" sz="1400" dirty="0" smtClean="0"/>
              <a:t>        </a:t>
            </a:r>
            <a:r>
              <a:rPr lang="pt-BR" sz="1400" dirty="0" err="1" smtClean="0"/>
              <a:t>this</a:t>
            </a:r>
            <a:r>
              <a:rPr lang="pt-BR" sz="1400" dirty="0" smtClean="0"/>
              <a:t>.Mensagem = Mensagem;</a:t>
            </a:r>
          </a:p>
          <a:p>
            <a:pPr>
              <a:buNone/>
            </a:pPr>
            <a:r>
              <a:rPr lang="pt-BR" sz="1400" dirty="0" smtClean="0"/>
              <a:t>    }</a:t>
            </a:r>
          </a:p>
          <a:p>
            <a:pPr>
              <a:buNone/>
            </a:pPr>
            <a:r>
              <a:rPr lang="pt-BR" sz="1400" b="1" dirty="0" smtClean="0"/>
              <a:t>    </a:t>
            </a:r>
            <a:r>
              <a:rPr lang="pt-BR" sz="1400" b="1" dirty="0" err="1" smtClean="0"/>
              <a:t>public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void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run</a:t>
            </a:r>
            <a:r>
              <a:rPr lang="pt-BR" sz="1400" b="1" dirty="0" smtClean="0"/>
              <a:t>() {</a:t>
            </a:r>
          </a:p>
          <a:p>
            <a:pPr>
              <a:buNone/>
            </a:pPr>
            <a:r>
              <a:rPr lang="pt-BR" sz="1400" b="1" dirty="0" smtClean="0"/>
              <a:t>        for(</a:t>
            </a:r>
            <a:r>
              <a:rPr lang="pt-BR" sz="1400" b="1" dirty="0" err="1" smtClean="0"/>
              <a:t>int</a:t>
            </a:r>
            <a:r>
              <a:rPr lang="pt-BR" sz="1400" b="1" dirty="0" smtClean="0"/>
              <a:t> x=0;x&lt;1000;x++) System.</a:t>
            </a:r>
            <a:r>
              <a:rPr lang="pt-BR" sz="1400" b="1" dirty="0" err="1" smtClean="0"/>
              <a:t>out.println</a:t>
            </a:r>
            <a:r>
              <a:rPr lang="pt-BR" sz="1400" b="1" dirty="0" smtClean="0"/>
              <a:t>("Interface </a:t>
            </a:r>
            <a:r>
              <a:rPr lang="pt-BR" sz="1400" b="1" dirty="0" err="1" smtClean="0"/>
              <a:t>Runnable</a:t>
            </a:r>
            <a:r>
              <a:rPr lang="pt-BR" sz="1400" b="1" dirty="0" smtClean="0"/>
              <a:t>:" + x + " " + Mensagem);</a:t>
            </a:r>
          </a:p>
          <a:p>
            <a:pPr>
              <a:buNone/>
            </a:pPr>
            <a:r>
              <a:rPr lang="pt-BR" sz="1400" b="1" dirty="0" smtClean="0"/>
              <a:t>    }</a:t>
            </a:r>
          </a:p>
          <a:p>
            <a:pPr>
              <a:buNone/>
            </a:pPr>
            <a:r>
              <a:rPr lang="pt-BR" sz="1400" dirty="0" smtClean="0"/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4499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Rodando tudo!!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2400" dirty="0" smtClean="0"/>
              <a:t>Paralelo p = </a:t>
            </a:r>
            <a:r>
              <a:rPr lang="pt-BR" sz="2400" dirty="0" err="1" smtClean="0"/>
              <a:t>new</a:t>
            </a:r>
            <a:r>
              <a:rPr lang="pt-BR" sz="2400" dirty="0" smtClean="0"/>
              <a:t> Paralelo("Processo leve 1");</a:t>
            </a:r>
          </a:p>
          <a:p>
            <a:pPr>
              <a:buNone/>
            </a:pPr>
            <a:r>
              <a:rPr lang="pt-BR" sz="2400" dirty="0" smtClean="0"/>
              <a:t>Paralelo p2 = </a:t>
            </a:r>
            <a:r>
              <a:rPr lang="pt-BR" sz="2400" dirty="0" err="1" smtClean="0"/>
              <a:t>new</a:t>
            </a:r>
            <a:r>
              <a:rPr lang="pt-BR" sz="2400" dirty="0" smtClean="0"/>
              <a:t> Paralelo("Processo leve 2  ");</a:t>
            </a:r>
          </a:p>
          <a:p>
            <a:pPr>
              <a:buNone/>
            </a:pPr>
            <a:r>
              <a:rPr lang="pt-BR" sz="2400" dirty="0" err="1" smtClean="0"/>
              <a:t>p.start</a:t>
            </a:r>
            <a:r>
              <a:rPr lang="pt-BR" sz="2400" dirty="0" smtClean="0"/>
              <a:t>();</a:t>
            </a:r>
          </a:p>
          <a:p>
            <a:pPr>
              <a:buNone/>
            </a:pPr>
            <a:r>
              <a:rPr lang="pt-BR" sz="2400" dirty="0" smtClean="0"/>
              <a:t>p2.start();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Thread p3 = </a:t>
            </a:r>
            <a:r>
              <a:rPr lang="pt-BR" sz="2400" dirty="0" err="1" smtClean="0"/>
              <a:t>new</a:t>
            </a:r>
            <a:r>
              <a:rPr lang="pt-BR" sz="2400" dirty="0" smtClean="0"/>
              <a:t> Thread(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ParaleloRun</a:t>
            </a:r>
            <a:r>
              <a:rPr lang="pt-BR" sz="2400" dirty="0" smtClean="0"/>
              <a:t>("Processo leve 3“));</a:t>
            </a:r>
          </a:p>
          <a:p>
            <a:pPr>
              <a:buNone/>
            </a:pPr>
            <a:r>
              <a:rPr lang="pt-BR" sz="2400" dirty="0" smtClean="0"/>
              <a:t> Thread p4 = </a:t>
            </a:r>
            <a:r>
              <a:rPr lang="pt-BR" sz="2400" dirty="0" err="1" smtClean="0"/>
              <a:t>new</a:t>
            </a:r>
            <a:r>
              <a:rPr lang="pt-BR" sz="2400" smtClean="0"/>
              <a:t> Thread(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ParaleloRun</a:t>
            </a:r>
            <a:r>
              <a:rPr lang="pt-BR" sz="2400" dirty="0" smtClean="0"/>
              <a:t>("thread 4"));</a:t>
            </a:r>
          </a:p>
          <a:p>
            <a:pPr>
              <a:buNone/>
            </a:pPr>
            <a:r>
              <a:rPr lang="pt-BR" sz="2400" dirty="0" smtClean="0"/>
              <a:t>p3.start();</a:t>
            </a:r>
          </a:p>
          <a:p>
            <a:pPr>
              <a:buNone/>
            </a:pPr>
            <a:r>
              <a:rPr lang="pt-BR" sz="2400" dirty="0" smtClean="0"/>
              <a:t>p4.start();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("Fim do programa???");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72241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Pausando a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057300"/>
            <a:ext cx="7940644" cy="446449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100" dirty="0" err="1" smtClean="0"/>
              <a:t>public</a:t>
            </a:r>
            <a:r>
              <a:rPr lang="pt-BR" sz="1100" dirty="0" smtClean="0"/>
              <a:t> </a:t>
            </a:r>
            <a:r>
              <a:rPr lang="pt-BR" sz="1100" dirty="0" err="1" smtClean="0"/>
              <a:t>class</a:t>
            </a:r>
            <a:r>
              <a:rPr lang="pt-BR" sz="1100" dirty="0" smtClean="0"/>
              <a:t> </a:t>
            </a:r>
            <a:r>
              <a:rPr lang="pt-BR" sz="1100" b="1" dirty="0" smtClean="0"/>
              <a:t>Paralelo </a:t>
            </a:r>
            <a:r>
              <a:rPr lang="pt-BR" sz="1100" b="1" dirty="0" err="1" smtClean="0"/>
              <a:t>extends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java</a:t>
            </a:r>
            <a:r>
              <a:rPr lang="pt-BR" sz="1100" b="1" dirty="0" smtClean="0"/>
              <a:t>.</a:t>
            </a:r>
            <a:r>
              <a:rPr lang="pt-BR" sz="1100" b="1" dirty="0" err="1" smtClean="0"/>
              <a:t>lang</a:t>
            </a:r>
            <a:r>
              <a:rPr lang="pt-BR" sz="1100" b="1" dirty="0" smtClean="0"/>
              <a:t>.Thread {</a:t>
            </a:r>
          </a:p>
          <a:p>
            <a:pPr>
              <a:buNone/>
            </a:pPr>
            <a:r>
              <a:rPr lang="pt-BR" sz="1100" dirty="0" smtClean="0"/>
              <a:t>    </a:t>
            </a:r>
            <a:r>
              <a:rPr lang="pt-BR" sz="1100" dirty="0" err="1" smtClean="0"/>
              <a:t>private</a:t>
            </a:r>
            <a:r>
              <a:rPr lang="pt-BR" sz="1100" dirty="0" smtClean="0"/>
              <a:t> String Mensagem;</a:t>
            </a:r>
          </a:p>
          <a:p>
            <a:pPr>
              <a:buNone/>
            </a:pPr>
            <a:r>
              <a:rPr lang="pt-BR" sz="1100" dirty="0" smtClean="0"/>
              <a:t>    </a:t>
            </a:r>
            <a:r>
              <a:rPr lang="pt-BR" sz="1100" dirty="0" err="1" smtClean="0"/>
              <a:t>private</a:t>
            </a:r>
            <a:r>
              <a:rPr lang="pt-BR" sz="1100" dirty="0" smtClean="0"/>
              <a:t> </a:t>
            </a:r>
            <a:r>
              <a:rPr lang="pt-BR" sz="1100" dirty="0" err="1" smtClean="0"/>
              <a:t>boolean</a:t>
            </a:r>
            <a:r>
              <a:rPr lang="pt-BR" sz="1100" dirty="0" smtClean="0"/>
              <a:t> dormir=</a:t>
            </a:r>
            <a:r>
              <a:rPr lang="pt-BR" sz="1100" dirty="0" err="1" smtClean="0"/>
              <a:t>false</a:t>
            </a:r>
            <a:r>
              <a:rPr lang="pt-BR" sz="1100" dirty="0" smtClean="0"/>
              <a:t>;</a:t>
            </a:r>
          </a:p>
          <a:p>
            <a:pPr>
              <a:buNone/>
            </a:pPr>
            <a:r>
              <a:rPr lang="pt-BR" sz="1100" dirty="0" smtClean="0"/>
              <a:t>    </a:t>
            </a:r>
            <a:r>
              <a:rPr lang="pt-BR" sz="1100" dirty="0" err="1" smtClean="0"/>
              <a:t>public</a:t>
            </a:r>
            <a:r>
              <a:rPr lang="pt-BR" sz="1100" dirty="0" smtClean="0"/>
              <a:t> Paralelo(String Mensagem) {        </a:t>
            </a:r>
            <a:r>
              <a:rPr lang="pt-BR" sz="1100" dirty="0" err="1" smtClean="0"/>
              <a:t>this</a:t>
            </a:r>
            <a:r>
              <a:rPr lang="pt-BR" sz="1100" dirty="0" smtClean="0"/>
              <a:t>.Mensagem = Mensagem;     }</a:t>
            </a:r>
          </a:p>
          <a:p>
            <a:pPr>
              <a:buNone/>
            </a:pPr>
            <a:r>
              <a:rPr lang="pt-BR" sz="1100" dirty="0" smtClean="0"/>
              <a:t>    </a:t>
            </a:r>
            <a:r>
              <a:rPr lang="pt-BR" sz="1100" dirty="0" err="1" smtClean="0"/>
              <a:t>public</a:t>
            </a:r>
            <a:r>
              <a:rPr lang="pt-BR" sz="1100" dirty="0" smtClean="0"/>
              <a:t> Paralelo(String Mensagem, </a:t>
            </a:r>
            <a:r>
              <a:rPr lang="pt-BR" sz="1100" dirty="0" err="1" smtClean="0"/>
              <a:t>boolean</a:t>
            </a:r>
            <a:r>
              <a:rPr lang="pt-BR" sz="1100" dirty="0" smtClean="0"/>
              <a:t> dormir) {         </a:t>
            </a:r>
          </a:p>
          <a:p>
            <a:pPr>
              <a:buNone/>
            </a:pPr>
            <a:r>
              <a:rPr lang="pt-BR" sz="1100" dirty="0" smtClean="0"/>
              <a:t>	</a:t>
            </a:r>
            <a:r>
              <a:rPr lang="pt-BR" sz="1100" dirty="0" err="1" smtClean="0"/>
              <a:t>this</a:t>
            </a:r>
            <a:r>
              <a:rPr lang="pt-BR" sz="1100" dirty="0" smtClean="0"/>
              <a:t>.Mensagem = Mensagem;</a:t>
            </a:r>
          </a:p>
          <a:p>
            <a:pPr>
              <a:buNone/>
            </a:pPr>
            <a:r>
              <a:rPr lang="pt-BR" sz="1100" dirty="0" smtClean="0"/>
              <a:t>        </a:t>
            </a:r>
            <a:r>
              <a:rPr lang="pt-BR" sz="1100" dirty="0" err="1" smtClean="0"/>
              <a:t>this</a:t>
            </a:r>
            <a:r>
              <a:rPr lang="pt-BR" sz="1100" dirty="0" smtClean="0"/>
              <a:t>.dormir = dormir;</a:t>
            </a:r>
          </a:p>
          <a:p>
            <a:pPr>
              <a:buNone/>
            </a:pPr>
            <a:r>
              <a:rPr lang="pt-BR" sz="1100" dirty="0" smtClean="0"/>
              <a:t>    }</a:t>
            </a:r>
          </a:p>
          <a:p>
            <a:pPr>
              <a:buNone/>
            </a:pPr>
            <a:r>
              <a:rPr lang="pt-BR" sz="1100" dirty="0" smtClean="0"/>
              <a:t>    @</a:t>
            </a:r>
            <a:r>
              <a:rPr lang="pt-BR" sz="1100" dirty="0" err="1" smtClean="0"/>
              <a:t>Override</a:t>
            </a:r>
            <a:endParaRPr lang="pt-BR" sz="1100" dirty="0" smtClean="0"/>
          </a:p>
          <a:p>
            <a:pPr>
              <a:buNone/>
            </a:pPr>
            <a:r>
              <a:rPr lang="pt-BR" sz="1100" b="1" dirty="0" smtClean="0"/>
              <a:t>    </a:t>
            </a:r>
            <a:r>
              <a:rPr lang="pt-BR" sz="1100" b="1" dirty="0" err="1" smtClean="0"/>
              <a:t>public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void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run</a:t>
            </a:r>
            <a:r>
              <a:rPr lang="pt-BR" sz="1100" b="1" dirty="0" smtClean="0"/>
              <a:t>() {</a:t>
            </a:r>
          </a:p>
          <a:p>
            <a:pPr>
              <a:buNone/>
            </a:pPr>
            <a:r>
              <a:rPr lang="pt-BR" sz="1100" b="1" dirty="0" smtClean="0"/>
              <a:t>        for(</a:t>
            </a:r>
            <a:r>
              <a:rPr lang="pt-BR" sz="1100" b="1" dirty="0" err="1" smtClean="0"/>
              <a:t>int</a:t>
            </a:r>
            <a:r>
              <a:rPr lang="pt-BR" sz="1100" b="1" dirty="0" smtClean="0"/>
              <a:t> x=0;x&lt;1000;x++){    System.</a:t>
            </a:r>
            <a:r>
              <a:rPr lang="pt-BR" sz="1100" b="1" dirty="0" err="1" smtClean="0"/>
              <a:t>out.println</a:t>
            </a:r>
            <a:r>
              <a:rPr lang="pt-BR" sz="1100" b="1" dirty="0" smtClean="0"/>
              <a:t>(x + " " + </a:t>
            </a:r>
            <a:r>
              <a:rPr lang="pt-BR" sz="1100" b="1" dirty="0" err="1" smtClean="0"/>
              <a:t>this</a:t>
            </a:r>
            <a:r>
              <a:rPr lang="pt-BR" sz="1100" b="1" dirty="0" smtClean="0"/>
              <a:t>.Mensagem);</a:t>
            </a:r>
          </a:p>
          <a:p>
            <a:pPr>
              <a:buNone/>
            </a:pPr>
            <a:r>
              <a:rPr lang="pt-BR" sz="1100" b="1" dirty="0" smtClean="0"/>
              <a:t>            </a:t>
            </a:r>
            <a:r>
              <a:rPr lang="pt-BR" sz="1100" b="1" dirty="0" err="1" smtClean="0"/>
              <a:t>if</a:t>
            </a:r>
            <a:r>
              <a:rPr lang="pt-BR" sz="1100" b="1" dirty="0" smtClean="0"/>
              <a:t>(x==500&amp;&amp;dormir){</a:t>
            </a:r>
          </a:p>
          <a:p>
            <a:pPr>
              <a:buNone/>
            </a:pPr>
            <a:r>
              <a:rPr lang="pt-BR" sz="1100" b="1" dirty="0" smtClean="0"/>
              <a:t>                </a:t>
            </a:r>
            <a:r>
              <a:rPr lang="pt-BR" sz="1100" b="1" dirty="0" err="1" smtClean="0"/>
              <a:t>try</a:t>
            </a:r>
            <a:r>
              <a:rPr lang="pt-BR" sz="1100" b="1" dirty="0" smtClean="0"/>
              <a:t> {</a:t>
            </a:r>
          </a:p>
          <a:p>
            <a:pPr>
              <a:buNone/>
            </a:pPr>
            <a:r>
              <a:rPr lang="pt-BR" sz="1100" b="1" dirty="0" smtClean="0"/>
              <a:t>                    System.</a:t>
            </a:r>
            <a:r>
              <a:rPr lang="pt-BR" sz="1100" b="1" dirty="0" err="1" smtClean="0"/>
              <a:t>out.println</a:t>
            </a:r>
            <a:r>
              <a:rPr lang="pt-BR" sz="1100" b="1" dirty="0" smtClean="0"/>
              <a:t>("Estou dormindo........");</a:t>
            </a:r>
          </a:p>
          <a:p>
            <a:pPr>
              <a:buNone/>
            </a:pPr>
            <a:r>
              <a:rPr lang="pt-BR" sz="1100" b="1" dirty="0" smtClean="0"/>
              <a:t>                    </a:t>
            </a:r>
            <a:r>
              <a:rPr lang="pt-BR" sz="1100" b="1" u="sng" dirty="0" smtClean="0"/>
              <a:t>Thread.</a:t>
            </a:r>
            <a:r>
              <a:rPr lang="pt-BR" sz="1100" b="1" u="sng" dirty="0" err="1" smtClean="0"/>
              <a:t>sleep</a:t>
            </a:r>
            <a:r>
              <a:rPr lang="pt-BR" sz="1100" b="1" u="sng" dirty="0" smtClean="0"/>
              <a:t>(10000);</a:t>
            </a:r>
          </a:p>
          <a:p>
            <a:pPr>
              <a:buNone/>
            </a:pPr>
            <a:r>
              <a:rPr lang="pt-BR" sz="1100" b="1" dirty="0" smtClean="0"/>
              <a:t>                    System.</a:t>
            </a:r>
            <a:r>
              <a:rPr lang="pt-BR" sz="1100" b="1" dirty="0" err="1" smtClean="0"/>
              <a:t>out.println</a:t>
            </a:r>
            <a:r>
              <a:rPr lang="pt-BR" sz="1100" b="1" dirty="0" smtClean="0"/>
              <a:t>("Acordei...");</a:t>
            </a:r>
          </a:p>
          <a:p>
            <a:pPr>
              <a:buNone/>
            </a:pPr>
            <a:r>
              <a:rPr lang="pt-BR" sz="1100" b="1" dirty="0" smtClean="0"/>
              <a:t>                } catch (</a:t>
            </a:r>
            <a:r>
              <a:rPr lang="pt-BR" sz="1100" b="1" dirty="0" err="1" smtClean="0"/>
              <a:t>InterruptedException</a:t>
            </a:r>
            <a:r>
              <a:rPr lang="pt-BR" sz="1100" b="1" dirty="0" smtClean="0"/>
              <a:t> ex) {</a:t>
            </a:r>
            <a:r>
              <a:rPr lang="pt-BR" sz="1100" b="1" dirty="0" err="1" smtClean="0"/>
              <a:t>Logger</a:t>
            </a:r>
            <a:r>
              <a:rPr lang="pt-BR" sz="1100" b="1" dirty="0" smtClean="0"/>
              <a:t>.</a:t>
            </a:r>
            <a:r>
              <a:rPr lang="pt-BR" sz="1100" b="1" dirty="0" err="1" smtClean="0"/>
              <a:t>getLogger</a:t>
            </a:r>
            <a:r>
              <a:rPr lang="pt-BR" sz="1100" b="1" dirty="0" smtClean="0"/>
              <a:t>(Paralelo.</a:t>
            </a:r>
            <a:r>
              <a:rPr lang="pt-BR" sz="1100" b="1" dirty="0" err="1" smtClean="0"/>
              <a:t>class</a:t>
            </a:r>
            <a:r>
              <a:rPr lang="pt-BR" sz="1100" b="1" dirty="0" smtClean="0"/>
              <a:t>.</a:t>
            </a:r>
            <a:r>
              <a:rPr lang="pt-BR" sz="1100" b="1" dirty="0" err="1" smtClean="0"/>
              <a:t>getName</a:t>
            </a:r>
            <a:r>
              <a:rPr lang="pt-BR" sz="1100" b="1" dirty="0" smtClean="0"/>
              <a:t>()).</a:t>
            </a:r>
            <a:r>
              <a:rPr lang="pt-BR" sz="1100" b="1" dirty="0" err="1" smtClean="0"/>
              <a:t>log</a:t>
            </a:r>
            <a:r>
              <a:rPr lang="pt-BR" sz="1100" b="1" dirty="0" smtClean="0"/>
              <a:t>(</a:t>
            </a:r>
            <a:r>
              <a:rPr lang="pt-BR" sz="1100" b="1" dirty="0" err="1" smtClean="0"/>
              <a:t>Level</a:t>
            </a:r>
            <a:r>
              <a:rPr lang="pt-BR" sz="1100" b="1" dirty="0" smtClean="0"/>
              <a:t>.SEVERE, </a:t>
            </a:r>
            <a:r>
              <a:rPr lang="pt-BR" sz="1100" b="1" dirty="0" err="1" smtClean="0"/>
              <a:t>null</a:t>
            </a:r>
            <a:r>
              <a:rPr lang="pt-BR" sz="1100" b="1" dirty="0" smtClean="0"/>
              <a:t>, ex);   }</a:t>
            </a:r>
          </a:p>
          <a:p>
            <a:pPr>
              <a:buNone/>
            </a:pPr>
            <a:r>
              <a:rPr lang="pt-BR" sz="1100" b="1" dirty="0" smtClean="0"/>
              <a:t>            }</a:t>
            </a:r>
          </a:p>
          <a:p>
            <a:pPr>
              <a:buNone/>
            </a:pPr>
            <a:r>
              <a:rPr lang="pt-BR" sz="1100" b="1" dirty="0" smtClean="0"/>
              <a:t>        }</a:t>
            </a:r>
          </a:p>
          <a:p>
            <a:pPr>
              <a:buNone/>
            </a:pPr>
            <a:r>
              <a:rPr lang="pt-BR" sz="1100" dirty="0" smtClean="0"/>
              <a:t>    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5539161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 das 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Determinada com um inteiro entre 1  e 10. </a:t>
            </a:r>
          </a:p>
          <a:p>
            <a:r>
              <a:rPr lang="pt-BR" dirty="0" err="1" smtClean="0"/>
              <a:t>Sleep</a:t>
            </a:r>
            <a:r>
              <a:rPr lang="pt-BR" dirty="0" smtClean="0"/>
              <a:t> pode comprometer a ordem das prioridades;</a:t>
            </a:r>
          </a:p>
          <a:p>
            <a:r>
              <a:rPr lang="pt-BR" dirty="0" smtClean="0"/>
              <a:t>Constantes: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.Thread.MAX_PRIORITY </a:t>
            </a:r>
            <a:r>
              <a:rPr lang="pt-BR" dirty="0" smtClean="0">
                <a:sym typeface="Wingdings"/>
              </a:rPr>
              <a:t> </a:t>
            </a:r>
            <a:r>
              <a:rPr lang="pt-BR" dirty="0" smtClean="0"/>
              <a:t>(10)</a:t>
            </a:r>
          </a:p>
          <a:p>
            <a:pPr lvl="1"/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.Thread.MIN_PRIORITY </a:t>
            </a:r>
            <a:r>
              <a:rPr lang="pt-BR" dirty="0" smtClean="0">
                <a:sym typeface="Wingdings"/>
              </a:rPr>
              <a:t> (1)</a:t>
            </a:r>
            <a:endParaRPr lang="pt-BR" dirty="0" smtClean="0"/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.Thread.NORM_PRIORITY </a:t>
            </a:r>
            <a:r>
              <a:rPr lang="pt-BR" dirty="0" smtClean="0">
                <a:sym typeface="Wingdings"/>
              </a:rPr>
              <a:t> (5)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Métodos</a:t>
            </a:r>
          </a:p>
          <a:p>
            <a:pPr lvl="1"/>
            <a:r>
              <a:rPr lang="pt-BR" dirty="0" smtClean="0"/>
              <a:t>Thread.</a:t>
            </a:r>
            <a:r>
              <a:rPr lang="pt-BR" dirty="0" err="1" smtClean="0"/>
              <a:t>setPriority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 Thread.</a:t>
            </a:r>
            <a:r>
              <a:rPr lang="pt-BR" dirty="0" err="1" smtClean="0"/>
              <a:t>getPriority</a:t>
            </a:r>
            <a:r>
              <a:rPr lang="pt-BR" dirty="0" smtClean="0"/>
              <a:t>()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9460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Temporizadores – </a:t>
            </a:r>
            <a:r>
              <a:rPr lang="pt-BR" dirty="0" err="1" smtClean="0"/>
              <a:t>TimerTask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47780" y="985293"/>
            <a:ext cx="7940644" cy="446449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400" dirty="0" err="1" smtClean="0"/>
              <a:t>public</a:t>
            </a:r>
            <a:r>
              <a:rPr lang="pt-BR" sz="1400" dirty="0" smtClean="0"/>
              <a:t> </a:t>
            </a:r>
            <a:r>
              <a:rPr lang="pt-BR" sz="1400" dirty="0" err="1" smtClean="0"/>
              <a:t>class</a:t>
            </a:r>
            <a:r>
              <a:rPr lang="pt-BR" sz="1400" dirty="0" smtClean="0"/>
              <a:t> Temporizador </a:t>
            </a:r>
            <a:r>
              <a:rPr lang="pt-BR" sz="1400" dirty="0" err="1" smtClean="0"/>
              <a:t>extends</a:t>
            </a:r>
            <a:r>
              <a:rPr lang="pt-BR" sz="1400" dirty="0" smtClean="0"/>
              <a:t> </a:t>
            </a:r>
            <a:r>
              <a:rPr lang="pt-BR" sz="1400" dirty="0" err="1" smtClean="0"/>
              <a:t>java</a:t>
            </a:r>
            <a:r>
              <a:rPr lang="pt-BR" sz="1400" dirty="0" smtClean="0"/>
              <a:t>.</a:t>
            </a:r>
            <a:r>
              <a:rPr lang="pt-BR" sz="1400" dirty="0" err="1" smtClean="0"/>
              <a:t>util.TimerTask</a:t>
            </a:r>
            <a:r>
              <a:rPr lang="pt-BR" sz="1400" dirty="0" smtClean="0"/>
              <a:t>{</a:t>
            </a:r>
          </a:p>
          <a:p>
            <a:pPr>
              <a:buNone/>
            </a:pPr>
            <a:r>
              <a:rPr lang="pt-BR" sz="1400" dirty="0" smtClean="0"/>
              <a:t>    </a:t>
            </a:r>
            <a:r>
              <a:rPr lang="pt-BR" sz="1400" dirty="0" err="1" smtClean="0"/>
              <a:t>private</a:t>
            </a:r>
            <a:r>
              <a:rPr lang="pt-BR" sz="1400" dirty="0" smtClean="0"/>
              <a:t> </a:t>
            </a:r>
            <a:r>
              <a:rPr lang="pt-BR" sz="1400" dirty="0" err="1" smtClean="0"/>
              <a:t>static</a:t>
            </a:r>
            <a:r>
              <a:rPr lang="pt-BR" sz="1400" dirty="0" smtClean="0"/>
              <a:t> </a:t>
            </a:r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 err="1" smtClean="0"/>
              <a:t>cont</a:t>
            </a:r>
            <a:r>
              <a:rPr lang="pt-BR" sz="1400" dirty="0" smtClean="0"/>
              <a:t>=0;</a:t>
            </a:r>
          </a:p>
          <a:p>
            <a:pPr>
              <a:buNone/>
            </a:pPr>
            <a:r>
              <a:rPr lang="pt-BR" sz="1400" dirty="0" smtClean="0"/>
              <a:t>    @</a:t>
            </a:r>
            <a:r>
              <a:rPr lang="pt-BR" sz="1400" dirty="0" err="1" smtClean="0"/>
              <a:t>Override</a:t>
            </a: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    </a:t>
            </a:r>
            <a:r>
              <a:rPr lang="pt-BR" sz="1400" dirty="0" err="1" smtClean="0"/>
              <a:t>public</a:t>
            </a:r>
            <a:r>
              <a:rPr lang="pt-BR" sz="1400" dirty="0" smtClean="0"/>
              <a:t> </a:t>
            </a:r>
            <a:r>
              <a:rPr lang="pt-BR" sz="1400" dirty="0" err="1" smtClean="0"/>
              <a:t>void</a:t>
            </a:r>
            <a:r>
              <a:rPr lang="pt-BR" sz="1400" dirty="0" smtClean="0"/>
              <a:t> </a:t>
            </a:r>
            <a:r>
              <a:rPr lang="pt-BR" sz="1400" dirty="0" err="1" smtClean="0"/>
              <a:t>run</a:t>
            </a:r>
            <a:r>
              <a:rPr lang="pt-BR" sz="1400" dirty="0" smtClean="0"/>
              <a:t>() {</a:t>
            </a:r>
          </a:p>
          <a:p>
            <a:pPr>
              <a:buNone/>
            </a:pPr>
            <a:r>
              <a:rPr lang="pt-BR" sz="1400" dirty="0" smtClean="0"/>
              <a:t>        System.</a:t>
            </a:r>
            <a:r>
              <a:rPr lang="pt-BR" sz="1400" dirty="0" err="1" smtClean="0"/>
              <a:t>out.println</a:t>
            </a:r>
            <a:r>
              <a:rPr lang="pt-BR" sz="1400" dirty="0" smtClean="0"/>
              <a:t>("tarefa agendada: " + </a:t>
            </a:r>
            <a:r>
              <a:rPr lang="pt-BR" sz="1400" dirty="0" err="1" smtClean="0"/>
              <a:t>new</a:t>
            </a:r>
            <a:r>
              <a:rPr lang="pt-BR" sz="1400" dirty="0" smtClean="0"/>
              <a:t> </a:t>
            </a:r>
            <a:r>
              <a:rPr lang="pt-BR" sz="1400" dirty="0" err="1" smtClean="0"/>
              <a:t>java</a:t>
            </a:r>
            <a:r>
              <a:rPr lang="pt-BR" sz="1400" dirty="0" smtClean="0"/>
              <a:t>.util.Date().</a:t>
            </a:r>
            <a:r>
              <a:rPr lang="pt-BR" sz="1400" dirty="0" err="1" smtClean="0"/>
              <a:t>toString</a:t>
            </a:r>
            <a:r>
              <a:rPr lang="pt-BR" sz="1400" dirty="0" smtClean="0"/>
              <a:t>());</a:t>
            </a:r>
          </a:p>
          <a:p>
            <a:pPr>
              <a:buNone/>
            </a:pPr>
            <a:r>
              <a:rPr lang="pt-BR" sz="1400" dirty="0" smtClean="0"/>
              <a:t>        </a:t>
            </a:r>
            <a:r>
              <a:rPr lang="pt-BR" sz="1400" dirty="0" err="1" smtClean="0"/>
              <a:t>if</a:t>
            </a:r>
            <a:r>
              <a:rPr lang="pt-BR" sz="1400" dirty="0" smtClean="0"/>
              <a:t>(</a:t>
            </a:r>
            <a:r>
              <a:rPr lang="pt-BR" sz="1400" dirty="0" err="1" smtClean="0"/>
              <a:t>cont</a:t>
            </a:r>
            <a:r>
              <a:rPr lang="pt-BR" sz="1400" dirty="0" smtClean="0"/>
              <a:t>++==10) </a:t>
            </a:r>
            <a:r>
              <a:rPr lang="pt-BR" sz="1400" b="1" dirty="0" smtClean="0"/>
              <a:t>System.</a:t>
            </a:r>
            <a:r>
              <a:rPr lang="pt-BR" sz="1400" b="1" dirty="0" err="1" smtClean="0"/>
              <a:t>exit</a:t>
            </a:r>
            <a:r>
              <a:rPr lang="pt-BR" sz="1400" b="1" dirty="0" smtClean="0"/>
              <a:t>(0);       // </a:t>
            </a:r>
            <a:r>
              <a:rPr lang="pt-BR" sz="1400" b="1" dirty="0" err="1" smtClean="0"/>
              <a:t>this</a:t>
            </a:r>
            <a:r>
              <a:rPr lang="pt-BR" sz="1400" b="1" dirty="0" smtClean="0"/>
              <a:t>.</a:t>
            </a:r>
            <a:r>
              <a:rPr lang="pt-BR" sz="1400" b="1" dirty="0" err="1" smtClean="0"/>
              <a:t>cancel</a:t>
            </a:r>
            <a:r>
              <a:rPr lang="pt-BR" sz="1400" b="1" dirty="0" smtClean="0"/>
              <a:t>();</a:t>
            </a:r>
          </a:p>
          <a:p>
            <a:pPr>
              <a:buNone/>
            </a:pPr>
            <a:r>
              <a:rPr lang="pt-BR" sz="1400" dirty="0" smtClean="0"/>
              <a:t>    }</a:t>
            </a:r>
          </a:p>
          <a:p>
            <a:pPr>
              <a:buNone/>
            </a:pPr>
            <a:r>
              <a:rPr lang="pt-BR" sz="1400" dirty="0" smtClean="0"/>
              <a:t>}</a:t>
            </a:r>
          </a:p>
          <a:p>
            <a:pPr>
              <a:buNone/>
            </a:pPr>
            <a:r>
              <a:rPr lang="pt-BR" sz="1400" dirty="0" err="1" smtClean="0"/>
              <a:t>public</a:t>
            </a:r>
            <a:r>
              <a:rPr lang="pt-BR" sz="1400" dirty="0" smtClean="0"/>
              <a:t> </a:t>
            </a:r>
            <a:r>
              <a:rPr lang="pt-BR" sz="1400" dirty="0" err="1" smtClean="0"/>
              <a:t>class</a:t>
            </a:r>
            <a:r>
              <a:rPr lang="pt-BR" sz="1400" dirty="0" smtClean="0"/>
              <a:t> Principal {</a:t>
            </a:r>
          </a:p>
          <a:p>
            <a:pPr>
              <a:buNone/>
            </a:pPr>
            <a:r>
              <a:rPr lang="pt-BR" sz="1400" dirty="0" smtClean="0"/>
              <a:t>    </a:t>
            </a:r>
            <a:r>
              <a:rPr lang="pt-BR" sz="1400" dirty="0" err="1" smtClean="0"/>
              <a:t>public</a:t>
            </a:r>
            <a:r>
              <a:rPr lang="pt-BR" sz="1400" dirty="0" smtClean="0"/>
              <a:t> </a:t>
            </a:r>
            <a:r>
              <a:rPr lang="pt-BR" sz="1400" dirty="0" err="1" smtClean="0"/>
              <a:t>static</a:t>
            </a:r>
            <a:r>
              <a:rPr lang="pt-BR" sz="1400" dirty="0" smtClean="0"/>
              <a:t> </a:t>
            </a:r>
            <a:r>
              <a:rPr lang="pt-BR" sz="1400" dirty="0" err="1" smtClean="0"/>
              <a:t>void</a:t>
            </a:r>
            <a:r>
              <a:rPr lang="pt-BR" sz="1400" dirty="0" smtClean="0"/>
              <a:t> </a:t>
            </a:r>
            <a:r>
              <a:rPr lang="pt-BR" sz="1400" dirty="0" err="1" smtClean="0"/>
              <a:t>main</a:t>
            </a:r>
            <a:r>
              <a:rPr lang="pt-BR" sz="1400" dirty="0" smtClean="0"/>
              <a:t> (String </a:t>
            </a:r>
            <a:r>
              <a:rPr lang="pt-BR" sz="1400" dirty="0" err="1" smtClean="0"/>
              <a:t>arg</a:t>
            </a:r>
            <a:r>
              <a:rPr lang="pt-BR" sz="1400" dirty="0" smtClean="0"/>
              <a:t>[]){</a:t>
            </a:r>
          </a:p>
          <a:p>
            <a:pPr>
              <a:buNone/>
            </a:pPr>
            <a:r>
              <a:rPr lang="pt-BR" sz="1400" b="1" dirty="0" smtClean="0"/>
              <a:t>        </a:t>
            </a:r>
            <a:r>
              <a:rPr lang="pt-BR" sz="1400" b="1" dirty="0" err="1" smtClean="0"/>
              <a:t>java</a:t>
            </a:r>
            <a:r>
              <a:rPr lang="pt-BR" sz="1400" b="1" dirty="0" smtClean="0"/>
              <a:t>.util.Timer time = </a:t>
            </a:r>
            <a:r>
              <a:rPr lang="pt-BR" sz="1400" b="1" dirty="0" err="1" smtClean="0"/>
              <a:t>new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java</a:t>
            </a:r>
            <a:r>
              <a:rPr lang="pt-BR" sz="1400" b="1" dirty="0" smtClean="0"/>
              <a:t>.util.Timer();</a:t>
            </a:r>
          </a:p>
          <a:p>
            <a:pPr>
              <a:buNone/>
            </a:pPr>
            <a:r>
              <a:rPr lang="pt-BR" sz="1400" b="1" dirty="0" smtClean="0"/>
              <a:t>        Temporizador </a:t>
            </a:r>
            <a:r>
              <a:rPr lang="pt-BR" sz="1400" b="1" dirty="0" err="1" smtClean="0"/>
              <a:t>temp</a:t>
            </a:r>
            <a:r>
              <a:rPr lang="pt-BR" sz="1400" b="1" dirty="0" smtClean="0"/>
              <a:t> = </a:t>
            </a:r>
            <a:r>
              <a:rPr lang="pt-BR" sz="1400" b="1" dirty="0" err="1" smtClean="0"/>
              <a:t>new</a:t>
            </a:r>
            <a:r>
              <a:rPr lang="pt-BR" sz="1400" b="1" dirty="0" smtClean="0"/>
              <a:t> Temporizador();</a:t>
            </a:r>
          </a:p>
          <a:p>
            <a:pPr>
              <a:buNone/>
            </a:pPr>
            <a:r>
              <a:rPr lang="pt-BR" sz="1400" b="1" dirty="0" smtClean="0"/>
              <a:t>        time.</a:t>
            </a:r>
            <a:r>
              <a:rPr lang="pt-BR" sz="1400" b="1" dirty="0" err="1" smtClean="0"/>
              <a:t>schedule</a:t>
            </a:r>
            <a:r>
              <a:rPr lang="pt-BR" sz="1400" b="1" dirty="0" smtClean="0"/>
              <a:t>(</a:t>
            </a:r>
            <a:r>
              <a:rPr lang="pt-BR" sz="1400" b="1" dirty="0" err="1" smtClean="0"/>
              <a:t>temp</a:t>
            </a:r>
            <a:r>
              <a:rPr lang="pt-BR" sz="1400" b="1" dirty="0" smtClean="0"/>
              <a:t>, 0,2000);</a:t>
            </a:r>
          </a:p>
          <a:p>
            <a:pPr>
              <a:buNone/>
            </a:pPr>
            <a:r>
              <a:rPr lang="pt-BR" sz="1400" dirty="0" smtClean="0"/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04216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POO – Aula 11</a:t>
            </a:r>
            <a:br>
              <a:rPr lang="pt-BR" dirty="0" smtClean="0"/>
            </a:br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Alexandre </a:t>
            </a:r>
            <a:r>
              <a:rPr lang="pt-BR" dirty="0" err="1" smtClean="0"/>
              <a:t>L’Erario</a:t>
            </a:r>
            <a:endParaRPr lang="pt-BR" dirty="0" smtClean="0"/>
          </a:p>
          <a:p>
            <a:r>
              <a:rPr lang="pt-BR" dirty="0" smtClean="0"/>
              <a:t>alerario@utfpr.edu.br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684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Database </a:t>
            </a:r>
            <a:r>
              <a:rPr lang="pt-BR" dirty="0" err="1" smtClean="0"/>
              <a:t>Connectivity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API Java para conexão com Banco de Dados</a:t>
            </a:r>
          </a:p>
          <a:p>
            <a:endParaRPr lang="pt-BR" dirty="0" smtClean="0"/>
          </a:p>
          <a:p>
            <a:r>
              <a:rPr lang="pt-BR" dirty="0" smtClean="0"/>
              <a:t>Conexão independente e portável a Banco de Dados</a:t>
            </a:r>
          </a:p>
          <a:p>
            <a:pPr lvl="1"/>
            <a:r>
              <a:rPr lang="pt-BR" dirty="0" smtClean="0"/>
              <a:t>Quantidade relativamente grande de </a:t>
            </a:r>
            <a:r>
              <a:rPr lang="pt-BR" dirty="0" err="1" smtClean="0"/>
              <a:t>BD’s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Permite execução de </a:t>
            </a:r>
            <a:r>
              <a:rPr lang="pt-BR" dirty="0" err="1" smtClean="0"/>
              <a:t>SQL’s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Permite processamento de consultas</a:t>
            </a:r>
          </a:p>
          <a:p>
            <a:pPr lvl="1"/>
            <a:r>
              <a:rPr lang="pt-BR" dirty="0" smtClean="0"/>
              <a:t>Resultados de SQL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5592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JDBC – Tipos de </a:t>
            </a:r>
            <a:r>
              <a:rPr lang="pt-BR" dirty="0" err="1" smtClean="0"/>
              <a:t>Drivers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1" y="1270000"/>
            <a:ext cx="3337561" cy="317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270000"/>
            <a:ext cx="3048000" cy="314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879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Drivers</a:t>
            </a:r>
            <a:r>
              <a:rPr lang="pt-BR" dirty="0" smtClean="0"/>
              <a:t> JDBC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Lista de fornecedores</a:t>
            </a:r>
          </a:p>
          <a:p>
            <a:pPr lvl="1"/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www.oracle.com</a:t>
            </a:r>
            <a:r>
              <a:rPr lang="pt-BR" dirty="0"/>
              <a:t>/</a:t>
            </a:r>
            <a:r>
              <a:rPr lang="pt-BR" dirty="0" err="1"/>
              <a:t>technetwork</a:t>
            </a:r>
            <a:r>
              <a:rPr lang="pt-BR" dirty="0"/>
              <a:t>/</a:t>
            </a:r>
            <a:r>
              <a:rPr lang="pt-BR" dirty="0" err="1"/>
              <a:t>java</a:t>
            </a:r>
            <a:r>
              <a:rPr lang="pt-BR"/>
              <a:t>/index-136695.html</a:t>
            </a:r>
            <a:endParaRPr lang="pt-BR" dirty="0" smtClean="0"/>
          </a:p>
          <a:p>
            <a:r>
              <a:rPr lang="pt-BR" dirty="0" smtClean="0"/>
              <a:t>Versões</a:t>
            </a:r>
          </a:p>
          <a:p>
            <a:pPr lvl="1"/>
            <a:r>
              <a:rPr lang="pt-BR" dirty="0" smtClean="0"/>
              <a:t>1.2</a:t>
            </a:r>
          </a:p>
          <a:p>
            <a:pPr lvl="1"/>
            <a:r>
              <a:rPr lang="pt-BR" dirty="0" smtClean="0"/>
              <a:t>2.1</a:t>
            </a:r>
          </a:p>
          <a:p>
            <a:pPr lvl="1"/>
            <a:r>
              <a:rPr lang="pt-BR" dirty="0" smtClean="0"/>
              <a:t>3.0</a:t>
            </a:r>
          </a:p>
          <a:p>
            <a:pPr lvl="1"/>
            <a:r>
              <a:rPr lang="pt-BR" dirty="0" smtClean="0"/>
              <a:t>4.0 – JSE 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52565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</a:t>
            </a:r>
            <a:r>
              <a:rPr lang="pt-BR" dirty="0" err="1" smtClean="0"/>
              <a:t>PostgreSQL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8229600" cy="443378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 String url = "</a:t>
            </a:r>
            <a:r>
              <a:rPr lang="pt-BR" sz="1800" dirty="0" err="1" smtClean="0"/>
              <a:t>jdbc</a:t>
            </a:r>
            <a:r>
              <a:rPr lang="pt-BR" sz="1800" dirty="0" smtClean="0"/>
              <a:t>:</a:t>
            </a:r>
            <a:r>
              <a:rPr lang="pt-BR" sz="1800" dirty="0" err="1" smtClean="0"/>
              <a:t>postgresql</a:t>
            </a:r>
            <a:r>
              <a:rPr lang="pt-BR" sz="1800" dirty="0" smtClean="0"/>
              <a:t>://172.16.222.10/</a:t>
            </a:r>
            <a:r>
              <a:rPr lang="pt-BR" sz="1800" dirty="0" err="1" smtClean="0"/>
              <a:t>aula_poo</a:t>
            </a:r>
            <a:r>
              <a:rPr lang="pt-BR" sz="1800" dirty="0" smtClean="0"/>
              <a:t>";</a:t>
            </a:r>
          </a:p>
          <a:p>
            <a:pPr>
              <a:buNone/>
            </a:pPr>
            <a:r>
              <a:rPr lang="pt-BR" sz="1800" dirty="0" smtClean="0"/>
              <a:t>        </a:t>
            </a:r>
            <a:r>
              <a:rPr lang="pt-BR" sz="1800" dirty="0" err="1" smtClean="0"/>
              <a:t>Properties</a:t>
            </a:r>
            <a:r>
              <a:rPr lang="pt-BR" sz="1800" dirty="0" smtClean="0"/>
              <a:t> </a:t>
            </a:r>
            <a:r>
              <a:rPr lang="pt-BR" sz="1800" dirty="0" err="1" smtClean="0"/>
              <a:t>props</a:t>
            </a:r>
            <a:r>
              <a:rPr lang="pt-BR" sz="1800" dirty="0" smtClean="0"/>
              <a:t>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Properties</a:t>
            </a:r>
            <a:r>
              <a:rPr lang="pt-BR" sz="1800" dirty="0" smtClean="0"/>
              <a:t>();      </a:t>
            </a:r>
            <a:r>
              <a:rPr lang="pt-BR" sz="1800" dirty="0" err="1" smtClean="0"/>
              <a:t>props</a:t>
            </a:r>
            <a:r>
              <a:rPr lang="pt-BR" sz="1800" dirty="0" smtClean="0"/>
              <a:t>.</a:t>
            </a:r>
            <a:r>
              <a:rPr lang="pt-BR" sz="1800" dirty="0" err="1" smtClean="0"/>
              <a:t>setProperty</a:t>
            </a:r>
            <a:r>
              <a:rPr lang="pt-BR" sz="1800" dirty="0" smtClean="0"/>
              <a:t>("</a:t>
            </a:r>
            <a:r>
              <a:rPr lang="pt-BR" sz="1800" dirty="0" err="1" smtClean="0"/>
              <a:t>user</a:t>
            </a:r>
            <a:r>
              <a:rPr lang="pt-BR" sz="1800" dirty="0" smtClean="0"/>
              <a:t>", "</a:t>
            </a:r>
            <a:r>
              <a:rPr lang="pt-BR" sz="1800" dirty="0" err="1" smtClean="0"/>
              <a:t>postgres</a:t>
            </a:r>
            <a:r>
              <a:rPr lang="pt-BR" sz="1800" dirty="0" smtClean="0"/>
              <a:t>");</a:t>
            </a:r>
          </a:p>
          <a:p>
            <a:pPr>
              <a:buNone/>
            </a:pPr>
            <a:r>
              <a:rPr lang="pt-BR" sz="1800" dirty="0" smtClean="0"/>
              <a:t>        </a:t>
            </a:r>
            <a:r>
              <a:rPr lang="pt-BR" sz="1800" dirty="0" err="1" smtClean="0"/>
              <a:t>props</a:t>
            </a:r>
            <a:r>
              <a:rPr lang="pt-BR" sz="1800" dirty="0" smtClean="0"/>
              <a:t>.</a:t>
            </a:r>
            <a:r>
              <a:rPr lang="pt-BR" sz="1800" dirty="0" err="1" smtClean="0"/>
              <a:t>setProperty</a:t>
            </a:r>
            <a:r>
              <a:rPr lang="pt-BR" sz="1800" dirty="0" smtClean="0"/>
              <a:t>("password", "</a:t>
            </a:r>
            <a:r>
              <a:rPr lang="pt-BR" sz="1800" dirty="0" err="1" smtClean="0"/>
              <a:t>postgres</a:t>
            </a:r>
            <a:r>
              <a:rPr lang="pt-BR" sz="1800" dirty="0" smtClean="0"/>
              <a:t>");   // </a:t>
            </a:r>
            <a:r>
              <a:rPr lang="pt-BR" sz="1800" dirty="0" err="1" smtClean="0"/>
              <a:t>props</a:t>
            </a:r>
            <a:r>
              <a:rPr lang="pt-BR" sz="1800" dirty="0" smtClean="0"/>
              <a:t>.</a:t>
            </a:r>
            <a:r>
              <a:rPr lang="pt-BR" sz="1800" dirty="0" err="1" smtClean="0"/>
              <a:t>setProperty</a:t>
            </a:r>
            <a:r>
              <a:rPr lang="pt-BR" sz="1800" dirty="0" smtClean="0"/>
              <a:t>("</a:t>
            </a:r>
            <a:r>
              <a:rPr lang="pt-BR" sz="1800" dirty="0" err="1" smtClean="0"/>
              <a:t>ssl</a:t>
            </a:r>
            <a:r>
              <a:rPr lang="pt-BR" sz="1800" dirty="0" smtClean="0"/>
              <a:t>", "</a:t>
            </a:r>
            <a:r>
              <a:rPr lang="pt-BR" sz="1800" dirty="0" err="1" smtClean="0"/>
              <a:t>false</a:t>
            </a:r>
            <a:r>
              <a:rPr lang="pt-BR" sz="1800" dirty="0" smtClean="0"/>
              <a:t>");</a:t>
            </a:r>
          </a:p>
          <a:p>
            <a:pPr>
              <a:buNone/>
            </a:pPr>
            <a:r>
              <a:rPr lang="pt-BR" sz="1800" dirty="0" err="1" smtClean="0"/>
              <a:t>try</a:t>
            </a:r>
            <a:r>
              <a:rPr lang="pt-BR" sz="1800" dirty="0" smtClean="0"/>
              <a:t> {</a:t>
            </a:r>
          </a:p>
          <a:p>
            <a:pPr>
              <a:buNone/>
            </a:pPr>
            <a:r>
              <a:rPr lang="pt-BR" sz="1800" dirty="0" smtClean="0"/>
              <a:t>            Connection </a:t>
            </a:r>
            <a:r>
              <a:rPr lang="pt-BR" sz="1800" dirty="0" err="1" smtClean="0"/>
              <a:t>conn</a:t>
            </a:r>
            <a:r>
              <a:rPr lang="pt-BR" sz="1800" dirty="0" smtClean="0"/>
              <a:t> = </a:t>
            </a:r>
            <a:r>
              <a:rPr lang="pt-BR" sz="1800" dirty="0" err="1" smtClean="0"/>
              <a:t>DriverManager</a:t>
            </a:r>
            <a:r>
              <a:rPr lang="pt-BR" sz="1800" dirty="0" smtClean="0"/>
              <a:t>.</a:t>
            </a:r>
            <a:r>
              <a:rPr lang="pt-BR" sz="1800" dirty="0" err="1" smtClean="0"/>
              <a:t>getConnection</a:t>
            </a:r>
            <a:r>
              <a:rPr lang="pt-BR" sz="1800" dirty="0" smtClean="0"/>
              <a:t>(url, </a:t>
            </a:r>
            <a:r>
              <a:rPr lang="pt-BR" sz="1800" dirty="0" err="1" smtClean="0"/>
              <a:t>props</a:t>
            </a:r>
            <a:r>
              <a:rPr lang="pt-BR" sz="1800" dirty="0" smtClean="0"/>
              <a:t>);</a:t>
            </a:r>
          </a:p>
          <a:p>
            <a:pPr>
              <a:buNone/>
            </a:pPr>
            <a:r>
              <a:rPr lang="pt-BR" sz="1800" dirty="0" smtClean="0"/>
              <a:t>            </a:t>
            </a:r>
            <a:r>
              <a:rPr lang="pt-BR" sz="1800" dirty="0" err="1" smtClean="0"/>
              <a:t>java</a:t>
            </a:r>
            <a:r>
              <a:rPr lang="pt-BR" sz="1800" dirty="0" smtClean="0"/>
              <a:t>.</a:t>
            </a:r>
            <a:r>
              <a:rPr lang="pt-BR" sz="1800" dirty="0" err="1" smtClean="0"/>
              <a:t>sql</a:t>
            </a:r>
            <a:r>
              <a:rPr lang="pt-BR" sz="1800" dirty="0" smtClean="0"/>
              <a:t>.</a:t>
            </a:r>
            <a:r>
              <a:rPr lang="pt-BR" sz="1800" dirty="0" err="1" smtClean="0"/>
              <a:t>Statement</a:t>
            </a:r>
            <a:r>
              <a:rPr lang="pt-BR" sz="1800" dirty="0" smtClean="0"/>
              <a:t> st1 = </a:t>
            </a:r>
            <a:r>
              <a:rPr lang="pt-BR" sz="1800" dirty="0" err="1" smtClean="0"/>
              <a:t>conn</a:t>
            </a:r>
            <a:r>
              <a:rPr lang="pt-BR" sz="1800" dirty="0" smtClean="0"/>
              <a:t>.</a:t>
            </a:r>
            <a:r>
              <a:rPr lang="pt-BR" sz="1800" dirty="0" err="1" smtClean="0"/>
              <a:t>createStatement</a:t>
            </a:r>
            <a:r>
              <a:rPr lang="pt-BR" sz="1800" dirty="0" smtClean="0"/>
              <a:t>();</a:t>
            </a:r>
          </a:p>
          <a:p>
            <a:pPr>
              <a:buNone/>
            </a:pPr>
            <a:r>
              <a:rPr lang="pt-BR" sz="1800" dirty="0" smtClean="0"/>
              <a:t>            st1.</a:t>
            </a:r>
            <a:r>
              <a:rPr lang="pt-BR" sz="1800" dirty="0" err="1" smtClean="0"/>
              <a:t>executeUpdate</a:t>
            </a:r>
            <a:r>
              <a:rPr lang="pt-BR" sz="1800" dirty="0" smtClean="0"/>
              <a:t>("</a:t>
            </a:r>
            <a:r>
              <a:rPr lang="pt-BR" sz="1800" dirty="0" err="1" smtClean="0"/>
              <a:t>insert</a:t>
            </a:r>
            <a:r>
              <a:rPr lang="pt-BR" sz="1800" dirty="0" smtClean="0"/>
              <a:t> </a:t>
            </a:r>
            <a:r>
              <a:rPr lang="pt-BR" sz="1800" dirty="0" err="1" smtClean="0"/>
              <a:t>into</a:t>
            </a:r>
            <a:r>
              <a:rPr lang="pt-BR" sz="1800" dirty="0" smtClean="0"/>
              <a:t> cidades </a:t>
            </a:r>
            <a:r>
              <a:rPr lang="pt-BR" sz="1800" dirty="0" err="1" smtClean="0"/>
              <a:t>values</a:t>
            </a:r>
            <a:r>
              <a:rPr lang="pt-BR" sz="1800" dirty="0" smtClean="0"/>
              <a:t> (1,’Assis')");</a:t>
            </a:r>
          </a:p>
          <a:p>
            <a:pPr>
              <a:buNone/>
            </a:pPr>
            <a:r>
              <a:rPr lang="pt-BR" sz="1800" dirty="0" smtClean="0"/>
              <a:t>            </a:t>
            </a:r>
            <a:r>
              <a:rPr lang="pt-BR" sz="1800" dirty="0" err="1" smtClean="0"/>
              <a:t>conn</a:t>
            </a:r>
            <a:r>
              <a:rPr lang="pt-BR" sz="1800" dirty="0" smtClean="0"/>
              <a:t>.</a:t>
            </a:r>
            <a:r>
              <a:rPr lang="pt-BR" sz="1800" dirty="0" err="1" smtClean="0"/>
              <a:t>commit</a:t>
            </a:r>
            <a:r>
              <a:rPr lang="pt-BR" sz="1800" dirty="0" smtClean="0"/>
              <a:t>();</a:t>
            </a:r>
          </a:p>
          <a:p>
            <a:pPr>
              <a:buNone/>
            </a:pPr>
            <a:r>
              <a:rPr lang="pt-BR" sz="1800" dirty="0" smtClean="0"/>
              <a:t>            st1.close();</a:t>
            </a:r>
          </a:p>
          <a:p>
            <a:pPr>
              <a:buNone/>
            </a:pPr>
            <a:r>
              <a:rPr lang="pt-BR" sz="1800" dirty="0" smtClean="0"/>
              <a:t>            </a:t>
            </a:r>
            <a:r>
              <a:rPr lang="pt-BR" sz="1800" dirty="0" err="1" smtClean="0"/>
              <a:t>conn</a:t>
            </a:r>
            <a:r>
              <a:rPr lang="pt-BR" sz="1800" dirty="0" smtClean="0"/>
              <a:t>.close();</a:t>
            </a:r>
          </a:p>
          <a:p>
            <a:pPr>
              <a:buNone/>
            </a:pPr>
            <a:r>
              <a:rPr lang="pt-BR" sz="1800" dirty="0" smtClean="0"/>
              <a:t>        } catch (</a:t>
            </a:r>
            <a:r>
              <a:rPr lang="pt-BR" sz="1800" dirty="0" err="1" smtClean="0"/>
              <a:t>SQLException</a:t>
            </a:r>
            <a:r>
              <a:rPr lang="pt-BR" sz="1800" dirty="0" smtClean="0"/>
              <a:t> ex) {</a:t>
            </a:r>
          </a:p>
          <a:p>
            <a:pPr>
              <a:buNone/>
            </a:pPr>
            <a:r>
              <a:rPr lang="pt-BR" sz="1800" dirty="0" smtClean="0"/>
              <a:t>            System.</a:t>
            </a:r>
            <a:r>
              <a:rPr lang="pt-BR" sz="1800" dirty="0" err="1" smtClean="0"/>
              <a:t>out.println("ERRO</a:t>
            </a:r>
            <a:r>
              <a:rPr lang="pt-BR" sz="1800" dirty="0" smtClean="0"/>
              <a:t>: " + </a:t>
            </a:r>
            <a:r>
              <a:rPr lang="pt-BR" sz="1800" dirty="0" err="1" smtClean="0"/>
              <a:t>ex.getMessage())</a:t>
            </a:r>
            <a:r>
              <a:rPr lang="pt-BR" sz="1800" dirty="0" smtClean="0"/>
              <a:t>;           </a:t>
            </a:r>
          </a:p>
          <a:p>
            <a:pPr>
              <a:buNone/>
            </a:pPr>
            <a:r>
              <a:rPr lang="pt-BR" sz="1800" dirty="0" smtClean="0"/>
              <a:t>        }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5123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Visibilidade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métodos/propriedade tem visibilidade</a:t>
            </a:r>
          </a:p>
          <a:p>
            <a:r>
              <a:rPr lang="pt-BR" dirty="0" smtClean="0"/>
              <a:t>Os indicadores são:</a:t>
            </a:r>
          </a:p>
          <a:p>
            <a:pPr lvl="1"/>
            <a:r>
              <a:rPr lang="pt-BR" dirty="0" smtClean="0"/>
              <a:t>-  </a:t>
            </a:r>
            <a:r>
              <a:rPr lang="pt-BR" dirty="0" smtClean="0">
                <a:sym typeface="Wingdings" pitchFamily="2" charset="2"/>
              </a:rPr>
              <a:t> privado</a:t>
            </a:r>
            <a:endParaRPr lang="pt-BR" dirty="0" smtClean="0"/>
          </a:p>
          <a:p>
            <a:pPr lvl="1"/>
            <a:r>
              <a:rPr lang="pt-BR" dirty="0" smtClean="0"/>
              <a:t>+ </a:t>
            </a:r>
            <a:r>
              <a:rPr lang="pt-BR" dirty="0" smtClean="0">
                <a:sym typeface="Wingdings" pitchFamily="2" charset="2"/>
              </a:rPr>
              <a:t> público</a:t>
            </a:r>
            <a:endParaRPr lang="pt-BR" dirty="0" smtClean="0"/>
          </a:p>
          <a:p>
            <a:pPr lvl="1"/>
            <a:r>
              <a:rPr lang="pt-BR" dirty="0" smtClean="0"/>
              <a:t># </a:t>
            </a:r>
            <a:r>
              <a:rPr lang="pt-BR" dirty="0" smtClean="0">
                <a:sym typeface="Wingdings" pitchFamily="2" charset="2"/>
              </a:rPr>
              <a:t> protegido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~  pacote</a:t>
            </a:r>
            <a:endParaRPr lang="pt-BR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065412"/>
            <a:ext cx="3571900" cy="198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93656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</a:t>
            </a:r>
            <a:r>
              <a:rPr lang="pt-BR" dirty="0" err="1" smtClean="0"/>
              <a:t>PostgreSQL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3284"/>
            <a:ext cx="8229600" cy="480171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 </a:t>
            </a:r>
            <a:r>
              <a:rPr lang="pt-BR" sz="1800" dirty="0" err="1" smtClean="0"/>
              <a:t>try</a:t>
            </a:r>
            <a:r>
              <a:rPr lang="pt-BR" sz="1800" dirty="0" smtClean="0"/>
              <a:t> {</a:t>
            </a:r>
          </a:p>
          <a:p>
            <a:pPr>
              <a:buNone/>
            </a:pPr>
            <a:r>
              <a:rPr lang="pt-BR" sz="1800" dirty="0" smtClean="0"/>
              <a:t>            Connection </a:t>
            </a:r>
            <a:r>
              <a:rPr lang="pt-BR" sz="1800" dirty="0" err="1" smtClean="0"/>
              <a:t>conn</a:t>
            </a:r>
            <a:r>
              <a:rPr lang="pt-BR" sz="1800" dirty="0" smtClean="0"/>
              <a:t> = </a:t>
            </a:r>
            <a:r>
              <a:rPr lang="pt-BR" sz="1800" dirty="0" err="1" smtClean="0"/>
              <a:t>DriverManager</a:t>
            </a:r>
            <a:r>
              <a:rPr lang="pt-BR" sz="1800" dirty="0" smtClean="0"/>
              <a:t>.</a:t>
            </a:r>
            <a:r>
              <a:rPr lang="pt-BR" sz="1800" dirty="0" err="1" smtClean="0"/>
              <a:t>getConnection</a:t>
            </a:r>
            <a:r>
              <a:rPr lang="pt-BR" sz="1800" dirty="0" smtClean="0"/>
              <a:t>(url, </a:t>
            </a:r>
            <a:r>
              <a:rPr lang="pt-BR" sz="1800" dirty="0" err="1" smtClean="0"/>
              <a:t>props</a:t>
            </a:r>
            <a:r>
              <a:rPr lang="pt-BR" sz="1800" dirty="0" smtClean="0"/>
              <a:t>);</a:t>
            </a:r>
          </a:p>
          <a:p>
            <a:pPr>
              <a:buNone/>
            </a:pPr>
            <a:r>
              <a:rPr lang="pt-BR" sz="1800" dirty="0" smtClean="0"/>
              <a:t>            </a:t>
            </a:r>
            <a:r>
              <a:rPr lang="pt-BR" sz="1800" dirty="0" err="1" smtClean="0"/>
              <a:t>java</a:t>
            </a:r>
            <a:r>
              <a:rPr lang="pt-BR" sz="1800" dirty="0" smtClean="0"/>
              <a:t>.</a:t>
            </a:r>
            <a:r>
              <a:rPr lang="pt-BR" sz="1800" dirty="0" err="1" smtClean="0"/>
              <a:t>sql</a:t>
            </a:r>
            <a:r>
              <a:rPr lang="pt-BR" sz="1800" dirty="0" smtClean="0"/>
              <a:t>.</a:t>
            </a:r>
            <a:r>
              <a:rPr lang="pt-BR" sz="1800" dirty="0" err="1" smtClean="0"/>
              <a:t>Statement</a:t>
            </a:r>
            <a:r>
              <a:rPr lang="pt-BR" sz="1800" dirty="0" smtClean="0"/>
              <a:t> st1 = </a:t>
            </a:r>
            <a:r>
              <a:rPr lang="pt-BR" sz="1800" dirty="0" err="1" smtClean="0"/>
              <a:t>conn</a:t>
            </a:r>
            <a:r>
              <a:rPr lang="pt-BR" sz="1800" dirty="0" smtClean="0"/>
              <a:t>.</a:t>
            </a:r>
            <a:r>
              <a:rPr lang="pt-BR" sz="1800" dirty="0" err="1" smtClean="0"/>
              <a:t>createStatement</a:t>
            </a:r>
            <a:r>
              <a:rPr lang="pt-BR" sz="1800" dirty="0" smtClean="0"/>
              <a:t>();</a:t>
            </a:r>
          </a:p>
          <a:p>
            <a:pPr>
              <a:buNone/>
            </a:pPr>
            <a:r>
              <a:rPr lang="pt-BR" sz="1800" dirty="0" smtClean="0"/>
              <a:t>            </a:t>
            </a:r>
            <a:r>
              <a:rPr lang="pt-BR" sz="1800" dirty="0" err="1" smtClean="0"/>
              <a:t>java</a:t>
            </a:r>
            <a:r>
              <a:rPr lang="pt-BR" sz="1800" dirty="0" smtClean="0"/>
              <a:t>.</a:t>
            </a:r>
            <a:r>
              <a:rPr lang="pt-BR" sz="1800" dirty="0" err="1" smtClean="0"/>
              <a:t>sql</a:t>
            </a:r>
            <a:r>
              <a:rPr lang="pt-BR" sz="1800" dirty="0" smtClean="0"/>
              <a:t>.</a:t>
            </a:r>
            <a:r>
              <a:rPr lang="pt-BR" sz="1800" dirty="0" err="1" smtClean="0"/>
              <a:t>ResultSet</a:t>
            </a:r>
            <a:r>
              <a:rPr lang="pt-BR" sz="1800" dirty="0" smtClean="0"/>
              <a:t> rs1 = st1.</a:t>
            </a:r>
            <a:r>
              <a:rPr lang="pt-BR" sz="1800" dirty="0" err="1" smtClean="0"/>
              <a:t>executeQuery</a:t>
            </a:r>
            <a:r>
              <a:rPr lang="pt-BR" sz="1800" dirty="0" smtClean="0"/>
              <a:t>("</a:t>
            </a:r>
            <a:r>
              <a:rPr lang="pt-BR" sz="1800" dirty="0" err="1" smtClean="0"/>
              <a:t>Select</a:t>
            </a:r>
            <a:r>
              <a:rPr lang="pt-BR" sz="1800" dirty="0" smtClean="0"/>
              <a:t> * </a:t>
            </a:r>
            <a:r>
              <a:rPr lang="pt-BR" sz="1800" dirty="0" err="1" smtClean="0"/>
              <a:t>from</a:t>
            </a:r>
            <a:r>
              <a:rPr lang="pt-BR" sz="1800" dirty="0" smtClean="0"/>
              <a:t> cidades");</a:t>
            </a:r>
          </a:p>
          <a:p>
            <a:pPr>
              <a:buNone/>
            </a:pPr>
            <a:r>
              <a:rPr lang="pt-BR" sz="1800" dirty="0" smtClean="0"/>
              <a:t>            </a:t>
            </a:r>
            <a:r>
              <a:rPr lang="pt-BR" sz="1800" dirty="0" err="1" smtClean="0"/>
              <a:t>while</a:t>
            </a:r>
            <a:r>
              <a:rPr lang="pt-BR" sz="1800" dirty="0" smtClean="0"/>
              <a:t>(rs1.</a:t>
            </a:r>
            <a:r>
              <a:rPr lang="pt-BR" sz="1800" dirty="0" err="1" smtClean="0"/>
              <a:t>next</a:t>
            </a:r>
            <a:r>
              <a:rPr lang="pt-BR" sz="1800" dirty="0" smtClean="0"/>
              <a:t>()){</a:t>
            </a:r>
          </a:p>
          <a:p>
            <a:pPr>
              <a:buNone/>
            </a:pPr>
            <a:r>
              <a:rPr lang="pt-BR" sz="1800" dirty="0" smtClean="0"/>
              <a:t>                System.</a:t>
            </a:r>
            <a:r>
              <a:rPr lang="pt-BR" sz="1800" dirty="0" err="1" smtClean="0"/>
              <a:t>out.println(rs1.getString(2))</a:t>
            </a:r>
            <a:r>
              <a:rPr lang="pt-BR" sz="1800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        }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           rs1.close();</a:t>
            </a:r>
          </a:p>
          <a:p>
            <a:pPr>
              <a:buNone/>
            </a:pPr>
            <a:r>
              <a:rPr lang="pt-BR" sz="1800" dirty="0" smtClean="0"/>
              <a:t>            st1.close();</a:t>
            </a:r>
          </a:p>
          <a:p>
            <a:pPr>
              <a:buNone/>
            </a:pPr>
            <a:r>
              <a:rPr lang="pt-BR" sz="1800" dirty="0" smtClean="0"/>
              <a:t>            </a:t>
            </a:r>
            <a:r>
              <a:rPr lang="pt-BR" sz="1800" dirty="0" err="1" smtClean="0"/>
              <a:t>conn</a:t>
            </a:r>
            <a:r>
              <a:rPr lang="pt-BR" sz="1800" dirty="0" smtClean="0"/>
              <a:t>.close();</a:t>
            </a:r>
          </a:p>
          <a:p>
            <a:pPr>
              <a:buNone/>
            </a:pPr>
            <a:r>
              <a:rPr lang="pt-BR" sz="1800" dirty="0" smtClean="0"/>
              <a:t>        } catch (</a:t>
            </a:r>
            <a:r>
              <a:rPr lang="pt-BR" sz="1800" dirty="0" err="1" smtClean="0"/>
              <a:t>SQLException</a:t>
            </a:r>
            <a:r>
              <a:rPr lang="pt-BR" sz="1800" dirty="0" smtClean="0"/>
              <a:t> ex) {</a:t>
            </a:r>
          </a:p>
          <a:p>
            <a:pPr>
              <a:buNone/>
            </a:pPr>
            <a:r>
              <a:rPr lang="pt-BR" sz="1800" dirty="0" smtClean="0"/>
              <a:t>               System.</a:t>
            </a:r>
            <a:r>
              <a:rPr lang="pt-BR" sz="1800" dirty="0" err="1" smtClean="0"/>
              <a:t>out.println("ERRO</a:t>
            </a:r>
            <a:r>
              <a:rPr lang="pt-BR" sz="1800" dirty="0" smtClean="0"/>
              <a:t>: " + </a:t>
            </a:r>
            <a:r>
              <a:rPr lang="pt-BR" sz="1800" dirty="0" err="1" smtClean="0"/>
              <a:t>ex.getMessage())</a:t>
            </a:r>
            <a:r>
              <a:rPr lang="pt-BR" sz="1800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    }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6888200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</a:t>
            </a:r>
            <a:r>
              <a:rPr lang="pt-BR" dirty="0" err="1" smtClean="0"/>
              <a:t>PostgreSQL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8229600" cy="4144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 </a:t>
            </a:r>
            <a:r>
              <a:rPr lang="pt-BR" sz="1800" dirty="0" err="1" smtClean="0"/>
              <a:t>try</a:t>
            </a:r>
            <a:r>
              <a:rPr lang="pt-BR" sz="1800" dirty="0" smtClean="0"/>
              <a:t> {</a:t>
            </a:r>
          </a:p>
          <a:p>
            <a:pPr>
              <a:buNone/>
            </a:pPr>
            <a:r>
              <a:rPr lang="pt-BR" sz="1800" dirty="0" smtClean="0"/>
              <a:t>            Connection </a:t>
            </a:r>
            <a:r>
              <a:rPr lang="pt-BR" sz="1800" dirty="0" err="1" smtClean="0"/>
              <a:t>conn</a:t>
            </a:r>
            <a:r>
              <a:rPr lang="pt-BR" sz="1800" dirty="0" smtClean="0"/>
              <a:t> = </a:t>
            </a:r>
            <a:r>
              <a:rPr lang="pt-BR" sz="1800" dirty="0" err="1" smtClean="0"/>
              <a:t>DriverManager</a:t>
            </a:r>
            <a:r>
              <a:rPr lang="pt-BR" sz="1800" dirty="0" smtClean="0"/>
              <a:t>.</a:t>
            </a:r>
            <a:r>
              <a:rPr lang="pt-BR" sz="1800" dirty="0" err="1" smtClean="0"/>
              <a:t>getConnection</a:t>
            </a:r>
            <a:r>
              <a:rPr lang="pt-BR" sz="1800" dirty="0" smtClean="0"/>
              <a:t>(url, </a:t>
            </a:r>
            <a:r>
              <a:rPr lang="pt-BR" sz="1800" dirty="0" err="1" smtClean="0"/>
              <a:t>props</a:t>
            </a:r>
            <a:r>
              <a:rPr lang="pt-BR" sz="1800" dirty="0" smtClean="0"/>
              <a:t>);</a:t>
            </a:r>
          </a:p>
          <a:p>
            <a:pPr>
              <a:buNone/>
            </a:pPr>
            <a:r>
              <a:rPr lang="pt-BR" sz="1800" dirty="0" smtClean="0"/>
              <a:t>            </a:t>
            </a:r>
            <a:r>
              <a:rPr lang="pt-BR" sz="1800" b="1" dirty="0" err="1" smtClean="0"/>
              <a:t>java</a:t>
            </a:r>
            <a:r>
              <a:rPr lang="pt-BR" sz="1800" b="1" dirty="0" smtClean="0"/>
              <a:t>.</a:t>
            </a:r>
            <a:r>
              <a:rPr lang="pt-BR" sz="1800" b="1" dirty="0" err="1" smtClean="0"/>
              <a:t>sql</a:t>
            </a:r>
            <a:r>
              <a:rPr lang="pt-BR" sz="1800" b="1" dirty="0" smtClean="0"/>
              <a:t>.</a:t>
            </a:r>
            <a:r>
              <a:rPr lang="pt-BR" sz="1800" b="1" dirty="0" err="1" smtClean="0"/>
              <a:t>PreparedStatement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pst</a:t>
            </a:r>
            <a:r>
              <a:rPr lang="pt-BR" sz="1800" b="1" dirty="0" smtClean="0"/>
              <a:t> = </a:t>
            </a:r>
            <a:r>
              <a:rPr lang="pt-BR" sz="1800" b="1" dirty="0" err="1" smtClean="0"/>
              <a:t>conn</a:t>
            </a:r>
            <a:r>
              <a:rPr lang="pt-BR" sz="1800" b="1" dirty="0" smtClean="0"/>
              <a:t>.</a:t>
            </a:r>
            <a:r>
              <a:rPr lang="pt-BR" sz="1800" b="1" dirty="0" err="1" smtClean="0"/>
              <a:t>prepareStatement</a:t>
            </a:r>
            <a:r>
              <a:rPr lang="pt-BR" sz="1800" b="1" dirty="0" smtClean="0"/>
              <a:t>("</a:t>
            </a:r>
            <a:r>
              <a:rPr lang="pt-BR" sz="1800" b="1" dirty="0" err="1" smtClean="0"/>
              <a:t>select</a:t>
            </a:r>
            <a:r>
              <a:rPr lang="pt-BR" sz="1800" b="1" dirty="0" smtClean="0"/>
              <a:t> * </a:t>
            </a:r>
            <a:r>
              <a:rPr lang="pt-BR" sz="1800" b="1" dirty="0" err="1" smtClean="0"/>
              <a:t>from</a:t>
            </a:r>
            <a:r>
              <a:rPr lang="pt-BR" sz="1800" b="1" dirty="0" smtClean="0"/>
              <a:t> cidades </a:t>
            </a:r>
            <a:r>
              <a:rPr lang="pt-BR" sz="1800" b="1" dirty="0" err="1" smtClean="0"/>
              <a:t>where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codigo</a:t>
            </a:r>
            <a:r>
              <a:rPr lang="pt-BR" sz="1800" b="1" dirty="0" smtClean="0"/>
              <a:t> = ?");</a:t>
            </a:r>
          </a:p>
          <a:p>
            <a:pPr>
              <a:buNone/>
            </a:pPr>
            <a:r>
              <a:rPr lang="pt-BR" sz="1800" b="1" dirty="0" smtClean="0"/>
              <a:t>            </a:t>
            </a:r>
            <a:r>
              <a:rPr lang="pt-BR" sz="1800" b="1" dirty="0" err="1" smtClean="0"/>
              <a:t>pst</a:t>
            </a:r>
            <a:r>
              <a:rPr lang="pt-BR" sz="1800" b="1" dirty="0" smtClean="0"/>
              <a:t>.</a:t>
            </a:r>
            <a:r>
              <a:rPr lang="pt-BR" sz="1800" b="1" dirty="0" err="1" smtClean="0"/>
              <a:t>setInt</a:t>
            </a:r>
            <a:r>
              <a:rPr lang="pt-BR" sz="1800" b="1" dirty="0" smtClean="0"/>
              <a:t>(1, 2);    </a:t>
            </a:r>
            <a:r>
              <a:rPr lang="pt-BR" sz="1800" b="1" dirty="0" err="1" smtClean="0"/>
              <a:t>java</a:t>
            </a:r>
            <a:r>
              <a:rPr lang="pt-BR" sz="1800" b="1" dirty="0" smtClean="0"/>
              <a:t>.</a:t>
            </a:r>
            <a:r>
              <a:rPr lang="pt-BR" sz="1800" b="1" dirty="0" err="1" smtClean="0"/>
              <a:t>sql</a:t>
            </a:r>
            <a:r>
              <a:rPr lang="pt-BR" sz="1800" b="1" dirty="0" smtClean="0"/>
              <a:t>.</a:t>
            </a:r>
            <a:r>
              <a:rPr lang="pt-BR" sz="1800" b="1" dirty="0" err="1" smtClean="0"/>
              <a:t>ResultSet</a:t>
            </a:r>
            <a:r>
              <a:rPr lang="pt-BR" sz="1800" b="1" dirty="0" smtClean="0"/>
              <a:t> rs1 = </a:t>
            </a:r>
            <a:r>
              <a:rPr lang="pt-BR" sz="1800" b="1" dirty="0" err="1" smtClean="0"/>
              <a:t>pst</a:t>
            </a:r>
            <a:r>
              <a:rPr lang="pt-BR" sz="1800" b="1" dirty="0" smtClean="0"/>
              <a:t>.</a:t>
            </a:r>
            <a:r>
              <a:rPr lang="pt-BR" sz="1800" b="1" dirty="0" err="1" smtClean="0"/>
              <a:t>executeQuery</a:t>
            </a:r>
            <a:r>
              <a:rPr lang="pt-BR" sz="1800" b="1" dirty="0" smtClean="0"/>
              <a:t>();</a:t>
            </a:r>
          </a:p>
          <a:p>
            <a:pPr>
              <a:buNone/>
            </a:pPr>
            <a:r>
              <a:rPr lang="pt-BR" sz="1800" dirty="0" smtClean="0"/>
              <a:t>            </a:t>
            </a:r>
            <a:r>
              <a:rPr lang="pt-BR" sz="1800" dirty="0" err="1" smtClean="0"/>
              <a:t>while</a:t>
            </a:r>
            <a:r>
              <a:rPr lang="pt-BR" sz="1800" dirty="0" smtClean="0"/>
              <a:t>(rs1.</a:t>
            </a:r>
            <a:r>
              <a:rPr lang="pt-BR" sz="1800" dirty="0" err="1" smtClean="0"/>
              <a:t>next</a:t>
            </a:r>
            <a:r>
              <a:rPr lang="pt-BR" sz="1800" dirty="0" smtClean="0"/>
              <a:t>()){</a:t>
            </a:r>
          </a:p>
          <a:p>
            <a:pPr>
              <a:buNone/>
            </a:pPr>
            <a:r>
              <a:rPr lang="pt-BR" sz="1800" dirty="0" smtClean="0"/>
              <a:t>                System.</a:t>
            </a:r>
            <a:r>
              <a:rPr lang="pt-BR" sz="1800" dirty="0" err="1" smtClean="0"/>
              <a:t>out.println(</a:t>
            </a:r>
            <a:r>
              <a:rPr lang="pt-BR" sz="1800" b="1" dirty="0" err="1" smtClean="0"/>
              <a:t>rs1.getString(3)</a:t>
            </a:r>
            <a:r>
              <a:rPr lang="pt-BR" sz="1800" dirty="0" err="1" smtClean="0"/>
              <a:t>)</a:t>
            </a:r>
            <a:r>
              <a:rPr lang="pt-BR" sz="1800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        }</a:t>
            </a:r>
          </a:p>
          <a:p>
            <a:pPr>
              <a:buNone/>
            </a:pPr>
            <a:r>
              <a:rPr lang="pt-BR" sz="1800" dirty="0" smtClean="0"/>
              <a:t>            rs1.close();</a:t>
            </a:r>
          </a:p>
          <a:p>
            <a:pPr>
              <a:buNone/>
            </a:pPr>
            <a:r>
              <a:rPr lang="pt-BR" sz="1800" dirty="0" smtClean="0"/>
              <a:t>            </a:t>
            </a:r>
            <a:r>
              <a:rPr lang="pt-BR" sz="1800" dirty="0" err="1" smtClean="0"/>
              <a:t>pst</a:t>
            </a:r>
            <a:r>
              <a:rPr lang="pt-BR" sz="1800" dirty="0" smtClean="0"/>
              <a:t>.close();</a:t>
            </a:r>
          </a:p>
          <a:p>
            <a:pPr>
              <a:buNone/>
            </a:pPr>
            <a:r>
              <a:rPr lang="pt-BR" sz="1800" dirty="0" smtClean="0"/>
              <a:t>            </a:t>
            </a:r>
            <a:r>
              <a:rPr lang="pt-BR" sz="1800" dirty="0" err="1" smtClean="0"/>
              <a:t>conn</a:t>
            </a:r>
            <a:r>
              <a:rPr lang="pt-BR" sz="1800" dirty="0" smtClean="0"/>
              <a:t>.close();</a:t>
            </a:r>
          </a:p>
          <a:p>
            <a:pPr>
              <a:buNone/>
            </a:pPr>
            <a:r>
              <a:rPr lang="pt-BR" sz="1800" dirty="0" smtClean="0"/>
              <a:t>        } catch (</a:t>
            </a:r>
            <a:r>
              <a:rPr lang="pt-BR" sz="1800" dirty="0" err="1" smtClean="0"/>
              <a:t>SQLException</a:t>
            </a:r>
            <a:r>
              <a:rPr lang="pt-BR" sz="1800" dirty="0" smtClean="0"/>
              <a:t> ex) {</a:t>
            </a:r>
          </a:p>
          <a:p>
            <a:pPr>
              <a:buNone/>
            </a:pPr>
            <a:r>
              <a:rPr lang="pt-BR" sz="1800" dirty="0" smtClean="0"/>
              <a:t>               System.</a:t>
            </a:r>
            <a:r>
              <a:rPr lang="pt-BR" sz="1800" dirty="0" err="1" smtClean="0"/>
              <a:t>out.println("ERRO</a:t>
            </a:r>
            <a:r>
              <a:rPr lang="pt-BR" sz="1800" dirty="0" smtClean="0"/>
              <a:t>: " + </a:t>
            </a:r>
            <a:r>
              <a:rPr lang="pt-BR" sz="1800" dirty="0" err="1" smtClean="0"/>
              <a:t>ex.getMessage())</a:t>
            </a:r>
            <a:r>
              <a:rPr lang="pt-BR" sz="1800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    }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253166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Organizando a casa!!!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Documenta</a:t>
            </a:r>
            <a:r>
              <a:rPr lang="pt-BR" dirty="0" smtClean="0"/>
              <a:t>ção próxima ao código!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3571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</a:t>
            </a:r>
            <a:r>
              <a:rPr lang="pt-BR" dirty="0" smtClean="0"/>
              <a:t>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abordagem que daremos </a:t>
            </a:r>
            <a:r>
              <a:rPr lang="pt-BR" dirty="0" smtClean="0"/>
              <a:t>é aproximar a documentação da codificação</a:t>
            </a:r>
          </a:p>
          <a:p>
            <a:r>
              <a:rPr lang="pt-BR" dirty="0" smtClean="0"/>
              <a:t>Um mesmo diagrama pode ser utilizado em mais de um nível de projeto, com propósitos diferentes, desde que:</a:t>
            </a:r>
          </a:p>
          <a:p>
            <a:pPr lvl="1"/>
            <a:r>
              <a:rPr lang="pt-BR" dirty="0" smtClean="0"/>
              <a:t>Todos compreendam!</a:t>
            </a:r>
          </a:p>
          <a:p>
            <a:pPr lvl="1"/>
            <a:r>
              <a:rPr lang="pt-BR" dirty="0" smtClean="0"/>
              <a:t>Esteja explicito no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42033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diagrama de classes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representa efetivamente um diagrama de classes?</a:t>
            </a:r>
          </a:p>
          <a:p>
            <a:pPr lvl="1"/>
            <a:r>
              <a:rPr lang="pt-BR" dirty="0" smtClean="0"/>
              <a:t>Um diagrama de classes pode se aproximar da regra de neg</a:t>
            </a:r>
            <a:r>
              <a:rPr lang="pt-BR" dirty="0" smtClean="0"/>
              <a:t>ócio.... </a:t>
            </a:r>
            <a:r>
              <a:rPr lang="pt-BR" dirty="0"/>
              <a:t>o</a:t>
            </a:r>
            <a:r>
              <a:rPr lang="pt-BR" dirty="0" smtClean="0"/>
              <a:t>u...</a:t>
            </a:r>
          </a:p>
          <a:p>
            <a:pPr lvl="1"/>
            <a:r>
              <a:rPr lang="pt-BR" dirty="0" smtClean="0"/>
              <a:t>Se aproximar do código.. ou.</a:t>
            </a:r>
          </a:p>
          <a:p>
            <a:pPr lvl="1"/>
            <a:r>
              <a:rPr lang="pt-BR" dirty="0" smtClean="0"/>
              <a:t>Ter ambos em um mesmo projeto</a:t>
            </a:r>
          </a:p>
          <a:p>
            <a:r>
              <a:rPr lang="pt-BR" dirty="0" smtClean="0"/>
              <a:t>Qual está correto???</a:t>
            </a:r>
          </a:p>
        </p:txBody>
      </p:sp>
    </p:spTree>
    <p:extLst>
      <p:ext uri="{BB962C8B-B14F-4D97-AF65-F5344CB8AC3E}">
        <p14:creationId xmlns:p14="http://schemas.microsoft.com/office/powerpoint/2010/main" val="893449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desta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aproximar do c</a:t>
            </a:r>
            <a:r>
              <a:rPr lang="pt-BR" dirty="0" smtClean="0"/>
              <a:t>ódigo</a:t>
            </a:r>
          </a:p>
          <a:p>
            <a:r>
              <a:rPr lang="pt-BR" dirty="0" smtClean="0"/>
              <a:t>Portanto:</a:t>
            </a:r>
          </a:p>
          <a:p>
            <a:pPr lvl="1"/>
            <a:r>
              <a:rPr lang="pt-BR" dirty="0" smtClean="0"/>
              <a:t>Deve representar efetivamente o que será codificado</a:t>
            </a:r>
          </a:p>
          <a:p>
            <a:pPr lvl="1"/>
            <a:r>
              <a:rPr lang="pt-BR" dirty="0" smtClean="0"/>
              <a:t>Todos os diagramas utilizados estarão relacionados por algum tipo de derivação</a:t>
            </a:r>
          </a:p>
          <a:p>
            <a:pPr lvl="2"/>
            <a:r>
              <a:rPr lang="pt-BR" dirty="0" smtClean="0"/>
              <a:t>Classes, caso de uso, sequencia, pacotes.. etc...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9588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292"/>
            <a:ext cx="3347864" cy="1129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3404"/>
            <a:ext cx="3745524" cy="165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303" y="0"/>
            <a:ext cx="5190689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860" y="2713484"/>
            <a:ext cx="5890172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67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 da revisão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Alexandre L’Erario</a:t>
            </a:r>
          </a:p>
          <a:p>
            <a:r>
              <a:rPr lang="pt-BR" dirty="0" err="1" smtClean="0"/>
              <a:t>alerario@utfpr.edu.br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959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</TotalTime>
  <Words>4985</Words>
  <Application>Microsoft Macintosh PowerPoint</Application>
  <PresentationFormat>On-screen Show (16:10)</PresentationFormat>
  <Paragraphs>841</Paragraphs>
  <Slides>97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Tema do Office</vt:lpstr>
      <vt:lpstr>Programação Orientada a Objetos Introdução</vt:lpstr>
      <vt:lpstr>Objetivos deste curso</vt:lpstr>
      <vt:lpstr>Abstração e representação</vt:lpstr>
      <vt:lpstr>A teoria de POO</vt:lpstr>
      <vt:lpstr>Classe e Objeto</vt:lpstr>
      <vt:lpstr>Encapsulamento</vt:lpstr>
      <vt:lpstr>Polimorfismo</vt:lpstr>
      <vt:lpstr>Representação da classe (UML)</vt:lpstr>
      <vt:lpstr>Visibilidade</vt:lpstr>
      <vt:lpstr>Herança</vt:lpstr>
      <vt:lpstr>Relação entre classes</vt:lpstr>
      <vt:lpstr>Modificadores de uma classe</vt:lpstr>
      <vt:lpstr>Modificadores de um atributo</vt:lpstr>
      <vt:lpstr>POO – Aula 2 Herança e Polimorfismo</vt:lpstr>
      <vt:lpstr>Herança</vt:lpstr>
      <vt:lpstr>Heranças - pontos</vt:lpstr>
      <vt:lpstr>Polimorfismo</vt:lpstr>
      <vt:lpstr>Exemplo</vt:lpstr>
      <vt:lpstr>POO – Aula 3 Classes abstratas</vt:lpstr>
      <vt:lpstr>Classes abstratas</vt:lpstr>
      <vt:lpstr>Classes abstratas</vt:lpstr>
      <vt:lpstr>Classes interfaces</vt:lpstr>
      <vt:lpstr>Interfaces</vt:lpstr>
      <vt:lpstr>Interface</vt:lpstr>
      <vt:lpstr>Representações em UML</vt:lpstr>
      <vt:lpstr>POO – Aula 4 Métodos estáticos</vt:lpstr>
      <vt:lpstr>Métodos/Atributos estáticos</vt:lpstr>
      <vt:lpstr>Métodos estáticos</vt:lpstr>
      <vt:lpstr>Variáveis estáticas</vt:lpstr>
      <vt:lpstr>Variáveis estáticas  finais</vt:lpstr>
      <vt:lpstr>Variáveis não-estáticas finais</vt:lpstr>
      <vt:lpstr>Representação UML</vt:lpstr>
      <vt:lpstr>POO – Aula 4 Classes internas</vt:lpstr>
      <vt:lpstr>Definição</vt:lpstr>
      <vt:lpstr>Classes Internas</vt:lpstr>
      <vt:lpstr>Exemplo</vt:lpstr>
      <vt:lpstr>Exemplo – Classe interna de método</vt:lpstr>
      <vt:lpstr>Notação em UML</vt:lpstr>
      <vt:lpstr>POO – Aula 5 Exceções em Java</vt:lpstr>
      <vt:lpstr>Exceções</vt:lpstr>
      <vt:lpstr>Exemplo/Sintaxe</vt:lpstr>
      <vt:lpstr>Bloco finally</vt:lpstr>
      <vt:lpstr>Objeto Exception</vt:lpstr>
      <vt:lpstr>Repassar erro</vt:lpstr>
      <vt:lpstr>POO – Aula 6 Collections Framework</vt:lpstr>
      <vt:lpstr>O que é collection</vt:lpstr>
      <vt:lpstr>Core collection interfaces</vt:lpstr>
      <vt:lpstr>Exemplo – Adicionando Strings</vt:lpstr>
      <vt:lpstr>Exemplo 2 – Adicionando objetos</vt:lpstr>
      <vt:lpstr>Um pequeno erro de execução!!!</vt:lpstr>
      <vt:lpstr>E agora???</vt:lpstr>
      <vt:lpstr>POO – Aula 7 Generics</vt:lpstr>
      <vt:lpstr>Introdução</vt:lpstr>
      <vt:lpstr>Exemplo</vt:lpstr>
      <vt:lpstr>Generics em collections</vt:lpstr>
      <vt:lpstr>Exemplo</vt:lpstr>
      <vt:lpstr>Representação</vt:lpstr>
      <vt:lpstr>POO – Aula 8 Cardinalidade</vt:lpstr>
      <vt:lpstr>Cardinalidade</vt:lpstr>
      <vt:lpstr>Como implementar cardinalidade</vt:lpstr>
      <vt:lpstr>Exemplo de solução</vt:lpstr>
      <vt:lpstr>Exemplo de solução</vt:lpstr>
      <vt:lpstr>Relação m x n</vt:lpstr>
      <vt:lpstr>Agregação e composição</vt:lpstr>
      <vt:lpstr>POO – Aula 9 Serialização</vt:lpstr>
      <vt:lpstr>Serialização</vt:lpstr>
      <vt:lpstr>Salvando um objeto – arquivo texto</vt:lpstr>
      <vt:lpstr>Recuperando dados – arquivo texto</vt:lpstr>
      <vt:lpstr>Serializando objetos</vt:lpstr>
      <vt:lpstr>Serializando objetos</vt:lpstr>
      <vt:lpstr>Serializando objetos</vt:lpstr>
      <vt:lpstr>Serializando objetos</vt:lpstr>
      <vt:lpstr>Gravar objeto</vt:lpstr>
      <vt:lpstr>Restaurar objetos</vt:lpstr>
      <vt:lpstr>POO – Aula 10 Threads</vt:lpstr>
      <vt:lpstr>Processos e Threads</vt:lpstr>
      <vt:lpstr>Thread em Java</vt:lpstr>
      <vt:lpstr>Ciclo de vida de uma Thread</vt:lpstr>
      <vt:lpstr>Exemplo – Especializando Thread</vt:lpstr>
      <vt:lpstr>Exemplo – Implementando Runnable</vt:lpstr>
      <vt:lpstr>Exemplo – Rodando tudo!!</vt:lpstr>
      <vt:lpstr>Pausando a execução</vt:lpstr>
      <vt:lpstr>Prioridade das Threads</vt:lpstr>
      <vt:lpstr>Temporizadores – TimerTask</vt:lpstr>
      <vt:lpstr>POO – Aula 11 JDBC</vt:lpstr>
      <vt:lpstr>Java Database Connectivity</vt:lpstr>
      <vt:lpstr>Arquitetura JDBC – Tipos de Drivers</vt:lpstr>
      <vt:lpstr>Drivers JDBC</vt:lpstr>
      <vt:lpstr>Exemplo em PostgreSQL</vt:lpstr>
      <vt:lpstr>Exemplo em PostgreSQL</vt:lpstr>
      <vt:lpstr>Exemplo em PostgreSQL</vt:lpstr>
      <vt:lpstr>Organizando a casa!!!</vt:lpstr>
      <vt:lpstr>Introdução</vt:lpstr>
      <vt:lpstr>Exemplo: diagrama de classes</vt:lpstr>
      <vt:lpstr>Abordagem desta disciplina</vt:lpstr>
      <vt:lpstr>Exemplo</vt:lpstr>
      <vt:lpstr>Fim da revisão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de Software</dc:title>
  <dc:creator>Alexandre L'Erario</dc:creator>
  <cp:lastModifiedBy>Alexandre L'Erario</cp:lastModifiedBy>
  <cp:revision>168</cp:revision>
  <cp:lastPrinted>2015-09-22T12:13:06Z</cp:lastPrinted>
  <dcterms:created xsi:type="dcterms:W3CDTF">2013-05-17T10:45:39Z</dcterms:created>
  <dcterms:modified xsi:type="dcterms:W3CDTF">2016-02-13T12:55:33Z</dcterms:modified>
</cp:coreProperties>
</file>