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A6FC-518A-EB46-B129-7C96B4557B5A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C189-5ADB-0E43-A919-381FF327B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2954"/>
            <a:ext cx="8001000" cy="1657009"/>
          </a:xfrm>
          <a:solidFill>
            <a:srgbClr val="0F283E"/>
          </a:solidFill>
          <a:ln>
            <a:noFill/>
          </a:ln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8001000" cy="673213"/>
          </a:xfrm>
          <a:solidFill>
            <a:srgbClr val="2A75B7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UTFPR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30011"/>
            <a:ext cx="2551045" cy="1123325"/>
          </a:xfrm>
          <a:prstGeom prst="rect">
            <a:avLst/>
          </a:prstGeom>
        </p:spPr>
      </p:pic>
      <p:pic>
        <p:nvPicPr>
          <p:cNvPr id="11" name="Picture 10" descr="brasil-fla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3" y="5502831"/>
            <a:ext cx="1129308" cy="1355170"/>
          </a:xfrm>
          <a:prstGeom prst="rect">
            <a:avLst/>
          </a:prstGeom>
        </p:spPr>
      </p:pic>
      <p:pic>
        <p:nvPicPr>
          <p:cNvPr id="12" name="Picture 11" descr="Logo labinov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416421"/>
            <a:ext cx="34022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8089"/>
            <a:ext cx="8790317" cy="755674"/>
          </a:xfrm>
          <a:solidFill>
            <a:srgbClr val="2A75B7"/>
          </a:solidFill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39675"/>
            <a:ext cx="7391666" cy="228871"/>
          </a:xfrm>
          <a:prstGeom prst="rect">
            <a:avLst/>
          </a:prstGeom>
          <a:solidFill>
            <a:srgbClr val="221E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 labino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97" y="6636430"/>
            <a:ext cx="913894" cy="2321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670152"/>
            <a:ext cx="7940644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8031552" y="6615410"/>
            <a:ext cx="1112449" cy="242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Alexandre L’Erario</a:t>
            </a:r>
          </a:p>
          <a:p>
            <a:pPr algn="r"/>
            <a:r>
              <a:rPr lang="pt-PT" sz="700" dirty="0" smtClean="0">
                <a:solidFill>
                  <a:schemeClr val="accent1">
                    <a:lumMod val="75000"/>
                  </a:schemeClr>
                </a:solidFill>
              </a:rPr>
              <a:t>alerario@utfpr.edu.br</a:t>
            </a:r>
            <a:endParaRPr lang="pt-B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sil-fla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" y="6437586"/>
            <a:ext cx="459828" cy="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6"/>
            <a:ext cx="3887391" cy="36845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7616-E454-254F-9944-215E94D91A50}" type="datetimeFigureOut">
              <a:rPr lang="en-US" smtClean="0"/>
              <a:pPr/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E5DE-D778-9947-BA80-345391BAF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Server Faces 2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Alexandre L’Erario</a:t>
            </a:r>
          </a:p>
          <a:p>
            <a:r>
              <a:rPr lang="en-US" dirty="0" err="1" smtClean="0"/>
              <a:t>alerario@utfpr.edu.br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Web - </a:t>
            </a:r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Motivação</a:t>
            </a:r>
            <a:endParaRPr lang="en-US" sz="3600" dirty="0" smtClean="0"/>
          </a:p>
          <a:p>
            <a:pPr lvl="1"/>
            <a:r>
              <a:rPr lang="en-US" sz="3600" dirty="0"/>
              <a:t>Downsides to browser-</a:t>
            </a:r>
            <a:r>
              <a:rPr lang="en-US" sz="3600" dirty="0" smtClean="0"/>
              <a:t>based</a:t>
            </a:r>
          </a:p>
          <a:p>
            <a:pPr lvl="1"/>
            <a:r>
              <a:rPr lang="en-US" sz="3600" dirty="0" err="1" smtClean="0"/>
              <a:t>Acesso</a:t>
            </a:r>
            <a:r>
              <a:rPr lang="en-US" sz="3600" dirty="0" smtClean="0"/>
              <a:t> universal</a:t>
            </a:r>
          </a:p>
          <a:p>
            <a:pPr lvl="1"/>
            <a:r>
              <a:rPr lang="en-US" sz="3600" dirty="0" err="1" smtClean="0"/>
              <a:t>Atualização</a:t>
            </a:r>
            <a:r>
              <a:rPr lang="en-US" sz="3600" dirty="0" smtClean="0"/>
              <a:t> </a:t>
            </a:r>
            <a:r>
              <a:rPr lang="en-US" sz="3600" dirty="0" err="1" smtClean="0"/>
              <a:t>automática</a:t>
            </a:r>
            <a:endParaRPr lang="en-US" sz="3600" dirty="0" smtClean="0"/>
          </a:p>
          <a:p>
            <a:pPr lvl="1"/>
            <a:r>
              <a:rPr lang="en-US" sz="3600" dirty="0" smtClean="0"/>
              <a:t>HTTP </a:t>
            </a:r>
            <a:r>
              <a:rPr lang="en-US" sz="3600" dirty="0" err="1" smtClean="0"/>
              <a:t>é</a:t>
            </a:r>
            <a:r>
              <a:rPr lang="en-US" sz="3600" dirty="0" smtClean="0"/>
              <a:t> um </a:t>
            </a:r>
            <a:r>
              <a:rPr lang="en-US" sz="3600" dirty="0" err="1" smtClean="0"/>
              <a:t>protocolo</a:t>
            </a:r>
            <a:r>
              <a:rPr lang="en-US" sz="3600" dirty="0" smtClean="0"/>
              <a:t> universal</a:t>
            </a:r>
          </a:p>
          <a:p>
            <a:pPr lvl="2"/>
            <a:r>
              <a:rPr lang="en-US" sz="3200" dirty="0" err="1" smtClean="0"/>
              <a:t>Porém</a:t>
            </a:r>
            <a:r>
              <a:rPr lang="en-US" sz="3200" dirty="0" smtClean="0"/>
              <a:t> </a:t>
            </a:r>
            <a:r>
              <a:rPr lang="en-US" sz="3200" dirty="0" err="1" smtClean="0"/>
              <a:t>é</a:t>
            </a:r>
            <a:r>
              <a:rPr lang="en-US" sz="3200" dirty="0" smtClean="0"/>
              <a:t> </a:t>
            </a:r>
            <a:r>
              <a:rPr lang="en-US" sz="3200" dirty="0" err="1" smtClean="0"/>
              <a:t>pobre</a:t>
            </a:r>
            <a:r>
              <a:rPr lang="en-US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71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 Web </a:t>
            </a:r>
            <a:r>
              <a:rPr lang="pt-BR" dirty="0" err="1" smtClean="0"/>
              <a:t>applications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2" y="2075873"/>
            <a:ext cx="8323286" cy="26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Um </a:t>
            </a:r>
            <a:r>
              <a:rPr lang="en-US" sz="2800" dirty="0" err="1" smtClean="0"/>
              <a:t>conjunto</a:t>
            </a:r>
            <a:r>
              <a:rPr lang="en-US" sz="2800" dirty="0" smtClean="0"/>
              <a:t> de </a:t>
            </a:r>
            <a:r>
              <a:rPr lang="en-US" sz="2800" dirty="0" err="1" smtClean="0"/>
              <a:t>controles</a:t>
            </a:r>
            <a:r>
              <a:rPr lang="en-US" sz="2800" dirty="0" smtClean="0"/>
              <a:t> GUI </a:t>
            </a:r>
            <a:r>
              <a:rPr lang="en-US" sz="2800" dirty="0" err="1" smtClean="0"/>
              <a:t>baseados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smtClean="0"/>
              <a:t>prebuilt </a:t>
            </a:r>
            <a:r>
              <a:rPr lang="en-US" sz="2800" dirty="0"/>
              <a:t>HTML-oriented GUI </a:t>
            </a:r>
            <a:r>
              <a:rPr lang="en-US" sz="2800" dirty="0" smtClean="0"/>
              <a:t>controls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Um framework de </a:t>
            </a:r>
            <a:r>
              <a:rPr lang="en-US" sz="2800" dirty="0" err="1" smtClean="0"/>
              <a:t>controle</a:t>
            </a:r>
            <a:r>
              <a:rPr lang="en-US" sz="2800" dirty="0" smtClean="0"/>
              <a:t> </a:t>
            </a:r>
            <a:r>
              <a:rPr lang="en-US" sz="2800" dirty="0" err="1" smtClean="0"/>
              <a:t>independente</a:t>
            </a:r>
            <a:r>
              <a:rPr lang="en-US" sz="2800" dirty="0" smtClean="0"/>
              <a:t> de </a:t>
            </a:r>
            <a:r>
              <a:rPr lang="en-US" sz="2800" dirty="0" err="1" smtClean="0"/>
              <a:t>dispositivo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Um Framework  MVC </a:t>
            </a:r>
          </a:p>
          <a:p>
            <a:endParaRPr lang="en-US" sz="2800" dirty="0"/>
          </a:p>
          <a:p>
            <a:r>
              <a:rPr lang="en-US" sz="2800" dirty="0" smtClean="0"/>
              <a:t>Um framework de </a:t>
            </a:r>
            <a:r>
              <a:rPr lang="en-US" sz="2800" dirty="0" err="1" smtClean="0"/>
              <a:t>integração</a:t>
            </a:r>
            <a:r>
              <a:rPr lang="en-US" sz="2800" dirty="0" smtClean="0"/>
              <a:t> Ajax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39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</a:t>
            </a:r>
            <a:r>
              <a:rPr lang="en-US" dirty="0" err="1" smtClean="0"/>
              <a:t>vs</a:t>
            </a:r>
            <a:r>
              <a:rPr lang="en-US" dirty="0" smtClean="0"/>
              <a:t> JSP/Servlet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80" y="1242970"/>
            <a:ext cx="7940644" cy="4351338"/>
          </a:xfrm>
        </p:spPr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suporte</a:t>
            </a:r>
            <a:r>
              <a:rPr lang="en-US" dirty="0" smtClean="0"/>
              <a:t> MVC </a:t>
            </a:r>
            <a:r>
              <a:rPr lang="en-US" dirty="0" err="1" smtClean="0"/>
              <a:t>nativo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estrutura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simples mas:</a:t>
            </a:r>
          </a:p>
          <a:p>
            <a:pPr lvl="1"/>
            <a:r>
              <a:rPr lang="en-US" dirty="0" err="1" smtClean="0"/>
              <a:t>Sem</a:t>
            </a:r>
            <a:r>
              <a:rPr lang="en-US" dirty="0" smtClean="0"/>
              <a:t> a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nativa</a:t>
            </a:r>
            <a:r>
              <a:rPr lang="en-US" dirty="0" smtClean="0"/>
              <a:t> com AJAX</a:t>
            </a:r>
          </a:p>
          <a:p>
            <a:pPr lvl="1"/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criação</a:t>
            </a:r>
            <a:r>
              <a:rPr lang="en-US" dirty="0" smtClean="0"/>
              <a:t> de templates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estruturados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" name="Picture 3" descr="Captura de Tela 2012-10-22 às 21.5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81" y="4208691"/>
            <a:ext cx="4452781" cy="23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3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r>
              <a:rPr lang="en-US" dirty="0" smtClean="0"/>
              <a:t> do JSF </a:t>
            </a:r>
            <a:r>
              <a:rPr lang="en-US" dirty="0" err="1" smtClean="0"/>
              <a:t>vs</a:t>
            </a:r>
            <a:r>
              <a:rPr lang="en-US" dirty="0" smtClean="0"/>
              <a:t>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Form field conversion and validation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Page </a:t>
            </a:r>
            <a:r>
              <a:rPr lang="en-US" sz="3200" dirty="0" err="1"/>
              <a:t>templating</a:t>
            </a:r>
            <a:r>
              <a:rPr lang="en-US" sz="3200" dirty="0"/>
              <a:t>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Centralized </a:t>
            </a:r>
            <a:r>
              <a:rPr lang="en-US" sz="3200" dirty="0"/>
              <a:t>file-based configuration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Consistent approach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68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Desvantagem</a:t>
            </a:r>
            <a:r>
              <a:rPr lang="en-US" dirty="0" smtClean="0"/>
              <a:t> do 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Curva</a:t>
            </a:r>
            <a:r>
              <a:rPr lang="en-US" dirty="0" smtClean="0"/>
              <a:t> de </a:t>
            </a:r>
            <a:r>
              <a:rPr lang="en-US" dirty="0" err="1" smtClean="0"/>
              <a:t>aprendizagem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transparência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sólida</a:t>
            </a:r>
            <a:r>
              <a:rPr lang="en-US" dirty="0" smtClean="0"/>
              <a:t>: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JSF2 </a:t>
            </a:r>
            <a:r>
              <a:rPr lang="en-US" dirty="0" err="1" smtClean="0"/>
              <a:t>vs</a:t>
            </a:r>
            <a:r>
              <a:rPr lang="en-US" dirty="0" smtClean="0"/>
              <a:t> JSF1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Consolidação</a:t>
            </a:r>
            <a:r>
              <a:rPr lang="en-US" sz="2400" dirty="0" smtClean="0"/>
              <a:t> da </a:t>
            </a:r>
            <a:r>
              <a:rPr lang="en-US" sz="2400" dirty="0" err="1" smtClean="0"/>
              <a:t>plataforma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exige</a:t>
            </a:r>
            <a:r>
              <a:rPr lang="en-US" sz="2400" dirty="0" smtClean="0"/>
              <a:t> </a:t>
            </a:r>
            <a:r>
              <a:rPr lang="en-US" sz="2400" dirty="0" err="1" smtClean="0"/>
              <a:t>arquivos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configuração</a:t>
            </a:r>
            <a:r>
              <a:rPr lang="en-US" sz="2400" dirty="0" smtClean="0"/>
              <a:t> (</a:t>
            </a:r>
            <a:r>
              <a:rPr lang="en-US" sz="2400" dirty="0" err="1" smtClean="0"/>
              <a:t>muitos</a:t>
            </a:r>
            <a:r>
              <a:rPr lang="en-US" sz="2400" dirty="0" smtClean="0"/>
              <a:t> </a:t>
            </a:r>
            <a:r>
              <a:rPr lang="en-US" sz="2400" dirty="0" err="1" smtClean="0"/>
              <a:t>arquivos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Suporte</a:t>
            </a:r>
            <a:r>
              <a:rPr lang="en-US" sz="2400" dirty="0" smtClean="0"/>
              <a:t> a Ajax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Quantidade</a:t>
            </a:r>
            <a:r>
              <a:rPr lang="en-US" sz="2400" dirty="0" smtClean="0"/>
              <a:t> </a:t>
            </a:r>
            <a:r>
              <a:rPr lang="en-US" sz="2400" dirty="0" err="1" smtClean="0"/>
              <a:t>maior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componentes</a:t>
            </a:r>
            <a:r>
              <a:rPr lang="en-US" sz="2400" dirty="0" smtClean="0"/>
              <a:t> e </a:t>
            </a:r>
            <a:r>
              <a:rPr lang="en-US" sz="2400" dirty="0" err="1" smtClean="0"/>
              <a:t>validadores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Instalação</a:t>
            </a:r>
            <a:r>
              <a:rPr lang="en-US" sz="2400" dirty="0" smtClean="0"/>
              <a:t> </a:t>
            </a:r>
            <a:r>
              <a:rPr lang="en-US" sz="2400" dirty="0" err="1" smtClean="0"/>
              <a:t>simplificada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480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Sun/Oracle </a:t>
            </a:r>
            <a:r>
              <a:rPr lang="en-US" sz="2800" b="1" dirty="0" err="1"/>
              <a:t>Mojarra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>– Main page: http://</a:t>
            </a:r>
            <a:r>
              <a:rPr lang="en-US" sz="2800" dirty="0" err="1"/>
              <a:t>javaserverfaces.java.net</a:t>
            </a:r>
            <a:r>
              <a:rPr lang="en-US" sz="2800" dirty="0"/>
              <a:t>/</a:t>
            </a:r>
            <a:br>
              <a:rPr lang="en-US" sz="2800" dirty="0"/>
            </a:br>
            <a:r>
              <a:rPr lang="en-US" sz="2800" dirty="0" smtClean="0"/>
              <a:t>–</a:t>
            </a:r>
            <a:r>
              <a:rPr lang="en-US" sz="2800" dirty="0" err="1" smtClean="0"/>
              <a:t>Integrado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/>
              <a:t>Glassfish 3 </a:t>
            </a:r>
          </a:p>
          <a:p>
            <a:r>
              <a:rPr lang="en-US" sz="2800" b="1" dirty="0" smtClean="0"/>
              <a:t>Apache </a:t>
            </a:r>
            <a:r>
              <a:rPr lang="en-US" sz="2800" b="1" dirty="0" err="1"/>
              <a:t>MyFaces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>– Main page: http://myfaces.apache.org/core20</a:t>
            </a:r>
            <a:r>
              <a:rPr lang="en-US" sz="2800" dirty="0" smtClean="0"/>
              <a:t>/</a:t>
            </a:r>
          </a:p>
          <a:p>
            <a:r>
              <a:rPr lang="en-US" sz="2800" b="1" dirty="0" smtClean="0"/>
              <a:t>Any </a:t>
            </a:r>
            <a:r>
              <a:rPr lang="en-US" sz="2800" b="1" dirty="0"/>
              <a:t>Java EE 6 server</a:t>
            </a:r>
            <a:br>
              <a:rPr lang="en-US" sz="2800" b="1" dirty="0"/>
            </a:br>
            <a:r>
              <a:rPr lang="en-US" sz="2800" dirty="0"/>
              <a:t>– JSF 2.0 is an official part of Java EE 6 </a:t>
            </a:r>
            <a:endParaRPr lang="en-US" sz="2800" dirty="0" smtClean="0"/>
          </a:p>
          <a:p>
            <a:r>
              <a:rPr lang="en-US" sz="2800" dirty="0" err="1" smtClean="0"/>
              <a:t>JBoss</a:t>
            </a:r>
            <a:r>
              <a:rPr lang="en-US" sz="2800" dirty="0" smtClean="0"/>
              <a:t> </a:t>
            </a:r>
            <a:r>
              <a:rPr lang="en-US" sz="2800" dirty="0"/>
              <a:t>6, Glassfish 3, </a:t>
            </a:r>
            <a:r>
              <a:rPr lang="en-US" sz="2800" dirty="0" err="1"/>
              <a:t>WebLogic</a:t>
            </a:r>
            <a:r>
              <a:rPr lang="en-US" sz="2800" dirty="0"/>
              <a:t> 11, </a:t>
            </a:r>
            <a:r>
              <a:rPr lang="en-US" sz="2800" dirty="0" err="1"/>
              <a:t>WebSphere</a:t>
            </a:r>
            <a:r>
              <a:rPr lang="en-US" sz="2800" dirty="0"/>
              <a:t> 8, Geronimo 3, etc.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800218"/>
      </p:ext>
    </p:extLst>
  </p:cSld>
  <p:clrMapOvr>
    <a:masterClrMapping/>
  </p:clrMapOvr>
</p:sld>
</file>

<file path=ppt/theme/theme1.xml><?xml version="1.0" encoding="utf-8"?>
<a:theme xmlns:a="http://schemas.openxmlformats.org/drawingml/2006/main" name="labinov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labinov.thmx</Template>
  <TotalTime>49</TotalTime>
  <Words>172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labinov</vt:lpstr>
      <vt:lpstr>Java Server Faces 2 Overview</vt:lpstr>
      <vt:lpstr>Aplicações Web - motivação</vt:lpstr>
      <vt:lpstr>JEE Web applications</vt:lpstr>
      <vt:lpstr>O que é JSF</vt:lpstr>
      <vt:lpstr>JSF vs JSP/Servlet</vt:lpstr>
      <vt:lpstr>Vantagens do JSF vs JSP</vt:lpstr>
      <vt:lpstr>Desvantagem do JSF</vt:lpstr>
      <vt:lpstr>JSF2 vs JSF1</vt:lpstr>
      <vt:lpstr>Alguns servidores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Programação Orientada a Objetos / Java</dc:title>
  <dc:creator>Alexandre L'Erario</dc:creator>
  <cp:lastModifiedBy>Alexandre L'Erario</cp:lastModifiedBy>
  <cp:revision>15</cp:revision>
  <dcterms:created xsi:type="dcterms:W3CDTF">2012-10-22T17:49:52Z</dcterms:created>
  <dcterms:modified xsi:type="dcterms:W3CDTF">2016-03-14T10:39:07Z</dcterms:modified>
</cp:coreProperties>
</file>