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334" r:id="rId17"/>
    <p:sldId id="274" r:id="rId18"/>
    <p:sldId id="342" r:id="rId19"/>
    <p:sldId id="275" r:id="rId20"/>
    <p:sldId id="343" r:id="rId21"/>
    <p:sldId id="335" r:id="rId22"/>
    <p:sldId id="336" r:id="rId23"/>
    <p:sldId id="337" r:id="rId24"/>
    <p:sldId id="338" r:id="rId25"/>
    <p:sldId id="339" r:id="rId26"/>
    <p:sldId id="340" r:id="rId27"/>
    <p:sldId id="34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6" autoAdjust="0"/>
  </p:normalViewPr>
  <p:slideViewPr>
    <p:cSldViewPr snapToGrid="0" snapToObjects="1">
      <p:cViewPr varScale="1">
        <p:scale>
          <a:sx n="114" d="100"/>
          <a:sy n="114" d="100"/>
        </p:scale>
        <p:origin x="-24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E57EE3-79F9-0E4F-857E-E270F9635073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1880E7-77D0-E644-8826-E6CA9987B920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3C9AD9-CF01-4344-8CBF-BBDA4E62D029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E0C869-E9DF-DE4D-8AE1-0B33E19BFC10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173D8F-519A-A447-9801-609D3F35EA4F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6CA974-515E-6C4D-A9BA-19BAF0936682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2E5EF6-8D7A-4A48-83FF-ED39E94AEA06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7A8E8A-5A97-9945-9444-448EA7477257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EDB556-F320-944B-86F2-9F4777A8C27C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D4E162-C628-C449-BB2A-CCB3378B32F1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CF972F-63BD-024D-9309-DC799F6B7BBD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040174-85B1-2341-9B82-DD01EF98FCB8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124335-5945-704B-B142-B3D0CBFE291A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0A0C96-3082-1E4B-9C63-40AB227CB58B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ACFA7E-DE83-6540-A41F-A334C9F58C61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B7D41E-8842-034E-A115-896F8027A55E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br>
              <a:rPr lang="en-US" dirty="0" smtClean="0"/>
            </a:br>
            <a:r>
              <a:rPr lang="en-US" sz="4400" dirty="0" err="1" smtClean="0"/>
              <a:t>Introdução</a:t>
            </a:r>
            <a:r>
              <a:rPr lang="en-US" sz="4400" dirty="0" smtClean="0"/>
              <a:t> a </a:t>
            </a:r>
            <a:r>
              <a:rPr lang="en-US" sz="4400" dirty="0" err="1" smtClean="0"/>
              <a:t>programação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58825"/>
            <a:ext cx="8231188" cy="771525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+mj-lt"/>
              </a:rPr>
              <a:t>web.xml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31188" cy="417195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latin typeface="+mj-lt"/>
              </a:rPr>
              <a:t>Uma entrada no arquivo web.xml do aplicativo da Web permite ao Faces Controller servlet utilizar um padrão URL for especificado, como / faces / *. 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>
              <a:latin typeface="+mj-lt"/>
            </a:endParaRP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latin typeface="+mj-lt"/>
              </a:rPr>
              <a:t>Ao executar o JSF 2.0 no um recipiente Servlet 3.0, como o Glassfish v3, o web.xml é opcional. 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>
              <a:latin typeface="+mj-lt"/>
            </a:endParaRP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latin typeface="+mj-lt"/>
              </a:rPr>
              <a:t>Se nenhum web.xml for encontrado, o Faces Controller servlet é automaticamente mapeado para mais padrões de URL populares: / faces / *, * .jsf e *faces.</a:t>
            </a:r>
            <a:endParaRPr lang="en-GB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1283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58825"/>
            <a:ext cx="8231188" cy="771525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+mj-lt"/>
              </a:rPr>
              <a:t>faces-config.xml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31188" cy="3659188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Arquivo XML para configurar todos os recursos da aplicação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Contém regras de navegação, customização e extensão de </a:t>
            </a:r>
            <a:r>
              <a:rPr lang="pt-BR" sz="2400" dirty="0" err="1">
                <a:latin typeface="+mj-lt"/>
              </a:rPr>
              <a:t>converters</a:t>
            </a:r>
            <a:r>
              <a:rPr lang="pt-BR" sz="2400" dirty="0">
                <a:latin typeface="+mj-lt"/>
              </a:rPr>
              <a:t>, </a:t>
            </a:r>
            <a:r>
              <a:rPr lang="pt-BR" sz="2400" dirty="0" err="1">
                <a:latin typeface="+mj-lt"/>
              </a:rPr>
              <a:t>validators</a:t>
            </a:r>
            <a:r>
              <a:rPr lang="pt-BR" sz="2400" dirty="0">
                <a:latin typeface="+mj-lt"/>
              </a:rPr>
              <a:t>, componentes </a:t>
            </a:r>
            <a:r>
              <a:rPr lang="pt-BR" sz="2400" dirty="0" err="1">
                <a:latin typeface="+mj-lt"/>
              </a:rPr>
              <a:t>etc</a:t>
            </a:r>
            <a:endParaRPr lang="pt-BR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Geralmente está localizado dentro de /WEB-INF/</a:t>
            </a:r>
            <a:r>
              <a:rPr lang="pt-BR" sz="2400" dirty="0" err="1">
                <a:latin typeface="+mj-lt"/>
              </a:rPr>
              <a:t>faces-config</a:t>
            </a:r>
            <a:r>
              <a:rPr lang="pt-BR" sz="2400" dirty="0">
                <a:latin typeface="+mj-lt"/>
              </a:rPr>
              <a:t>.</a:t>
            </a:r>
            <a:r>
              <a:rPr lang="pt-BR" sz="2400" dirty="0" err="1">
                <a:latin typeface="+mj-lt"/>
              </a:rPr>
              <a:t>xml</a:t>
            </a:r>
            <a:endParaRPr lang="pt-BR" sz="2400" dirty="0">
              <a:latin typeface="+mj-lt"/>
            </a:endParaRP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latin typeface="+mj-lt"/>
            </a:endParaRP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Opcional a partir da JSF 2.0 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2526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14375"/>
            <a:ext cx="8231188" cy="596741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  <a:ea typeface="+mn-ea"/>
              </a:rPr>
              <a:t>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  <a:ea typeface="+mn-ea"/>
              </a:rPr>
              <a:t>faces-config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  <a:ea typeface="+mn-ea"/>
              </a:rPr>
              <a:t> ... 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rgbClr val="0070C0"/>
                </a:solidFill>
              </a:rPr>
              <a:t>&lt;!-- CONVERTERS --&gt;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&lt;converter&gt;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 	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&lt;converter-id&gt;</a:t>
            </a:r>
            <a:r>
              <a:rPr lang="pt-BR" sz="1600" b="1" dirty="0" smtClean="0"/>
              <a:t>core.faces.</a:t>
            </a:r>
            <a:r>
              <a:rPr lang="pt-BR" sz="1600" b="1" dirty="0" err="1" smtClean="0"/>
              <a:t>CnpfCnpjConverter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&lt;/converter-id&gt;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	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converter-class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pt-BR" sz="1600" b="1" dirty="0" smtClean="0"/>
              <a:t>core.faces.converter.</a:t>
            </a:r>
            <a:r>
              <a:rPr lang="pt-BR" sz="1600" b="1" dirty="0" err="1" smtClean="0"/>
              <a:t>CnpfCnpjConverter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converter-class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  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&lt;/converter&gt;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rgbClr val="0070C0"/>
                </a:solidFill>
              </a:rPr>
              <a:t>&lt;!-- MANAGED BEANS --&gt;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managed-bean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 	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managed-bean-name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pt-BR" sz="1600" b="1" dirty="0" err="1" smtClean="0"/>
              <a:t>reportBean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managed-bean-name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 	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managed-bean-class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pt-BR" sz="1600" b="1" dirty="0" smtClean="0"/>
              <a:t>core.faces.</a:t>
            </a:r>
            <a:r>
              <a:rPr lang="pt-BR" sz="1600" b="1" dirty="0" err="1" smtClean="0"/>
              <a:t>bean</a:t>
            </a:r>
            <a:r>
              <a:rPr lang="pt-BR" sz="1600" b="1" dirty="0" smtClean="0"/>
              <a:t>.</a:t>
            </a:r>
            <a:r>
              <a:rPr lang="pt-BR" sz="1600" b="1" dirty="0" err="1" smtClean="0"/>
              <a:t>ReportBean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managed-bean-class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	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managed-bean-scope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pt-BR" sz="1600" b="1" dirty="0" err="1" smtClean="0"/>
              <a:t>request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managed-bean-scope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 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managed-bean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rgbClr val="0070C0"/>
                </a:solidFill>
              </a:rPr>
              <a:t>&lt;!-- NAVIGATION --&gt;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navigation-rule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	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from-view-id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pt-BR" sz="1600" b="1" dirty="0" smtClean="0"/>
              <a:t>/</a:t>
            </a:r>
            <a:r>
              <a:rPr lang="pt-BR" sz="1600" b="1" dirty="0" err="1" smtClean="0"/>
              <a:t>jsp</a:t>
            </a:r>
            <a:r>
              <a:rPr lang="pt-BR" sz="1600" b="1" dirty="0" smtClean="0"/>
              <a:t>/deposito/tipo/busca.</a:t>
            </a:r>
            <a:r>
              <a:rPr lang="pt-BR" sz="1600" b="1" dirty="0" err="1" smtClean="0"/>
              <a:t>jsp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from-view-id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	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navigation-case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      	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from-outcome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pt-BR" sz="1600" b="1" dirty="0" smtClean="0"/>
              <a:t>deposito.tipo.</a:t>
            </a:r>
            <a:r>
              <a:rPr lang="pt-BR" sz="1600" b="1" dirty="0" err="1" smtClean="0"/>
              <a:t>update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from-outcome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		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to-view-id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pt-BR" sz="1600" b="1" dirty="0" smtClean="0"/>
              <a:t>/</a:t>
            </a:r>
            <a:r>
              <a:rPr lang="pt-BR" sz="1600" b="1" dirty="0" err="1" smtClean="0"/>
              <a:t>jsp</a:t>
            </a:r>
            <a:r>
              <a:rPr lang="pt-BR" sz="1600" b="1" dirty="0" smtClean="0"/>
              <a:t>/deposito/tipo/</a:t>
            </a:r>
            <a:r>
              <a:rPr lang="pt-BR" sz="1600" b="1" dirty="0" err="1" smtClean="0"/>
              <a:t>update</a:t>
            </a:r>
            <a:r>
              <a:rPr lang="pt-BR" sz="1600" b="1" dirty="0" smtClean="0"/>
              <a:t>.</a:t>
            </a:r>
            <a:r>
              <a:rPr lang="pt-BR" sz="1600" b="1" dirty="0" err="1" smtClean="0"/>
              <a:t>jsp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to-view-id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   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 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navigation-case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/>
              <a:t> 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</a:rPr>
              <a:t>navigation-rule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  <a:ea typeface="+mn-ea"/>
              </a:rPr>
              <a:t>&lt;/</a:t>
            </a:r>
            <a:r>
              <a:rPr lang="pt-BR" sz="1600" b="1" dirty="0" err="1" smtClean="0">
                <a:solidFill>
                  <a:schemeClr val="accent5">
                    <a:lumMod val="25000"/>
                  </a:schemeClr>
                </a:solidFill>
                <a:ea typeface="+mn-ea"/>
              </a:rPr>
              <a:t>faces-config</a:t>
            </a:r>
            <a:r>
              <a:rPr lang="pt-BR" sz="1600" b="1" dirty="0" smtClean="0">
                <a:solidFill>
                  <a:schemeClr val="accent5">
                    <a:lumMod val="25000"/>
                  </a:schemeClr>
                </a:solidFill>
                <a:ea typeface="+mn-ea"/>
              </a:rPr>
              <a:t>&gt;</a:t>
            </a:r>
          </a:p>
        </p:txBody>
      </p:sp>
      <p:sp>
        <p:nvSpPr>
          <p:cNvPr id="1536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6777038" y="4048125"/>
            <a:ext cx="2366962" cy="36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4040B9-4308-9841-92C3-BD836576A59E}" type="slidenum">
              <a:rPr lang="en-US">
                <a:latin typeface="Arial Black" charset="0"/>
              </a:rPr>
              <a:pPr eaLnBrk="1" hangingPunct="1"/>
              <a:t>12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249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+mj-lt"/>
              </a:rPr>
              <a:t>Páginas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facelets</a:t>
            </a:r>
            <a:r>
              <a:rPr lang="en-GB" dirty="0">
                <a:latin typeface="+mj-lt"/>
              </a:rPr>
              <a:t> XHTML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Padrão de </a:t>
            </a:r>
            <a:r>
              <a:rPr lang="pt-BR" sz="2400" dirty="0" err="1">
                <a:latin typeface="+mj-lt"/>
              </a:rPr>
              <a:t>view</a:t>
            </a:r>
            <a:r>
              <a:rPr lang="pt-BR" sz="2400" dirty="0">
                <a:latin typeface="+mj-lt"/>
              </a:rPr>
              <a:t> adotado para JSF 2.0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+mj-lt"/>
              </a:rPr>
              <a:t>Antes era JSP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0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Necessário declarar na </a:t>
            </a:r>
            <a:r>
              <a:rPr lang="pt-BR" sz="2400" dirty="0" err="1">
                <a:latin typeface="+mj-lt"/>
              </a:rPr>
              <a:t>view</a:t>
            </a:r>
            <a:r>
              <a:rPr lang="pt-BR" sz="2400" dirty="0">
                <a:latin typeface="+mj-lt"/>
              </a:rPr>
              <a:t> o </a:t>
            </a:r>
            <a:r>
              <a:rPr lang="pt-BR" sz="2400" dirty="0" err="1">
                <a:latin typeface="+mj-lt"/>
              </a:rPr>
              <a:t>namespace</a:t>
            </a:r>
            <a:r>
              <a:rPr lang="pt-BR" sz="2400" dirty="0">
                <a:latin typeface="+mj-lt"/>
              </a:rPr>
              <a:t> XML referente a </a:t>
            </a:r>
            <a:r>
              <a:rPr lang="pt-BR" sz="2400" dirty="0" err="1">
                <a:latin typeface="+mj-lt"/>
              </a:rPr>
              <a:t>bibioteca</a:t>
            </a:r>
            <a:r>
              <a:rPr lang="pt-BR" sz="2400" dirty="0">
                <a:latin typeface="+mj-lt"/>
              </a:rPr>
              <a:t> de </a:t>
            </a:r>
            <a:r>
              <a:rPr lang="pt-BR" sz="2400" dirty="0" err="1">
                <a:latin typeface="+mj-lt"/>
              </a:rPr>
              <a:t>tags</a:t>
            </a:r>
            <a:r>
              <a:rPr lang="pt-BR" sz="2400" dirty="0">
                <a:latin typeface="+mj-lt"/>
              </a:rPr>
              <a:t> JSF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Exemplo: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urier New" charset="0"/>
                <a:cs typeface="Courier New" charset="0"/>
              </a:rPr>
              <a:t>&lt;</a:t>
            </a:r>
            <a:r>
              <a:rPr lang="pt-BR" sz="2400" dirty="0" err="1">
                <a:latin typeface="Courier New" charset="0"/>
                <a:cs typeface="Courier New" charset="0"/>
              </a:rPr>
              <a:t>html</a:t>
            </a:r>
            <a:r>
              <a:rPr lang="pt-BR" sz="2400" dirty="0">
                <a:latin typeface="Courier New" charset="0"/>
                <a:cs typeface="Courier New" charset="0"/>
              </a:rPr>
              <a:t> </a:t>
            </a:r>
            <a:r>
              <a:rPr lang="pt-BR" sz="2400" dirty="0" err="1">
                <a:latin typeface="Courier New" charset="0"/>
                <a:cs typeface="Courier New" charset="0"/>
              </a:rPr>
              <a:t>xmlns</a:t>
            </a:r>
            <a:r>
              <a:rPr lang="pt-BR" sz="2400" dirty="0">
                <a:latin typeface="Courier New" charset="0"/>
                <a:cs typeface="Courier New" charset="0"/>
              </a:rPr>
              <a:t>=http://www.w3.org/1999/xhtml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urier New" charset="0"/>
                <a:cs typeface="Courier New" charset="0"/>
              </a:rPr>
              <a:t>      </a:t>
            </a:r>
            <a:r>
              <a:rPr lang="pt-BR" sz="2400" dirty="0" err="1">
                <a:latin typeface="Courier New" charset="0"/>
                <a:cs typeface="Courier New" charset="0"/>
              </a:rPr>
              <a:t>xmlns</a:t>
            </a:r>
            <a:r>
              <a:rPr lang="pt-BR" sz="2400" dirty="0">
                <a:latin typeface="Courier New" charset="0"/>
                <a:cs typeface="Courier New" charset="0"/>
              </a:rPr>
              <a:t>:h=http://java.sun.com/jsf/html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urier New" charset="0"/>
                <a:cs typeface="Courier New" charset="0"/>
              </a:rPr>
              <a:t>      </a:t>
            </a:r>
            <a:r>
              <a:rPr lang="pt-BR" sz="2400" dirty="0" err="1">
                <a:latin typeface="Courier New" charset="0"/>
                <a:cs typeface="Courier New" charset="0"/>
              </a:rPr>
              <a:t>xmlns</a:t>
            </a:r>
            <a:r>
              <a:rPr lang="pt-BR" sz="2400" dirty="0">
                <a:latin typeface="Courier New" charset="0"/>
                <a:cs typeface="Courier New" charset="0"/>
              </a:rPr>
              <a:t>:f="http://java.sun.com/jsf/core"&gt;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249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+mj-lt"/>
              </a:rPr>
              <a:t>Páginas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facelets</a:t>
            </a:r>
            <a:r>
              <a:rPr lang="en-GB" dirty="0">
                <a:latin typeface="+mj-lt"/>
              </a:rPr>
              <a:t> XHTML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Por ser XHTML, todos elementos HTML devem estar em minúsculo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Se a página processar algum input, é preciso adicionar uma </a:t>
            </a:r>
            <a:r>
              <a:rPr lang="pt-BR" sz="2400" dirty="0" err="1">
                <a:latin typeface="+mj-lt"/>
              </a:rPr>
              <a:t>tag</a:t>
            </a:r>
            <a:r>
              <a:rPr lang="pt-BR" sz="2400" dirty="0">
                <a:latin typeface="+mj-lt"/>
              </a:rPr>
              <a:t> &lt;h:</a:t>
            </a:r>
            <a:r>
              <a:rPr lang="pt-BR" sz="2400" dirty="0" err="1">
                <a:latin typeface="+mj-lt"/>
              </a:rPr>
              <a:t>form</a:t>
            </a:r>
            <a:r>
              <a:rPr lang="pt-BR" sz="2400" dirty="0">
                <a:latin typeface="+mj-lt"/>
              </a:rPr>
              <a:t>&gt; sendo filha de &lt;h:</a:t>
            </a:r>
            <a:r>
              <a:rPr lang="pt-BR" sz="2400" dirty="0" err="1">
                <a:latin typeface="+mj-lt"/>
              </a:rPr>
              <a:t>body</a:t>
            </a:r>
            <a:r>
              <a:rPr lang="pt-BR" sz="2400" dirty="0">
                <a:latin typeface="+mj-lt"/>
              </a:rPr>
              <a:t>&gt; ou &lt;</a:t>
            </a:r>
            <a:r>
              <a:rPr lang="pt-BR" sz="2400" dirty="0" err="1">
                <a:latin typeface="+mj-lt"/>
              </a:rPr>
              <a:t>body</a:t>
            </a:r>
            <a:r>
              <a:rPr lang="pt-BR" sz="2400" dirty="0">
                <a:latin typeface="+mj-lt"/>
              </a:rPr>
              <a:t>&gt;.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Dentro do </a:t>
            </a:r>
            <a:r>
              <a:rPr lang="pt-BR" sz="2400" dirty="0" err="1">
                <a:latin typeface="+mj-lt"/>
              </a:rPr>
              <a:t>form</a:t>
            </a:r>
            <a:r>
              <a:rPr lang="pt-BR" sz="2400" dirty="0">
                <a:latin typeface="+mj-lt"/>
              </a:rPr>
              <a:t> deverão estar os elementos deles, tais como &lt;h:</a:t>
            </a:r>
            <a:r>
              <a:rPr lang="pt-BR" sz="2400" dirty="0" err="1">
                <a:latin typeface="+mj-lt"/>
              </a:rPr>
              <a:t>inputText</a:t>
            </a:r>
            <a:r>
              <a:rPr lang="pt-BR" sz="2400" dirty="0">
                <a:latin typeface="+mj-lt"/>
              </a:rPr>
              <a:t>&gt; e &lt;h:</a:t>
            </a:r>
            <a:r>
              <a:rPr lang="pt-BR" sz="2400" dirty="0" err="1">
                <a:latin typeface="+mj-lt"/>
              </a:rPr>
              <a:t>commandButton</a:t>
            </a:r>
            <a:r>
              <a:rPr lang="pt-BR" sz="2400" dirty="0"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+mj-lt"/>
              </a:rPr>
              <a:t>Assim, JSF criará e gerenciará a árvores de componentes </a:t>
            </a:r>
          </a:p>
        </p:txBody>
      </p:sp>
    </p:spTree>
    <p:extLst>
      <p:ext uri="{BB962C8B-B14F-4D97-AF65-F5344CB8AC3E}">
        <p14:creationId xmlns:p14="http://schemas.microsoft.com/office/powerpoint/2010/main" val="10906926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75" y="373062"/>
            <a:ext cx="8231188" cy="771525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+mj-lt"/>
              </a:rPr>
              <a:t>Páginas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facelets</a:t>
            </a:r>
            <a:r>
              <a:rPr lang="en-GB" dirty="0">
                <a:latin typeface="+mj-lt"/>
              </a:rPr>
              <a:t> XHTML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142875" y="1981200"/>
            <a:ext cx="8929688" cy="4338638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3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&lt;</a:t>
            </a:r>
            <a:r>
              <a:rPr lang="pt-BR" sz="2300" dirty="0" err="1">
                <a:latin typeface="Courier New" charset="0"/>
                <a:cs typeface="Courier New" charset="0"/>
              </a:rPr>
              <a:t>html</a:t>
            </a:r>
            <a:r>
              <a:rPr lang="pt-BR" sz="2300" dirty="0">
                <a:latin typeface="Courier New" charset="0"/>
                <a:cs typeface="Courier New" charset="0"/>
              </a:rPr>
              <a:t> </a:t>
            </a:r>
            <a:r>
              <a:rPr lang="pt-BR" sz="2300" dirty="0" err="1">
                <a:latin typeface="Courier New" charset="0"/>
                <a:cs typeface="Courier New" charset="0"/>
              </a:rPr>
              <a:t>xmlns</a:t>
            </a:r>
            <a:r>
              <a:rPr lang="pt-BR" sz="2300" dirty="0">
                <a:latin typeface="Courier New" charset="0"/>
                <a:cs typeface="Courier New" charset="0"/>
              </a:rPr>
              <a:t>=</a:t>
            </a:r>
            <a:r>
              <a:rPr lang="pt-BR" sz="2300" dirty="0" err="1">
                <a:latin typeface="Courier New" charset="0"/>
                <a:cs typeface="Courier New" charset="0"/>
              </a:rPr>
              <a:t>http</a:t>
            </a:r>
            <a:r>
              <a:rPr lang="pt-BR" sz="2300" dirty="0">
                <a:latin typeface="Courier New" charset="0"/>
                <a:cs typeface="Courier New" charset="0"/>
              </a:rPr>
              <a:t>://www.w3.org/1999/</a:t>
            </a:r>
            <a:r>
              <a:rPr lang="pt-BR" sz="2300" dirty="0" err="1">
                <a:latin typeface="Courier New" charset="0"/>
                <a:cs typeface="Courier New" charset="0"/>
              </a:rPr>
              <a:t>xhtml</a:t>
            </a:r>
            <a:r>
              <a:rPr lang="pt-BR" sz="2300" dirty="0">
                <a:latin typeface="Courier New" charset="0"/>
                <a:cs typeface="Courier New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      </a:t>
            </a:r>
            <a:r>
              <a:rPr lang="pt-BR" sz="2300" dirty="0" err="1">
                <a:latin typeface="Courier New" charset="0"/>
                <a:cs typeface="Courier New" charset="0"/>
              </a:rPr>
              <a:t>xmlns:h</a:t>
            </a:r>
            <a:r>
              <a:rPr lang="pt-BR" sz="2300" dirty="0">
                <a:latin typeface="Courier New" charset="0"/>
                <a:cs typeface="Courier New" charset="0"/>
              </a:rPr>
              <a:t>=</a:t>
            </a:r>
            <a:r>
              <a:rPr lang="pt-BR" sz="2300" dirty="0" err="1">
                <a:latin typeface="Courier New" charset="0"/>
                <a:cs typeface="Courier New" charset="0"/>
              </a:rPr>
              <a:t>http</a:t>
            </a:r>
            <a:r>
              <a:rPr lang="pt-BR" sz="2300" dirty="0">
                <a:latin typeface="Courier New" charset="0"/>
                <a:cs typeface="Courier New" charset="0"/>
              </a:rPr>
              <a:t>://</a:t>
            </a:r>
            <a:r>
              <a:rPr lang="pt-BR" sz="2300" dirty="0" err="1">
                <a:latin typeface="Courier New" charset="0"/>
                <a:cs typeface="Courier New" charset="0"/>
              </a:rPr>
              <a:t>java.sun.com</a:t>
            </a:r>
            <a:r>
              <a:rPr lang="pt-BR" sz="2300" dirty="0">
                <a:latin typeface="Courier New" charset="0"/>
                <a:cs typeface="Courier New" charset="0"/>
              </a:rPr>
              <a:t>/</a:t>
            </a:r>
            <a:r>
              <a:rPr lang="pt-BR" sz="2300" dirty="0" err="1">
                <a:latin typeface="Courier New" charset="0"/>
                <a:cs typeface="Courier New" charset="0"/>
              </a:rPr>
              <a:t>jsf</a:t>
            </a:r>
            <a:r>
              <a:rPr lang="pt-BR" sz="2300" dirty="0">
                <a:latin typeface="Courier New" charset="0"/>
                <a:cs typeface="Courier New" charset="0"/>
              </a:rPr>
              <a:t>/</a:t>
            </a:r>
            <a:r>
              <a:rPr lang="pt-BR" sz="2300" dirty="0" err="1">
                <a:latin typeface="Courier New" charset="0"/>
                <a:cs typeface="Courier New" charset="0"/>
              </a:rPr>
              <a:t>html</a:t>
            </a:r>
            <a:r>
              <a:rPr lang="pt-BR" sz="2300" dirty="0">
                <a:latin typeface="Courier New" charset="0"/>
                <a:cs typeface="Courier New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      </a:t>
            </a:r>
            <a:r>
              <a:rPr lang="pt-BR" sz="2300" dirty="0" err="1">
                <a:latin typeface="Courier New" charset="0"/>
                <a:cs typeface="Courier New" charset="0"/>
              </a:rPr>
              <a:t>xmlns:f</a:t>
            </a:r>
            <a:r>
              <a:rPr lang="pt-BR" sz="2300" dirty="0">
                <a:latin typeface="Courier New" charset="0"/>
                <a:cs typeface="Courier New" charset="0"/>
              </a:rPr>
              <a:t>="</a:t>
            </a:r>
            <a:r>
              <a:rPr lang="pt-BR" sz="2300" dirty="0" err="1">
                <a:latin typeface="Courier New" charset="0"/>
                <a:cs typeface="Courier New" charset="0"/>
              </a:rPr>
              <a:t>http</a:t>
            </a:r>
            <a:r>
              <a:rPr lang="pt-BR" sz="2300" dirty="0">
                <a:latin typeface="Courier New" charset="0"/>
                <a:cs typeface="Courier New" charset="0"/>
              </a:rPr>
              <a:t>://</a:t>
            </a:r>
            <a:r>
              <a:rPr lang="pt-BR" sz="2300" dirty="0" err="1">
                <a:latin typeface="Courier New" charset="0"/>
                <a:cs typeface="Courier New" charset="0"/>
              </a:rPr>
              <a:t>java.sun.com</a:t>
            </a:r>
            <a:r>
              <a:rPr lang="pt-BR" sz="2300" dirty="0">
                <a:latin typeface="Courier New" charset="0"/>
                <a:cs typeface="Courier New" charset="0"/>
              </a:rPr>
              <a:t>/</a:t>
            </a:r>
            <a:r>
              <a:rPr lang="pt-BR" sz="2300" dirty="0" err="1">
                <a:latin typeface="Courier New" charset="0"/>
                <a:cs typeface="Courier New" charset="0"/>
              </a:rPr>
              <a:t>jsf</a:t>
            </a:r>
            <a:r>
              <a:rPr lang="pt-BR" sz="2300" dirty="0">
                <a:latin typeface="Courier New" charset="0"/>
                <a:cs typeface="Courier New" charset="0"/>
              </a:rPr>
              <a:t>/core"&gt;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  &lt;</a:t>
            </a:r>
            <a:r>
              <a:rPr lang="pt-BR" sz="2300" dirty="0" err="1">
                <a:latin typeface="Courier New" charset="0"/>
                <a:cs typeface="Courier New" charset="0"/>
              </a:rPr>
              <a:t>body</a:t>
            </a:r>
            <a:r>
              <a:rPr lang="pt-BR" sz="2300" dirty="0">
                <a:latin typeface="Courier New" charset="0"/>
                <a:cs typeface="Courier New" charset="0"/>
              </a:rPr>
              <a:t>&gt;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   &lt;</a:t>
            </a:r>
            <a:r>
              <a:rPr lang="pt-BR" sz="2300" dirty="0" err="1">
                <a:latin typeface="Courier New" charset="0"/>
                <a:cs typeface="Courier New" charset="0"/>
              </a:rPr>
              <a:t>h:</a:t>
            </a:r>
            <a:r>
              <a:rPr lang="pt-BR" sz="2300" b="1" dirty="0" err="1">
                <a:latin typeface="Courier New" charset="0"/>
                <a:cs typeface="Courier New" charset="0"/>
              </a:rPr>
              <a:t>form</a:t>
            </a:r>
            <a:r>
              <a:rPr lang="pt-BR" sz="2300" dirty="0">
                <a:latin typeface="Courier New" charset="0"/>
                <a:cs typeface="Courier New" charset="0"/>
              </a:rPr>
              <a:t>&gt;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     &lt;h2&gt;A </a:t>
            </a:r>
            <a:r>
              <a:rPr lang="pt-BR" sz="2300" dirty="0" err="1">
                <a:latin typeface="Courier New" charset="0"/>
                <a:cs typeface="Courier New" charset="0"/>
              </a:rPr>
              <a:t>Simple</a:t>
            </a:r>
            <a:r>
              <a:rPr lang="pt-BR" sz="2300" dirty="0">
                <a:latin typeface="Courier New" charset="0"/>
                <a:cs typeface="Courier New" charset="0"/>
              </a:rPr>
              <a:t> JSF Page&lt;/h2&gt;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     &lt;</a:t>
            </a:r>
            <a:r>
              <a:rPr lang="pt-BR" sz="2300" dirty="0" err="1">
                <a:latin typeface="Courier New" charset="0"/>
                <a:cs typeface="Courier New" charset="0"/>
              </a:rPr>
              <a:t>h:</a:t>
            </a:r>
            <a:r>
              <a:rPr lang="pt-BR" sz="2300" b="1" dirty="0" err="1">
                <a:latin typeface="Courier New" charset="0"/>
                <a:cs typeface="Courier New" charset="0"/>
              </a:rPr>
              <a:t>inputText</a:t>
            </a:r>
            <a:r>
              <a:rPr lang="pt-BR" sz="2300" dirty="0">
                <a:latin typeface="Courier New" charset="0"/>
                <a:cs typeface="Courier New" charset="0"/>
              </a:rPr>
              <a:t> </a:t>
            </a:r>
            <a:r>
              <a:rPr lang="pt-BR" sz="2300" dirty="0" err="1">
                <a:latin typeface="Courier New" charset="0"/>
                <a:cs typeface="Courier New" charset="0"/>
              </a:rPr>
              <a:t>value</a:t>
            </a:r>
            <a:r>
              <a:rPr lang="pt-BR" sz="2300" dirty="0">
                <a:latin typeface="Courier New" charset="0"/>
                <a:cs typeface="Courier New" charset="0"/>
              </a:rPr>
              <a:t>="#{</a:t>
            </a:r>
            <a:r>
              <a:rPr lang="pt-BR" sz="2300" dirty="0" err="1">
                <a:latin typeface="Courier New" charset="0"/>
                <a:cs typeface="Courier New" charset="0"/>
              </a:rPr>
              <a:t>modelBean.username</a:t>
            </a:r>
            <a:r>
              <a:rPr lang="pt-BR" sz="2300" dirty="0">
                <a:latin typeface="Courier New" charset="0"/>
                <a:cs typeface="Courier New" charset="0"/>
              </a:rPr>
              <a:t>}"/&gt;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     &lt;</a:t>
            </a:r>
            <a:r>
              <a:rPr lang="pt-BR" sz="2300" dirty="0" err="1">
                <a:latin typeface="Courier New" charset="0"/>
                <a:cs typeface="Courier New" charset="0"/>
              </a:rPr>
              <a:t>h:</a:t>
            </a:r>
            <a:r>
              <a:rPr lang="pt-BR" sz="2300" b="1" dirty="0" err="1">
                <a:latin typeface="Courier New" charset="0"/>
                <a:cs typeface="Courier New" charset="0"/>
              </a:rPr>
              <a:t>commandButton</a:t>
            </a:r>
            <a:r>
              <a:rPr lang="pt-BR" sz="2300" dirty="0">
                <a:latin typeface="Courier New" charset="0"/>
                <a:cs typeface="Courier New" charset="0"/>
              </a:rPr>
              <a:t> </a:t>
            </a:r>
            <a:r>
              <a:rPr lang="pt-BR" sz="2300" dirty="0" err="1">
                <a:latin typeface="Courier New" charset="0"/>
                <a:cs typeface="Courier New" charset="0"/>
              </a:rPr>
              <a:t>value</a:t>
            </a:r>
            <a:r>
              <a:rPr lang="pt-BR" sz="2300" dirty="0">
                <a:latin typeface="Courier New" charset="0"/>
                <a:cs typeface="Courier New" charset="0"/>
              </a:rPr>
              <a:t>="Click </a:t>
            </a:r>
            <a:r>
              <a:rPr lang="pt-BR" sz="2300" dirty="0" err="1">
                <a:latin typeface="Courier New" charset="0"/>
                <a:cs typeface="Courier New" charset="0"/>
              </a:rPr>
              <a:t>Here</a:t>
            </a:r>
            <a:r>
              <a:rPr lang="pt-BR" sz="2300" dirty="0">
                <a:latin typeface="Courier New" charset="0"/>
                <a:cs typeface="Courier New" charset="0"/>
              </a:rPr>
              <a:t>"/&gt;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   &lt;/</a:t>
            </a:r>
            <a:r>
              <a:rPr lang="pt-BR" sz="2300" dirty="0" err="1">
                <a:latin typeface="Courier New" charset="0"/>
                <a:cs typeface="Courier New" charset="0"/>
              </a:rPr>
              <a:t>h:form</a:t>
            </a:r>
            <a:r>
              <a:rPr lang="pt-BR" sz="2300" dirty="0">
                <a:latin typeface="Courier New" charset="0"/>
                <a:cs typeface="Courier New" charset="0"/>
              </a:rPr>
              <a:t>&gt;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 &lt;/</a:t>
            </a:r>
            <a:r>
              <a:rPr lang="pt-BR" sz="2300" dirty="0" err="1">
                <a:latin typeface="Courier New" charset="0"/>
                <a:cs typeface="Courier New" charset="0"/>
              </a:rPr>
              <a:t>body</a:t>
            </a:r>
            <a:r>
              <a:rPr lang="pt-BR" sz="2300" dirty="0">
                <a:latin typeface="Courier New" charset="0"/>
                <a:cs typeface="Courier New" charset="0"/>
              </a:rPr>
              <a:t>&gt;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300" dirty="0">
                <a:latin typeface="Courier New" charset="0"/>
                <a:cs typeface="Courier New" charset="0"/>
              </a:rPr>
              <a:t>&lt;/</a:t>
            </a:r>
            <a:r>
              <a:rPr lang="pt-BR" sz="2300" dirty="0" err="1">
                <a:latin typeface="Courier New" charset="0"/>
                <a:cs typeface="Courier New" charset="0"/>
              </a:rPr>
              <a:t>html</a:t>
            </a:r>
            <a:r>
              <a:rPr lang="pt-BR" sz="2300" dirty="0">
                <a:latin typeface="Courier New" charset="0"/>
                <a:cs typeface="Courier New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4854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Fluxo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controle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Captura de Tela 2012-10-23 às 09.11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2" y="1343860"/>
            <a:ext cx="8885077" cy="55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58825"/>
            <a:ext cx="8231188" cy="771525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+mj-lt"/>
              </a:rPr>
              <a:t>Ciclo</a:t>
            </a:r>
            <a:r>
              <a:rPr lang="en-GB" dirty="0">
                <a:latin typeface="+mj-lt"/>
              </a:rPr>
              <a:t> de </a:t>
            </a:r>
            <a:r>
              <a:rPr lang="en-GB" dirty="0" err="1">
                <a:latin typeface="+mj-lt"/>
              </a:rPr>
              <a:t>vida</a:t>
            </a:r>
            <a:r>
              <a:rPr lang="en-GB" dirty="0">
                <a:latin typeface="+mj-lt"/>
              </a:rPr>
              <a:t> JSF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0" y="1746213"/>
            <a:ext cx="7020839" cy="42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481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Estrutura geral</a:t>
            </a:r>
            <a:endParaRPr lang="pt-BR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542" y="1672002"/>
            <a:ext cx="7287658" cy="456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43388"/>
            <a:ext cx="8231188" cy="80240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+mj-lt"/>
              </a:rPr>
              <a:t>Conceitos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de </a:t>
            </a:r>
            <a:r>
              <a:rPr lang="en-GB" dirty="0">
                <a:latin typeface="+mj-lt"/>
              </a:rPr>
              <a:t>JSF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79438" y="2189163"/>
            <a:ext cx="7994650" cy="383246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Expression Language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latin typeface="+mj-lt"/>
              </a:rPr>
              <a:t>Componentes</a:t>
            </a:r>
            <a:r>
              <a:rPr lang="en-GB" sz="2800" dirty="0" smtClean="0">
                <a:latin typeface="+mj-lt"/>
              </a:rPr>
              <a:t> </a:t>
            </a:r>
            <a:r>
              <a:rPr lang="en-GB" sz="2800" dirty="0">
                <a:latin typeface="+mj-lt"/>
              </a:rPr>
              <a:t>de UI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+mj-lt"/>
              </a:rPr>
              <a:t>Renderers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+mj-lt"/>
              </a:rPr>
              <a:t>Managed beans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+mj-lt"/>
              </a:rPr>
              <a:t>Validators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+mj-lt"/>
              </a:rPr>
              <a:t>Converters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>
                <a:latin typeface="+mj-lt"/>
              </a:rPr>
              <a:t>Eventos</a:t>
            </a:r>
            <a:r>
              <a:rPr lang="en-GB" sz="2800" dirty="0">
                <a:latin typeface="+mj-lt"/>
              </a:rPr>
              <a:t> e listeners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+mj-lt"/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0651943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j-lt"/>
              </a:rPr>
              <a:t>O </a:t>
            </a:r>
            <a:r>
              <a:rPr lang="en-GB" dirty="0" err="1">
                <a:latin typeface="+mj-lt"/>
              </a:rPr>
              <a:t>que</a:t>
            </a:r>
            <a:r>
              <a:rPr lang="en-GB" dirty="0">
                <a:latin typeface="+mj-lt"/>
              </a:rPr>
              <a:t> é Java Server Faces?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Framework Java </a:t>
            </a:r>
            <a:r>
              <a:rPr lang="en-GB" sz="2400" dirty="0" err="1">
                <a:latin typeface="+mj-lt"/>
              </a:rPr>
              <a:t>para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construção</a:t>
            </a:r>
            <a:r>
              <a:rPr lang="en-GB" sz="2400" dirty="0">
                <a:latin typeface="+mj-lt"/>
              </a:rPr>
              <a:t> de interface de </a:t>
            </a:r>
            <a:r>
              <a:rPr lang="en-GB" sz="2400" dirty="0" err="1">
                <a:latin typeface="+mj-lt"/>
              </a:rPr>
              <a:t>usuário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em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aplicações</a:t>
            </a:r>
            <a:r>
              <a:rPr lang="en-GB" sz="2400" dirty="0">
                <a:latin typeface="+mj-lt"/>
              </a:rPr>
              <a:t> web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Padrão</a:t>
            </a:r>
            <a:r>
              <a:rPr lang="en-GB" sz="2400" dirty="0">
                <a:latin typeface="+mj-lt"/>
              </a:rPr>
              <a:t> MVC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Baseado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em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componentes</a:t>
            </a:r>
            <a:r>
              <a:rPr lang="en-GB" sz="2400" dirty="0">
                <a:latin typeface="+mj-lt"/>
              </a:rPr>
              <a:t> de UI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Suporte</a:t>
            </a:r>
            <a:r>
              <a:rPr lang="en-GB" sz="2400" dirty="0">
                <a:latin typeface="+mj-lt"/>
              </a:rPr>
              <a:t> à </a:t>
            </a:r>
            <a:r>
              <a:rPr lang="en-GB" sz="2400" dirty="0" err="1">
                <a:latin typeface="+mj-lt"/>
              </a:rPr>
              <a:t>eventos</a:t>
            </a:r>
            <a:endParaRPr lang="en-GB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Permite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abordagem</a:t>
            </a:r>
            <a:r>
              <a:rPr lang="en-GB" sz="2400" dirty="0">
                <a:latin typeface="+mj-lt"/>
              </a:rPr>
              <a:t> RAD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Inicia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mercado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para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componentes</a:t>
            </a:r>
            <a:r>
              <a:rPr lang="en-GB" sz="2400" dirty="0">
                <a:latin typeface="+mj-lt"/>
              </a:rPr>
              <a:t> de UI web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310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Expression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Acessar propriedades dos </a:t>
            </a:r>
            <a:r>
              <a:rPr lang="pt-BR" dirty="0" err="1" smtClean="0"/>
              <a:t>Beans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Submeter propriedades para/dos </a:t>
            </a:r>
            <a:r>
              <a:rPr lang="pt-BR" dirty="0" err="1" smtClean="0"/>
              <a:t>Beans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Acessar elementos </a:t>
            </a:r>
            <a:r>
              <a:rPr lang="pt-BR" dirty="0" err="1" smtClean="0"/>
              <a:t>Collections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Executar operações implícitas em objetos</a:t>
            </a:r>
          </a:p>
          <a:p>
            <a:endParaRPr lang="pt-BR" dirty="0" smtClean="0"/>
          </a:p>
          <a:p>
            <a:r>
              <a:rPr lang="pt-BR" dirty="0" smtClean="0"/>
              <a:t>Passar parâmetros para métodos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Componentes</a:t>
            </a:r>
            <a:r>
              <a:rPr lang="en-US" dirty="0" smtClean="0">
                <a:latin typeface="+mj-lt"/>
              </a:rPr>
              <a:t> de UI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>
                <a:latin typeface="+mj-lt"/>
              </a:rPr>
              <a:t>Objetos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que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gerenciam</a:t>
            </a:r>
            <a:r>
              <a:rPr lang="en-GB" sz="2600" dirty="0">
                <a:latin typeface="+mj-lt"/>
              </a:rPr>
              <a:t> a </a:t>
            </a:r>
            <a:r>
              <a:rPr lang="en-GB" sz="2600" dirty="0" err="1">
                <a:latin typeface="+mj-lt"/>
              </a:rPr>
              <a:t>interação</a:t>
            </a:r>
            <a:r>
              <a:rPr lang="en-GB" sz="2600" dirty="0">
                <a:latin typeface="+mj-lt"/>
              </a:rPr>
              <a:t> com um </a:t>
            </a:r>
            <a:r>
              <a:rPr lang="en-GB" sz="2600" dirty="0" err="1">
                <a:latin typeface="+mj-lt"/>
              </a:rPr>
              <a:t>usuário</a:t>
            </a:r>
            <a:endParaRPr lang="en-GB" sz="26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>
                <a:latin typeface="+mj-lt"/>
              </a:rPr>
              <a:t>Pode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ser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responsável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pelo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seu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próprio</a:t>
            </a:r>
            <a:r>
              <a:rPr lang="en-GB" sz="2600" dirty="0">
                <a:latin typeface="+mj-lt"/>
              </a:rPr>
              <a:t> display, </a:t>
            </a:r>
            <a:r>
              <a:rPr lang="en-GB" sz="2600" dirty="0" err="1">
                <a:latin typeface="+mj-lt"/>
              </a:rPr>
              <a:t>ou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pode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delegar</a:t>
            </a:r>
            <a:r>
              <a:rPr lang="en-GB" sz="2600" dirty="0">
                <a:latin typeface="+mj-lt"/>
              </a:rPr>
              <a:t> display a um renderer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>
                <a:latin typeface="+mj-lt"/>
              </a:rPr>
              <a:t>Podem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ser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adicionados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na</a:t>
            </a:r>
            <a:r>
              <a:rPr lang="en-GB" sz="2600" dirty="0">
                <a:latin typeface="+mj-lt"/>
              </a:rPr>
              <a:t> view </a:t>
            </a:r>
            <a:r>
              <a:rPr lang="en-GB" sz="2600" dirty="0" err="1">
                <a:latin typeface="+mj-lt"/>
              </a:rPr>
              <a:t>ou</a:t>
            </a:r>
            <a:r>
              <a:rPr lang="en-GB" sz="2600" dirty="0">
                <a:latin typeface="+mj-lt"/>
              </a:rPr>
              <a:t> via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>
                <a:latin typeface="+mj-lt"/>
              </a:rPr>
              <a:t>Componentes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padronizados</a:t>
            </a:r>
            <a:endParaRPr lang="en-GB" sz="26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>
                <a:latin typeface="+mj-lt"/>
              </a:rPr>
              <a:t>Text box, </a:t>
            </a:r>
            <a:r>
              <a:rPr lang="en-GB" sz="2600" dirty="0" err="1">
                <a:latin typeface="+mj-lt"/>
              </a:rPr>
              <a:t>painel</a:t>
            </a:r>
            <a:r>
              <a:rPr lang="en-GB" sz="2600" dirty="0">
                <a:latin typeface="+mj-lt"/>
              </a:rPr>
              <a:t>, label, data grid, </a:t>
            </a:r>
            <a:r>
              <a:rPr lang="en-GB" sz="2600" dirty="0" err="1">
                <a:latin typeface="+mj-lt"/>
              </a:rPr>
              <a:t>listbox</a:t>
            </a:r>
            <a:r>
              <a:rPr lang="en-GB" sz="2600" dirty="0">
                <a:latin typeface="+mj-lt"/>
              </a:rPr>
              <a:t>, radio button, checkbox, </a:t>
            </a:r>
            <a:r>
              <a:rPr lang="en-GB" sz="2600" dirty="0" err="1" smtClean="0">
                <a:latin typeface="+mj-lt"/>
              </a:rPr>
              <a:t>etc</a:t>
            </a:r>
            <a:endParaRPr lang="en-GB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74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Renderers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Responsáveis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por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codificar</a:t>
            </a:r>
            <a:r>
              <a:rPr lang="en-GB" sz="2400" dirty="0">
                <a:latin typeface="+mj-lt"/>
              </a:rPr>
              <a:t> e </a:t>
            </a:r>
            <a:r>
              <a:rPr lang="en-GB" sz="2400" dirty="0" err="1">
                <a:latin typeface="+mj-lt"/>
              </a:rPr>
              <a:t>decodificar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os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componentes</a:t>
            </a:r>
            <a:endParaRPr lang="en-GB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i="1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latin typeface="+mj-lt"/>
              </a:rPr>
              <a:t>Encoding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mostra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os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componentes</a:t>
            </a:r>
            <a:endParaRPr lang="en-GB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i="1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latin typeface="+mj-lt"/>
              </a:rPr>
              <a:t>Decoding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traduz</a:t>
            </a:r>
            <a:r>
              <a:rPr lang="en-GB" sz="2400" dirty="0">
                <a:latin typeface="+mj-lt"/>
              </a:rPr>
              <a:t> as </a:t>
            </a:r>
            <a:r>
              <a:rPr lang="en-GB" sz="2400" dirty="0" err="1">
                <a:latin typeface="+mj-lt"/>
              </a:rPr>
              <a:t>ações</a:t>
            </a:r>
            <a:r>
              <a:rPr lang="en-GB" sz="2400" dirty="0">
                <a:latin typeface="+mj-lt"/>
              </a:rPr>
              <a:t> do </a:t>
            </a:r>
            <a:r>
              <a:rPr lang="en-GB" sz="2400" dirty="0" err="1">
                <a:latin typeface="+mj-lt"/>
              </a:rPr>
              <a:t>usuário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em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eventos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ou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valores</a:t>
            </a:r>
            <a:r>
              <a:rPr lang="en-GB" sz="2400" dirty="0">
                <a:latin typeface="+mj-lt"/>
              </a:rPr>
              <a:t> dos </a:t>
            </a:r>
            <a:r>
              <a:rPr lang="en-GB" sz="2400" dirty="0" err="1">
                <a:latin typeface="+mj-lt"/>
              </a:rPr>
              <a:t>componentes</a:t>
            </a:r>
            <a:endParaRPr lang="en-GB" sz="24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277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4800" dirty="0">
                <a:latin typeface="+mj-lt"/>
              </a:rPr>
              <a:t>Managed </a:t>
            </a:r>
            <a:r>
              <a:rPr lang="en-GB" sz="4800" dirty="0" smtClean="0">
                <a:latin typeface="+mj-lt"/>
              </a:rPr>
              <a:t>beans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latin typeface="+mj-lt"/>
              </a:rPr>
              <a:t>Coleta</a:t>
            </a:r>
            <a:r>
              <a:rPr lang="en-GB" sz="2000" dirty="0">
                <a:latin typeface="+mj-lt"/>
              </a:rPr>
              <a:t> inputs dos </a:t>
            </a:r>
            <a:r>
              <a:rPr lang="en-GB" sz="2000" dirty="0" err="1">
                <a:latin typeface="+mj-lt"/>
              </a:rPr>
              <a:t>usuários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nos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componentes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formulários</a:t>
            </a:r>
            <a:endParaRPr lang="en-GB" sz="20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latin typeface="+mj-lt"/>
              </a:rPr>
              <a:t>Propriedades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podem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ser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sincronizadas</a:t>
            </a:r>
            <a:r>
              <a:rPr lang="en-GB" sz="2000" dirty="0">
                <a:latin typeface="+mj-lt"/>
              </a:rPr>
              <a:t> com </a:t>
            </a:r>
            <a:r>
              <a:rPr lang="en-GB" sz="2000" dirty="0" err="1">
                <a:latin typeface="+mj-lt"/>
              </a:rPr>
              <a:t>valores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componentes</a:t>
            </a:r>
            <a:endParaRPr lang="en-GB" sz="20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latin typeface="+mj-lt"/>
              </a:rPr>
              <a:t>Podem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referenciar</a:t>
            </a:r>
            <a:r>
              <a:rPr lang="en-GB" sz="2000" dirty="0">
                <a:latin typeface="+mj-lt"/>
              </a:rPr>
              <a:t> e </a:t>
            </a:r>
            <a:r>
              <a:rPr lang="en-GB" sz="2000" dirty="0" err="1">
                <a:latin typeface="+mj-lt"/>
              </a:rPr>
              <a:t>manipular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instâncias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componentes</a:t>
            </a:r>
            <a:r>
              <a:rPr lang="en-GB" sz="2000" dirty="0">
                <a:latin typeface="+mj-lt"/>
              </a:rPr>
              <a:t> de interface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Uma </a:t>
            </a:r>
            <a:r>
              <a:rPr lang="en-GB" sz="2000" dirty="0" err="1">
                <a:latin typeface="+mj-lt"/>
              </a:rPr>
              <a:t>combinação</a:t>
            </a:r>
            <a:r>
              <a:rPr lang="en-GB" sz="2000" dirty="0">
                <a:latin typeface="+mj-lt"/>
              </a:rPr>
              <a:t> dos Struts </a:t>
            </a:r>
            <a:r>
              <a:rPr lang="en-GB" sz="2000" dirty="0" err="1">
                <a:latin typeface="+mj-lt"/>
              </a:rPr>
              <a:t>ActionForms</a:t>
            </a:r>
            <a:r>
              <a:rPr lang="en-GB" sz="2000" dirty="0">
                <a:latin typeface="+mj-lt"/>
              </a:rPr>
              <a:t> e </a:t>
            </a:r>
            <a:r>
              <a:rPr lang="en-GB" sz="2000" dirty="0" err="1">
                <a:latin typeface="+mj-lt"/>
              </a:rPr>
              <a:t>StrutsActions</a:t>
            </a:r>
            <a:endParaRPr lang="en-GB" sz="20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latin typeface="+mj-lt"/>
              </a:rPr>
              <a:t>Usualmente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trabalham</a:t>
            </a:r>
            <a:r>
              <a:rPr lang="en-GB" sz="2000" dirty="0">
                <a:latin typeface="+mj-lt"/>
              </a:rPr>
              <a:t> com </a:t>
            </a:r>
            <a:r>
              <a:rPr lang="en-GB" sz="2000" dirty="0" err="1">
                <a:latin typeface="+mj-lt"/>
              </a:rPr>
              <a:t>objetos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modelo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para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executar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lógica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negócios</a:t>
            </a:r>
            <a:endParaRPr lang="en-GB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455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>
                <a:latin typeface="+mj-lt"/>
              </a:rPr>
              <a:t>Validators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Validators </a:t>
            </a:r>
            <a:r>
              <a:rPr lang="en-GB" sz="2400" dirty="0" err="1">
                <a:latin typeface="+mj-lt"/>
              </a:rPr>
              <a:t>verificam</a:t>
            </a:r>
            <a:r>
              <a:rPr lang="en-GB" sz="2400" dirty="0">
                <a:latin typeface="+mj-lt"/>
              </a:rPr>
              <a:t> se um </a:t>
            </a:r>
            <a:r>
              <a:rPr lang="en-GB" sz="2400" dirty="0" err="1">
                <a:latin typeface="+mj-lt"/>
              </a:rPr>
              <a:t>valor</a:t>
            </a:r>
            <a:r>
              <a:rPr lang="en-GB" sz="2400" dirty="0">
                <a:latin typeface="+mj-lt"/>
              </a:rPr>
              <a:t> de um </a:t>
            </a:r>
            <a:r>
              <a:rPr lang="en-GB" sz="2400" dirty="0" err="1">
                <a:latin typeface="+mj-lt"/>
              </a:rPr>
              <a:t>componente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é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válido</a:t>
            </a:r>
            <a:endParaRPr lang="en-GB" sz="24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Um </a:t>
            </a:r>
            <a:r>
              <a:rPr lang="en-GB" sz="2400" dirty="0" err="1">
                <a:latin typeface="+mj-lt"/>
              </a:rPr>
              <a:t>componente</a:t>
            </a:r>
            <a:r>
              <a:rPr lang="en-GB" sz="2400" dirty="0">
                <a:latin typeface="+mj-lt"/>
              </a:rPr>
              <a:t> de UI </a:t>
            </a:r>
            <a:r>
              <a:rPr lang="en-GB" sz="2400" dirty="0" err="1">
                <a:latin typeface="+mj-lt"/>
              </a:rPr>
              <a:t>pode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ser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associado</a:t>
            </a:r>
            <a:r>
              <a:rPr lang="en-GB" sz="2400" dirty="0">
                <a:latin typeface="+mj-lt"/>
              </a:rPr>
              <a:t> com um </a:t>
            </a:r>
            <a:r>
              <a:rPr lang="en-GB" sz="2400" dirty="0" err="1">
                <a:latin typeface="+mj-lt"/>
              </a:rPr>
              <a:t>ou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mais</a:t>
            </a:r>
            <a:r>
              <a:rPr lang="en-GB" sz="2400" dirty="0">
                <a:latin typeface="+mj-lt"/>
              </a:rPr>
              <a:t> validators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JSF </a:t>
            </a:r>
            <a:r>
              <a:rPr lang="en-GB" sz="2400" dirty="0" err="1">
                <a:latin typeface="+mj-lt"/>
              </a:rPr>
              <a:t>inclui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validadores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padrões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para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verificar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faixa</a:t>
            </a:r>
            <a:r>
              <a:rPr lang="en-GB" sz="2400" dirty="0">
                <a:latin typeface="+mj-lt"/>
              </a:rPr>
              <a:t> de </a:t>
            </a:r>
            <a:r>
              <a:rPr lang="en-GB" sz="2400" dirty="0" err="1">
                <a:latin typeface="+mj-lt"/>
              </a:rPr>
              <a:t>valores</a:t>
            </a:r>
            <a:r>
              <a:rPr lang="en-GB" sz="2400" dirty="0">
                <a:latin typeface="+mj-lt"/>
              </a:rPr>
              <a:t> e </a:t>
            </a:r>
            <a:r>
              <a:rPr lang="en-GB" sz="2400" dirty="0" err="1">
                <a:latin typeface="+mj-lt"/>
              </a:rPr>
              <a:t>tamanho</a:t>
            </a:r>
            <a:r>
              <a:rPr lang="en-GB" sz="2400" dirty="0">
                <a:latin typeface="+mj-lt"/>
              </a:rPr>
              <a:t>, dado </a:t>
            </a:r>
            <a:r>
              <a:rPr lang="en-GB" sz="2400" dirty="0" err="1">
                <a:latin typeface="+mj-lt"/>
              </a:rPr>
              <a:t>obrigatório</a:t>
            </a:r>
            <a:r>
              <a:rPr lang="en-GB" sz="2400" dirty="0">
                <a:latin typeface="+mj-lt"/>
              </a:rPr>
              <a:t>, etc.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JSF </a:t>
            </a:r>
            <a:r>
              <a:rPr lang="en-GB" sz="2400" dirty="0" err="1">
                <a:latin typeface="+mj-lt"/>
              </a:rPr>
              <a:t>permite</a:t>
            </a:r>
            <a:r>
              <a:rPr lang="en-GB" sz="2400" dirty="0">
                <a:latin typeface="+mj-lt"/>
              </a:rPr>
              <a:t> a </a:t>
            </a:r>
            <a:r>
              <a:rPr lang="en-GB" sz="2400" dirty="0" err="1">
                <a:latin typeface="+mj-lt"/>
              </a:rPr>
              <a:t>implementação</a:t>
            </a:r>
            <a:r>
              <a:rPr lang="en-GB" sz="2400" dirty="0">
                <a:latin typeface="+mj-lt"/>
              </a:rPr>
              <a:t> de um validator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+mj-lt"/>
              </a:rPr>
              <a:t>Necessário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implementar</a:t>
            </a:r>
            <a:r>
              <a:rPr lang="en-GB" dirty="0">
                <a:latin typeface="+mj-lt"/>
              </a:rPr>
              <a:t> a interface </a:t>
            </a:r>
            <a:r>
              <a:rPr lang="en-GB" dirty="0" err="1">
                <a:latin typeface="+mj-lt"/>
              </a:rPr>
              <a:t>javax.faces.validator.Validator</a:t>
            </a:r>
            <a:endParaRPr lang="en-GB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+mj-lt"/>
              </a:rPr>
              <a:t>Necessário</a:t>
            </a:r>
            <a:r>
              <a:rPr lang="en-GB" dirty="0">
                <a:latin typeface="+mj-lt"/>
              </a:rPr>
              <a:t> registrar o validator no </a:t>
            </a:r>
            <a:r>
              <a:rPr lang="en-GB" dirty="0" err="1">
                <a:latin typeface="+mj-lt"/>
              </a:rPr>
              <a:t>arquivo</a:t>
            </a:r>
            <a:r>
              <a:rPr lang="en-GB" dirty="0">
                <a:latin typeface="+mj-lt"/>
              </a:rPr>
              <a:t> faces-</a:t>
            </a:r>
            <a:r>
              <a:rPr lang="en-GB" dirty="0" err="1" smtClean="0">
                <a:latin typeface="+mj-lt"/>
              </a:rPr>
              <a:t>config.xml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685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>
                <a:latin typeface="+mj-lt"/>
              </a:rPr>
              <a:t>Converters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Convertem</a:t>
            </a:r>
            <a:r>
              <a:rPr lang="en-GB" sz="2400" dirty="0">
                <a:latin typeface="+mj-lt"/>
              </a:rPr>
              <a:t> e/</a:t>
            </a:r>
            <a:r>
              <a:rPr lang="en-GB" sz="2400" dirty="0" err="1">
                <a:latin typeface="+mj-lt"/>
              </a:rPr>
              <a:t>ou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formatam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valores</a:t>
            </a:r>
            <a:r>
              <a:rPr lang="en-GB" sz="2400" dirty="0">
                <a:latin typeface="+mj-lt"/>
              </a:rPr>
              <a:t> de </a:t>
            </a:r>
            <a:r>
              <a:rPr lang="en-GB" sz="2400" dirty="0" err="1">
                <a:latin typeface="+mj-lt"/>
              </a:rPr>
              <a:t>componentes</a:t>
            </a:r>
            <a:r>
              <a:rPr lang="en-GB" sz="2400" dirty="0">
                <a:latin typeface="+mj-lt"/>
              </a:rPr>
              <a:t> de String </a:t>
            </a:r>
            <a:r>
              <a:rPr lang="en-GB" sz="2400" dirty="0" err="1">
                <a:latin typeface="+mj-lt"/>
              </a:rPr>
              <a:t>para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objetos</a:t>
            </a:r>
            <a:r>
              <a:rPr lang="en-GB" sz="2400" dirty="0">
                <a:latin typeface="+mj-lt"/>
              </a:rPr>
              <a:t> Java e vice-versa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JSF </a:t>
            </a:r>
            <a:r>
              <a:rPr lang="en-GB" sz="2400" dirty="0" err="1">
                <a:latin typeface="+mj-lt"/>
              </a:rPr>
              <a:t>possui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conversores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padrões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para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todos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os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tipos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básicos</a:t>
            </a:r>
            <a:r>
              <a:rPr lang="en-GB" sz="2400" dirty="0">
                <a:latin typeface="+mj-lt"/>
              </a:rPr>
              <a:t> de Java (numbers, date, time)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JSF </a:t>
            </a:r>
            <a:r>
              <a:rPr lang="en-GB" sz="2400" dirty="0" err="1">
                <a:latin typeface="+mj-lt"/>
              </a:rPr>
              <a:t>permite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implementar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mais</a:t>
            </a:r>
            <a:r>
              <a:rPr lang="en-GB" sz="2400" dirty="0">
                <a:latin typeface="+mj-lt"/>
              </a:rPr>
              <a:t> converters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789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latin typeface="+mj-lt"/>
              </a:rPr>
              <a:t>Eventos</a:t>
            </a:r>
            <a:r>
              <a:rPr lang="en-GB" sz="4400" dirty="0">
                <a:latin typeface="+mj-lt"/>
              </a:rPr>
              <a:t> e </a:t>
            </a:r>
            <a:r>
              <a:rPr lang="en-GB" sz="4400" dirty="0" smtClean="0">
                <a:latin typeface="+mj-lt"/>
              </a:rPr>
              <a:t>listeners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latin typeface="+mj-lt"/>
              </a:rPr>
              <a:t>Usam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modelo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eventos</a:t>
            </a:r>
            <a:r>
              <a:rPr lang="en-GB" sz="2000" dirty="0">
                <a:latin typeface="+mj-lt"/>
              </a:rPr>
              <a:t> de JavaBeans (</a:t>
            </a:r>
            <a:r>
              <a:rPr lang="en-GB" sz="2000" dirty="0" err="1">
                <a:latin typeface="+mj-lt"/>
              </a:rPr>
              <a:t>como</a:t>
            </a:r>
            <a:r>
              <a:rPr lang="en-GB" sz="2000" dirty="0">
                <a:latin typeface="+mj-lt"/>
              </a:rPr>
              <a:t> Swing)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latin typeface="+mj-lt"/>
              </a:rPr>
              <a:t>Objetos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criam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eventos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que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são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consumidos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por</a:t>
            </a:r>
            <a:r>
              <a:rPr lang="en-GB" sz="2000" dirty="0">
                <a:latin typeface="+mj-lt"/>
              </a:rPr>
              <a:t> listeners</a:t>
            </a: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Listeners </a:t>
            </a:r>
            <a:r>
              <a:rPr lang="en-GB" sz="2000" dirty="0" err="1">
                <a:latin typeface="+mj-lt"/>
              </a:rPr>
              <a:t>podem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ser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implementados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como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métodos</a:t>
            </a:r>
            <a:r>
              <a:rPr lang="en-GB" sz="2000" dirty="0">
                <a:latin typeface="+mj-lt"/>
              </a:rPr>
              <a:t> de managed bean </a:t>
            </a:r>
            <a:r>
              <a:rPr lang="en-GB" sz="2000" dirty="0" err="1">
                <a:latin typeface="+mj-lt"/>
              </a:rPr>
              <a:t>ou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como</a:t>
            </a:r>
            <a:r>
              <a:rPr lang="en-GB" sz="2000" dirty="0">
                <a:latin typeface="+mj-lt"/>
              </a:rPr>
              <a:t> classes de listeners </a:t>
            </a:r>
            <a:r>
              <a:rPr lang="en-GB" sz="2000" dirty="0" err="1">
                <a:latin typeface="+mj-lt"/>
              </a:rPr>
              <a:t>separadas</a:t>
            </a:r>
            <a:endParaRPr lang="en-GB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68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latin typeface="+mj-lt"/>
              </a:rPr>
              <a:t>Navigation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Suporte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completo</a:t>
            </a:r>
            <a:r>
              <a:rPr lang="en-GB" sz="2400" dirty="0">
                <a:latin typeface="+mj-lt"/>
              </a:rPr>
              <a:t> a </a:t>
            </a:r>
            <a:r>
              <a:rPr lang="en-GB" sz="2400" dirty="0" err="1">
                <a:latin typeface="+mj-lt"/>
              </a:rPr>
              <a:t>navegação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declarativa</a:t>
            </a:r>
            <a:endParaRPr lang="en-GB" sz="2400" dirty="0">
              <a:latin typeface="+mj-lt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Vem</a:t>
            </a:r>
            <a:r>
              <a:rPr lang="en-GB" sz="2400" dirty="0">
                <a:latin typeface="+mj-lt"/>
              </a:rPr>
              <a:t> de </a:t>
            </a:r>
            <a:r>
              <a:rPr lang="en-GB" sz="2400" dirty="0" err="1">
                <a:latin typeface="+mj-lt"/>
              </a:rPr>
              <a:t>métodos</a:t>
            </a:r>
            <a:r>
              <a:rPr lang="en-GB" sz="2400" dirty="0">
                <a:latin typeface="+mj-lt"/>
              </a:rPr>
              <a:t> de </a:t>
            </a:r>
            <a:r>
              <a:rPr lang="en-GB" sz="2400" dirty="0" err="1">
                <a:latin typeface="+mj-lt"/>
              </a:rPr>
              <a:t>ação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usados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para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selecionar</a:t>
            </a:r>
            <a:r>
              <a:rPr lang="en-GB" sz="2400" dirty="0">
                <a:latin typeface="+mj-lt"/>
              </a:rPr>
              <a:t> a </a:t>
            </a:r>
            <a:r>
              <a:rPr lang="en-GB" sz="2400" dirty="0" err="1">
                <a:latin typeface="+mj-lt"/>
              </a:rPr>
              <a:t>próxima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página</a:t>
            </a:r>
            <a:endParaRPr lang="en-GB" sz="2400" dirty="0">
              <a:latin typeface="+mj-lt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>
                <a:latin typeface="+mj-lt"/>
              </a:rPr>
              <a:t>Não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é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necessário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configurar</a:t>
            </a:r>
            <a:r>
              <a:rPr lang="en-GB" sz="2400" dirty="0" smtClean="0">
                <a:latin typeface="+mj-lt"/>
              </a:rPr>
              <a:t> o </a:t>
            </a:r>
            <a:r>
              <a:rPr lang="en-GB" sz="2400" dirty="0" err="1">
                <a:latin typeface="+mj-lt"/>
              </a:rPr>
              <a:t>arquivo</a:t>
            </a:r>
            <a:r>
              <a:rPr lang="en-GB" sz="2400" dirty="0">
                <a:latin typeface="+mj-lt"/>
              </a:rPr>
              <a:t> faces-</a:t>
            </a:r>
            <a:r>
              <a:rPr lang="en-GB" sz="2400" dirty="0" err="1" smtClean="0">
                <a:latin typeface="+mj-lt"/>
              </a:rPr>
              <a:t>config.xml</a:t>
            </a:r>
            <a:endParaRPr lang="en-GB" sz="2400" dirty="0" smtClean="0">
              <a:latin typeface="+mj-lt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1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j-lt"/>
              </a:rPr>
              <a:t>O </a:t>
            </a:r>
            <a:r>
              <a:rPr lang="en-GB" dirty="0" err="1">
                <a:latin typeface="+mj-lt"/>
              </a:rPr>
              <a:t>que</a:t>
            </a:r>
            <a:r>
              <a:rPr lang="en-GB" dirty="0">
                <a:latin typeface="+mj-lt"/>
              </a:rPr>
              <a:t> é Java Server Faces?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Framework Java </a:t>
            </a:r>
            <a:r>
              <a:rPr lang="en-GB" sz="2400" dirty="0" err="1">
                <a:latin typeface="+mj-lt"/>
              </a:rPr>
              <a:t>para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construção</a:t>
            </a:r>
            <a:r>
              <a:rPr lang="en-GB" sz="2400" dirty="0">
                <a:latin typeface="+mj-lt"/>
              </a:rPr>
              <a:t> de interface de </a:t>
            </a:r>
            <a:r>
              <a:rPr lang="en-GB" sz="2400" dirty="0" err="1">
                <a:latin typeface="+mj-lt"/>
              </a:rPr>
              <a:t>usuário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em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aplicações</a:t>
            </a:r>
            <a:r>
              <a:rPr lang="en-GB" sz="2400" dirty="0">
                <a:latin typeface="+mj-lt"/>
              </a:rPr>
              <a:t> web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Framework </a:t>
            </a:r>
            <a:r>
              <a:rPr lang="en-GB" sz="2000" dirty="0" err="1">
                <a:latin typeface="+mj-lt"/>
              </a:rPr>
              <a:t>para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camada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apresentação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aplicações</a:t>
            </a:r>
            <a:r>
              <a:rPr lang="en-GB" sz="2000" dirty="0">
                <a:latin typeface="+mj-lt"/>
              </a:rPr>
              <a:t> web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latin typeface="+mj-lt"/>
              </a:rPr>
              <a:t>Criada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pela</a:t>
            </a:r>
            <a:r>
              <a:rPr lang="en-GB" sz="2000" dirty="0">
                <a:latin typeface="+mj-lt"/>
              </a:rPr>
              <a:t> JCP – Java Community Process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latin typeface="+mj-lt"/>
              </a:rPr>
              <a:t>Possui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uma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comunidade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bastante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ativa</a:t>
            </a:r>
            <a:endParaRPr lang="en-GB" sz="20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latin typeface="+mj-lt"/>
              </a:rPr>
              <a:t>Atualmente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na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versão</a:t>
            </a:r>
            <a:r>
              <a:rPr lang="en-GB" sz="2000" dirty="0">
                <a:latin typeface="+mj-lt"/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967698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j-lt"/>
              </a:rPr>
              <a:t>O </a:t>
            </a:r>
            <a:r>
              <a:rPr lang="en-GB" dirty="0" err="1">
                <a:latin typeface="+mj-lt"/>
              </a:rPr>
              <a:t>que</a:t>
            </a:r>
            <a:r>
              <a:rPr lang="en-GB" dirty="0">
                <a:latin typeface="+mj-lt"/>
              </a:rPr>
              <a:t> é Java Server Faces?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latin typeface="+mj-lt"/>
              </a:rPr>
              <a:t>Padrão</a:t>
            </a:r>
            <a:r>
              <a:rPr lang="en-GB" sz="2400" dirty="0">
                <a:latin typeface="+mj-lt"/>
              </a:rPr>
              <a:t> MVC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latin typeface="+mj-lt"/>
              </a:rPr>
              <a:t>M</a:t>
            </a:r>
            <a:r>
              <a:rPr lang="en-GB" sz="2000" dirty="0">
                <a:latin typeface="+mj-lt"/>
              </a:rPr>
              <a:t>odel – </a:t>
            </a:r>
            <a:r>
              <a:rPr lang="en-GB" sz="2000" b="1" dirty="0">
                <a:latin typeface="+mj-lt"/>
              </a:rPr>
              <a:t>V</a:t>
            </a:r>
            <a:r>
              <a:rPr lang="en-GB" sz="2000" dirty="0">
                <a:latin typeface="+mj-lt"/>
              </a:rPr>
              <a:t>iew – </a:t>
            </a:r>
            <a:r>
              <a:rPr lang="en-GB" sz="2000" b="1" dirty="0">
                <a:latin typeface="+mj-lt"/>
              </a:rPr>
              <a:t>C</a:t>
            </a:r>
            <a:r>
              <a:rPr lang="en-GB" sz="2000" dirty="0">
                <a:latin typeface="+mj-lt"/>
              </a:rPr>
              <a:t>ontroller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Model – Classes </a:t>
            </a:r>
            <a:r>
              <a:rPr lang="en-GB" sz="2000" dirty="0" err="1">
                <a:latin typeface="+mj-lt"/>
              </a:rPr>
              <a:t>contendo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os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métodos</a:t>
            </a:r>
            <a:r>
              <a:rPr lang="en-GB" sz="2000" dirty="0">
                <a:latin typeface="+mj-lt"/>
              </a:rPr>
              <a:t> e </a:t>
            </a:r>
            <a:r>
              <a:rPr lang="en-GB" sz="2000" dirty="0" err="1">
                <a:latin typeface="+mj-lt"/>
              </a:rPr>
              <a:t>atributos</a:t>
            </a:r>
            <a:r>
              <a:rPr lang="en-GB" sz="2000" dirty="0">
                <a:latin typeface="+mj-lt"/>
              </a:rPr>
              <a:t> dos </a:t>
            </a:r>
            <a:r>
              <a:rPr lang="en-GB" sz="2000" dirty="0" err="1">
                <a:latin typeface="+mj-lt"/>
              </a:rPr>
              <a:t>menaged</a:t>
            </a:r>
            <a:r>
              <a:rPr lang="en-GB" sz="2000" dirty="0">
                <a:latin typeface="+mj-lt"/>
              </a:rPr>
              <a:t> beans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View – views (</a:t>
            </a:r>
            <a:r>
              <a:rPr lang="en-GB" sz="2000" dirty="0" err="1">
                <a:latin typeface="+mj-lt"/>
              </a:rPr>
              <a:t>Facelets</a:t>
            </a:r>
            <a:r>
              <a:rPr lang="en-GB" sz="2000" dirty="0">
                <a:latin typeface="+mj-lt"/>
              </a:rPr>
              <a:t>, JSP, ...)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Controller – Faces Controller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50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j-lt"/>
              </a:rPr>
              <a:t>O </a:t>
            </a:r>
            <a:r>
              <a:rPr lang="en-GB" dirty="0" err="1">
                <a:latin typeface="+mj-lt"/>
              </a:rPr>
              <a:t>que</a:t>
            </a:r>
            <a:r>
              <a:rPr lang="en-GB" dirty="0">
                <a:latin typeface="+mj-lt"/>
              </a:rPr>
              <a:t> é Java Server Faces?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>
                <a:latin typeface="+mj-lt"/>
              </a:rPr>
              <a:t>Baseado em componentes de interface com o usuário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JSF construído sob conceito de componentes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Base para construção de interfaces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Componentes equivalentes às tags HTML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6646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3588"/>
            <a:ext cx="8231188" cy="76200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+mj-lt"/>
              </a:rPr>
              <a:t>O que é Java Server Faces?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3789362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>
                <a:latin typeface="+mj-lt"/>
              </a:rPr>
              <a:t>Suporte à eventos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Possui modelo padrão de manipulação de eventos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Eventos são gerados pelos componentes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Eventos fazem a chama de métodos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Eventos ocorrem no lado servidor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Exemplo de eventos: foco sobre um input, clique em um botão, alteração de valor em combobox</a:t>
            </a:r>
          </a:p>
        </p:txBody>
      </p:sp>
    </p:spTree>
    <p:extLst>
      <p:ext uri="{BB962C8B-B14F-4D97-AF65-F5344CB8AC3E}">
        <p14:creationId xmlns:p14="http://schemas.microsoft.com/office/powerpoint/2010/main" val="3436065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3588"/>
            <a:ext cx="8231188" cy="76200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+mj-lt"/>
              </a:rPr>
              <a:t>O que é Java Server Faces?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3592512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>
                <a:latin typeface="+mj-lt"/>
              </a:rPr>
              <a:t>Permite abordagem RAD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Arquitetura de componentes básica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Conjunto de componentes padrão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Infra-estrutura da aplicação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+mj-lt"/>
              </a:rPr>
              <a:t>JSF permite a criação de ferramentas RAD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3514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3588"/>
            <a:ext cx="8231188" cy="76200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+mj-lt"/>
              </a:rPr>
              <a:t>O que é Java Server Faces?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336550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>
                <a:latin typeface="+mj-lt"/>
              </a:rPr>
              <a:t>Inicia mercado para componentes de UI web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Muitas bibliotecas de componentes disponíveis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latin typeface="+mj-lt"/>
              </a:rPr>
              <a:t>Open-source e comerciais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Myfaces Tomahawk, Myfaces Sandbox,  Myfaces Tobago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Myfaces Trinidad, Myfaces Orchestra, ADF Faces, IceFaces,  WoodStock, Net Advantage, WebGalileoFaces, Jboss RichFaces, JBoss Ajax4jsf...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+mj-lt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+mj-lt"/>
              </a:rPr>
              <a:t>E muitas outras</a:t>
            </a:r>
          </a:p>
        </p:txBody>
      </p:sp>
    </p:spTree>
    <p:extLst>
      <p:ext uri="{BB962C8B-B14F-4D97-AF65-F5344CB8AC3E}">
        <p14:creationId xmlns:p14="http://schemas.microsoft.com/office/powerpoint/2010/main" val="37200934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58825"/>
            <a:ext cx="8231188" cy="771525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+mj-lt"/>
              </a:rPr>
              <a:t>Arquivos de uma Aplicação JSF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31188" cy="25574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+mj-lt"/>
              </a:rPr>
              <a:t>web.xml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>
              <a:latin typeface="+mj-lt"/>
            </a:endParaRP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+mj-lt"/>
              </a:rPr>
              <a:t>faces-config.xml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>
              <a:latin typeface="+mj-lt"/>
            </a:endParaRP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+mj-lt"/>
              </a:rPr>
              <a:t>Páginas Facelets XHTML</a:t>
            </a:r>
          </a:p>
        </p:txBody>
      </p:sp>
    </p:spTree>
    <p:extLst>
      <p:ext uri="{BB962C8B-B14F-4D97-AF65-F5344CB8AC3E}">
        <p14:creationId xmlns:p14="http://schemas.microsoft.com/office/powerpoint/2010/main" val="34410869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74</TotalTime>
  <Words>1058</Words>
  <Application>Microsoft Macintosh PowerPoint</Application>
  <PresentationFormat>On-screen Show (4:3)</PresentationFormat>
  <Paragraphs>243</Paragraphs>
  <Slides>27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labinov</vt:lpstr>
      <vt:lpstr>Java Server Faces 2 Introdução a programação</vt:lpstr>
      <vt:lpstr>O que é Java Server Faces?</vt:lpstr>
      <vt:lpstr>O que é Java Server Faces?</vt:lpstr>
      <vt:lpstr>O que é Java Server Faces?</vt:lpstr>
      <vt:lpstr>O que é Java Server Faces?</vt:lpstr>
      <vt:lpstr>O que é Java Server Faces?</vt:lpstr>
      <vt:lpstr>O que é Java Server Faces?</vt:lpstr>
      <vt:lpstr>O que é Java Server Faces?</vt:lpstr>
      <vt:lpstr>Arquivos de uma Aplicação JSF</vt:lpstr>
      <vt:lpstr>web.xml</vt:lpstr>
      <vt:lpstr>faces-config.xml</vt:lpstr>
      <vt:lpstr>PowerPoint Presentation</vt:lpstr>
      <vt:lpstr>Páginas facelets XHTML</vt:lpstr>
      <vt:lpstr>Páginas facelets XHTML</vt:lpstr>
      <vt:lpstr>Páginas facelets XHTML</vt:lpstr>
      <vt:lpstr>Fluxo de controle</vt:lpstr>
      <vt:lpstr>Ciclo de vida JSF</vt:lpstr>
      <vt:lpstr>Estrutura geral</vt:lpstr>
      <vt:lpstr>Conceitos de JSF</vt:lpstr>
      <vt:lpstr>Expression Language</vt:lpstr>
      <vt:lpstr>Componentes de UI</vt:lpstr>
      <vt:lpstr>Renderers</vt:lpstr>
      <vt:lpstr>Managed beans</vt:lpstr>
      <vt:lpstr>Validators</vt:lpstr>
      <vt:lpstr>Converters</vt:lpstr>
      <vt:lpstr>Eventos e listeners</vt:lpstr>
      <vt:lpstr>Navigation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20</cp:revision>
  <dcterms:created xsi:type="dcterms:W3CDTF">2012-10-22T17:49:52Z</dcterms:created>
  <dcterms:modified xsi:type="dcterms:W3CDTF">2016-03-10T19:50:36Z</dcterms:modified>
</cp:coreProperties>
</file>