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>
            <a:noAutofit/>
          </a:bodyPr>
          <a:lstStyle>
            <a:lvl1pPr marL="889000" indent="-571500">
              <a:spcBef>
                <a:spcPts val="2400"/>
              </a:spcBef>
              <a:buSzPct val="171000"/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  <a:lvl2pPr marL="1333500" indent="-571500">
              <a:spcBef>
                <a:spcPts val="2400"/>
              </a:spcBef>
              <a:buSzPct val="171000"/>
              <a:defRPr sz="4200">
                <a:latin typeface="Gill Sans"/>
                <a:ea typeface="Gill Sans"/>
                <a:cs typeface="Gill Sans"/>
                <a:sym typeface="Gill Sans"/>
              </a:defRPr>
            </a:lvl2pPr>
            <a:lvl3pPr marL="1778000" indent="-571500">
              <a:spcBef>
                <a:spcPts val="2400"/>
              </a:spcBef>
              <a:buSzPct val="171000"/>
              <a:defRPr sz="4200">
                <a:latin typeface="Gill Sans"/>
                <a:ea typeface="Gill Sans"/>
                <a:cs typeface="Gill Sans"/>
                <a:sym typeface="Gill Sans"/>
              </a:defRPr>
            </a:lvl3pPr>
            <a:lvl4pPr marL="2222500" indent="-571500">
              <a:spcBef>
                <a:spcPts val="2400"/>
              </a:spcBef>
              <a:buSzPct val="171000"/>
              <a:defRPr sz="4200">
                <a:latin typeface="Gill Sans"/>
                <a:ea typeface="Gill Sans"/>
                <a:cs typeface="Gill Sans"/>
                <a:sym typeface="Gill Sans"/>
              </a:defRPr>
            </a:lvl4pPr>
            <a:lvl5pPr marL="2667000" indent="-571500">
              <a:spcBef>
                <a:spcPts val="2400"/>
              </a:spcBef>
              <a:buSzPct val="171000"/>
              <a:defRPr sz="42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33.png"/><Relationship Id="rId4" Type="http://schemas.openxmlformats.org/officeDocument/2006/relationships/image" Target="../media/image9.png"/><Relationship Id="rId5" Type="http://schemas.openxmlformats.org/officeDocument/2006/relationships/image" Target="../media/image34.png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3" Type="http://schemas.openxmlformats.org/officeDocument/2006/relationships/image" Target="../media/image9.png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3" Type="http://schemas.openxmlformats.org/officeDocument/2006/relationships/image" Target="../media/image9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:abobrinha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google.com" TargetMode="External"/><Relationship Id="rId3" Type="http://schemas.openxmlformats.org/officeDocument/2006/relationships/hyperlink" Target="http://www.google.com.br" TargetMode="Externa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google.com" TargetMode="External"/><Relationship Id="rId3" Type="http://schemas.openxmlformats.org/officeDocument/2006/relationships/hyperlink" Target="http://www.google.com.br" TargetMode="Externa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google.com" TargetMode="External"/><Relationship Id="rId3" Type="http://schemas.openxmlformats.org/officeDocument/2006/relationships/hyperlink" Target="http://www.google.com.br" TargetMode="External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abobrinha.com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abobrinha.com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24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google.com" TargetMode="Externa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google.com" TargetMode="External"/><Relationship Id="rId3" Type="http://schemas.openxmlformats.org/officeDocument/2006/relationships/hyperlink" Target="http://www.google.com.br" TargetMode="Externa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google.com" TargetMode="External"/><Relationship Id="rId3" Type="http://schemas.openxmlformats.org/officeDocument/2006/relationships/hyperlink" Target="http://www.google.com.br" TargetMode="Externa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w3.org/Protocols/rfc2616/rfc2616-sec10.html" TargetMode="Externa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google.com" TargetMode="External"/><Relationship Id="rId3" Type="http://schemas.openxmlformats.org/officeDocument/2006/relationships/hyperlink" Target="http://www.google.com.br" TargetMode="Externa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google.com" TargetMode="External"/><Relationship Id="rId3" Type="http://schemas.openxmlformats.org/officeDocument/2006/relationships/hyperlink" Target="http://www.google.com.br" TargetMode="Externa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google.com" TargetMode="External"/><Relationship Id="rId3" Type="http://schemas.openxmlformats.org/officeDocument/2006/relationships/hyperlink" Target="http://www.google.com.br" TargetMode="Externa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://www.google.com?q=abobrinha" TargetMode="Externa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://www.google.com?q=abobrinha" TargetMode="Externa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:abobrinha.com" TargetMode="Externa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9.png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9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33.png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33.png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33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Willian Massami Watanabe</a:t>
            </a:r>
          </a:p>
        </p:txBody>
      </p:sp>
      <p:sp>
        <p:nvSpPr>
          <p:cNvPr id="37" name="Shape 3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8" name="Shape 118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sp>
        <p:nvSpPr>
          <p:cNvPr id="120" name="Shape 120"/>
          <p:cNvSpPr/>
          <p:nvPr/>
        </p:nvSpPr>
        <p:spPr>
          <a:xfrm>
            <a:off x="7988188" y="38227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pic>
        <p:nvPicPr>
          <p:cNvPr id="121" name="centreju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3400" y="36195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nome-mime-application-pdf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45339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0512524" y="61722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pic>
        <p:nvPicPr>
          <p:cNvPr id="124" name="gnome-mime-application-x-python-bytecod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85200" y="45339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7884436" y="6172200"/>
            <a:ext cx="21682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JavaScript</a:t>
            </a:r>
          </a:p>
        </p:txBody>
      </p:sp>
      <p:pic>
        <p:nvPicPr>
          <p:cNvPr id="126" name="system-user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5200" y="5003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ystem-user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85900" y="5651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ystem-user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1800" y="5791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114300" y="761364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130" name="Shape 130"/>
          <p:cNvSpPr/>
          <p:nvPr/>
        </p:nvSpPr>
        <p:spPr>
          <a:xfrm>
            <a:off x="3619500" y="4775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4157296" y="7315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sp>
        <p:nvSpPr>
          <p:cNvPr id="132" name="Shape 132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/>
        </p:nvSpPr>
        <p:spPr>
          <a:xfrm>
            <a:off x="2024952" y="205777"/>
            <a:ext cx="2222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85" name="servlet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" y="5878110"/>
            <a:ext cx="12839700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Shape 786"/>
          <p:cNvSpPr/>
          <p:nvPr/>
        </p:nvSpPr>
        <p:spPr>
          <a:xfrm>
            <a:off x="10294177" y="5056184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pic>
        <p:nvPicPr>
          <p:cNvPr id="787" name="form_link_ge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851" y="1081157"/>
            <a:ext cx="10344931" cy="53246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788" name="gtk-conver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5012070">
            <a:off x="359536" y="1394955"/>
            <a:ext cx="2413001" cy="2413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789" name="link_ge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27479" y="2773703"/>
            <a:ext cx="6327215" cy="27808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type="title"/>
          </p:nvPr>
        </p:nvSpPr>
        <p:spPr>
          <a:xfrm>
            <a:off x="1270000" y="36576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Exemplo POST</a:t>
            </a:r>
          </a:p>
        </p:txBody>
      </p:sp>
    </p:spTree>
  </p:cSld>
  <p:clrMapOvr>
    <a:masterClrMapping/>
  </p:clrMapOvr>
  <p:transition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/>
        </p:nvSpPr>
        <p:spPr>
          <a:xfrm>
            <a:off x="4147737" y="2213752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94" name="form_PO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84" y="305761"/>
            <a:ext cx="10519645" cy="1656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/>
        </p:nvSpPr>
        <p:spPr>
          <a:xfrm>
            <a:off x="4147737" y="2213752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97" name="form_PO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84" y="305761"/>
            <a:ext cx="10519645" cy="1656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8" name="servlet_pos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" y="3444983"/>
            <a:ext cx="12827000" cy="3733801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Shape 799"/>
          <p:cNvSpPr/>
          <p:nvPr/>
        </p:nvSpPr>
        <p:spPr>
          <a:xfrm>
            <a:off x="4503438" y="7215443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</p:spTree>
  </p:cSld>
  <p:clrMapOvr>
    <a:masterClrMapping/>
  </p:clrMapOvr>
  <p:transition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/>
        </p:nvSpPr>
        <p:spPr>
          <a:xfrm>
            <a:off x="4147737" y="2213752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802" name="form_PO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84" y="305761"/>
            <a:ext cx="10519645" cy="1656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3" name="servlet_pos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" y="3444983"/>
            <a:ext cx="12827000" cy="3733801"/>
          </a:xfrm>
          <a:prstGeom prst="rect">
            <a:avLst/>
          </a:prstGeom>
          <a:ln w="12700">
            <a:miter lim="400000"/>
          </a:ln>
        </p:spPr>
      </p:pic>
      <p:sp>
        <p:nvSpPr>
          <p:cNvPr id="804" name="Shape 804"/>
          <p:cNvSpPr/>
          <p:nvPr/>
        </p:nvSpPr>
        <p:spPr>
          <a:xfrm>
            <a:off x="4503438" y="7215443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sp>
        <p:nvSpPr>
          <p:cNvPr id="805" name="Shape 805"/>
          <p:cNvSpPr/>
          <p:nvPr/>
        </p:nvSpPr>
        <p:spPr>
          <a:xfrm>
            <a:off x="1761742" y="3382371"/>
            <a:ext cx="995855" cy="533401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06" name="Shape 806"/>
          <p:cNvSpPr/>
          <p:nvPr/>
        </p:nvSpPr>
        <p:spPr>
          <a:xfrm>
            <a:off x="4145723" y="280932"/>
            <a:ext cx="2517353" cy="533401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4147737" y="2213752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809" name="form_PO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84" y="305761"/>
            <a:ext cx="10519645" cy="1656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0" name="servlet_pos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" y="3444983"/>
            <a:ext cx="12827000" cy="3733801"/>
          </a:xfrm>
          <a:prstGeom prst="rect">
            <a:avLst/>
          </a:prstGeom>
          <a:ln w="12700">
            <a:miter lim="400000"/>
          </a:ln>
        </p:spPr>
      </p:pic>
      <p:sp>
        <p:nvSpPr>
          <p:cNvPr id="811" name="Shape 811"/>
          <p:cNvSpPr/>
          <p:nvPr/>
        </p:nvSpPr>
        <p:spPr>
          <a:xfrm>
            <a:off x="4503438" y="7215443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sp>
        <p:nvSpPr>
          <p:cNvPr id="812" name="Shape 812"/>
          <p:cNvSpPr/>
          <p:nvPr/>
        </p:nvSpPr>
        <p:spPr>
          <a:xfrm>
            <a:off x="6776339" y="5672494"/>
            <a:ext cx="4273401" cy="533401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13" name="Shape 813"/>
          <p:cNvSpPr/>
          <p:nvPr/>
        </p:nvSpPr>
        <p:spPr>
          <a:xfrm>
            <a:off x="4327741" y="666208"/>
            <a:ext cx="2971543" cy="533401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2534601" y="169000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816" name="envio_po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080" y="895104"/>
            <a:ext cx="6825973" cy="115619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/>
        </p:nvSpPr>
        <p:spPr>
          <a:xfrm>
            <a:off x="2534601" y="169000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819" name="envio_po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080" y="895104"/>
            <a:ext cx="6825973" cy="115619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820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5012070">
            <a:off x="645803" y="1936349"/>
            <a:ext cx="2413001" cy="2413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821" name="Shape 821"/>
          <p:cNvSpPr/>
          <p:nvPr/>
        </p:nvSpPr>
        <p:spPr>
          <a:xfrm>
            <a:off x="2783890" y="2666900"/>
            <a:ext cx="6825974" cy="326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POST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/post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abobrinha.com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parametro=super supimpa</a:t>
            </a:r>
          </a:p>
        </p:txBody>
      </p:sp>
    </p:spTree>
  </p:cSld>
  <p:clrMapOvr>
    <a:masterClrMapping/>
  </p:clrMapOvr>
  <p:transition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/>
        </p:nvSpPr>
        <p:spPr>
          <a:xfrm>
            <a:off x="2534601" y="169000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824" name="envio_po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080" y="895104"/>
            <a:ext cx="6825973" cy="115619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825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5012070">
            <a:off x="645803" y="1936349"/>
            <a:ext cx="2413001" cy="2413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826" name="recebimento_pos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6192" y="2291855"/>
            <a:ext cx="4860057" cy="342961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827" name="servlet_pos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900" y="5962029"/>
            <a:ext cx="12827000" cy="3733801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Shape 828"/>
          <p:cNvSpPr/>
          <p:nvPr/>
        </p:nvSpPr>
        <p:spPr>
          <a:xfrm>
            <a:off x="8069487" y="5226050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</p:spTree>
  </p:cSld>
  <p:clrMapOvr>
    <a:masterClrMapping/>
  </p:clrMapOvr>
  <p:transition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Exercício</a:t>
            </a:r>
          </a:p>
        </p:txBody>
      </p:sp>
      <p:sp>
        <p:nvSpPr>
          <p:cNvPr id="831" name="Shape 831"/>
          <p:cNvSpPr/>
          <p:nvPr>
            <p:ph type="body" idx="1"/>
          </p:nvPr>
        </p:nvSpPr>
        <p:spPr>
          <a:xfrm>
            <a:off x="1270000" y="2603500"/>
            <a:ext cx="10464800" cy="5715000"/>
          </a:xfrm>
          <a:prstGeom prst="rect">
            <a:avLst/>
          </a:prstGeom>
        </p:spPr>
        <p:txBody>
          <a:bodyPr>
            <a:noAutofit/>
          </a:bodyPr>
          <a:lstStyle>
            <a:lvl1pPr marL="889000" indent="-571500">
              <a:spcBef>
                <a:spcPts val="2400"/>
              </a:spcBef>
              <a:buSzPct val="171000"/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Implemente uma aplicação utilizando Servlets que realize uma consulta dentro de um vetor de dados, instanciado na própria servlet.</a:t>
            </a:r>
          </a:p>
        </p:txBody>
      </p:sp>
      <p:sp>
        <p:nvSpPr>
          <p:cNvPr id="832" name="Shape 832"/>
          <p:cNvSpPr/>
          <p:nvPr>
            <p:ph type="sldNum" sz="quarter" idx="4294967295"/>
          </p:nvPr>
        </p:nvSpPr>
        <p:spPr>
          <a:xfrm>
            <a:off x="6248247" y="9251950"/>
            <a:ext cx="49560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36" name="Shape 136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138" name="system-use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5003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system-use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900" y="5651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ystem-use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5791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14300" y="761364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142" name="Shape 142"/>
          <p:cNvSpPr/>
          <p:nvPr/>
        </p:nvSpPr>
        <p:spPr>
          <a:xfrm>
            <a:off x="3619500" y="4775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157296" y="7315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pic>
        <p:nvPicPr>
          <p:cNvPr id="144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0311941">
            <a:off x="5976846" y="3957546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228600" y="685800"/>
            <a:ext cx="6845300" cy="2654300"/>
          </a:xfrm>
          <a:prstGeom prst="wedgeEllipseCallout">
            <a:avLst>
              <a:gd name="adj1" fmla="val 48380"/>
              <a:gd name="adj2" fmla="val 96554"/>
            </a:avLst>
          </a:prstGeom>
          <a:gradFill>
            <a:gsLst>
              <a:gs pos="0">
                <a:srgbClr val="FBEBDB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Quero uma página</a:t>
            </a:r>
            <a:endParaRPr sz="40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URL: </a:t>
            </a:r>
            <a:r>
              <a:rPr sz="4000" u="sng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  <a:hlinkClick r:id="rId4" invalidUrl="" action="" tgtFrame="" tooltip="" history="1" highlightClick="0" endSnd="0"/>
              </a:rPr>
              <a:t>http://abobrinha.com</a:t>
            </a:r>
          </a:p>
        </p:txBody>
      </p:sp>
      <p:sp>
        <p:nvSpPr>
          <p:cNvPr id="146" name="Shape 146"/>
          <p:cNvSpPr/>
          <p:nvPr/>
        </p:nvSpPr>
        <p:spPr>
          <a:xfrm>
            <a:off x="7988188" y="38227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pic>
        <p:nvPicPr>
          <p:cNvPr id="147" name="centrejus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23400" y="36195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gnome-mime-application-pdf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98100" y="45339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0512524" y="61722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pic>
        <p:nvPicPr>
          <p:cNvPr id="150" name="gnome-mime-application-x-python-bytecod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85200" y="45339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7884436" y="6172200"/>
            <a:ext cx="21682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JavaScript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type="sldNum" sz="quarter" idx="4294967295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35" name="Shape 835"/>
          <p:cNvSpPr/>
          <p:nvPr>
            <p:ph type="title"/>
          </p:nvPr>
        </p:nvSpPr>
        <p:spPr>
          <a:xfrm>
            <a:off x="1270000" y="36576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Exercício proposto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type="sldNum" sz="quarter" idx="4294967295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38" name="Shape 838"/>
          <p:cNvSpPr/>
          <p:nvPr/>
        </p:nvSpPr>
        <p:spPr>
          <a:xfrm>
            <a:off x="647948" y="3263900"/>
            <a:ext cx="5713698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rPr>
              <a:t>www.google.com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647700" y="6330950"/>
            <a:ext cx="928055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HTTP/1.1 302 Found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Location: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3" invalidUrl="" action="" tgtFrame="" tooltip="" history="1" highlightClick="0" endSnd="0"/>
              </a:rPr>
              <a:t>http://www.google.com.br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/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Cache-Control: private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Content-Type: text/html; charset=UTF-8</a:t>
            </a:r>
          </a:p>
        </p:txBody>
      </p:sp>
      <p:sp>
        <p:nvSpPr>
          <p:cNvPr id="840" name="Shape 840"/>
          <p:cNvSpPr/>
          <p:nvPr/>
        </p:nvSpPr>
        <p:spPr>
          <a:xfrm>
            <a:off x="520700" y="3873500"/>
            <a:ext cx="5943600" cy="1993900"/>
          </a:xfrm>
          <a:prstGeom prst="rect">
            <a:avLst/>
          </a:prstGeom>
          <a:ln w="63500">
            <a:solidFill>
              <a:srgbClr val="FF27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1" name="Shape 841"/>
          <p:cNvSpPr/>
          <p:nvPr/>
        </p:nvSpPr>
        <p:spPr>
          <a:xfrm>
            <a:off x="6567022" y="3841750"/>
            <a:ext cx="64389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Cabeçalhos da requisição</a:t>
            </a:r>
          </a:p>
        </p:txBody>
      </p:sp>
      <p:sp>
        <p:nvSpPr>
          <p:cNvPr id="842" name="Shape 8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Exercício proposto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>
            <p:ph type="sldNum" sz="quarter" idx="4294967295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45" name="Shape 845"/>
          <p:cNvSpPr/>
          <p:nvPr/>
        </p:nvSpPr>
        <p:spPr>
          <a:xfrm>
            <a:off x="647948" y="3263900"/>
            <a:ext cx="5713698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rPr>
              <a:t>www.google.com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647700" y="6330950"/>
            <a:ext cx="928055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HTTP/1.1 302 Found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Location: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3" invalidUrl="" action="" tgtFrame="" tooltip="" history="1" highlightClick="0" endSnd="0"/>
              </a:rPr>
              <a:t>http://www.google.com.br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/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Cache-Control: private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Content-Type: text/html; charset=UTF-8</a:t>
            </a:r>
          </a:p>
        </p:txBody>
      </p:sp>
      <p:sp>
        <p:nvSpPr>
          <p:cNvPr id="847" name="Shape 847"/>
          <p:cNvSpPr/>
          <p:nvPr/>
        </p:nvSpPr>
        <p:spPr>
          <a:xfrm>
            <a:off x="7100422" y="3803650"/>
            <a:ext cx="544830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Cabeçalhos da resposta</a:t>
            </a:r>
          </a:p>
        </p:txBody>
      </p:sp>
      <p:sp>
        <p:nvSpPr>
          <p:cNvPr id="848" name="Shape 848"/>
          <p:cNvSpPr/>
          <p:nvPr/>
        </p:nvSpPr>
        <p:spPr>
          <a:xfrm>
            <a:off x="647700" y="7073900"/>
            <a:ext cx="9398000" cy="1828800"/>
          </a:xfrm>
          <a:prstGeom prst="rect">
            <a:avLst/>
          </a:prstGeom>
          <a:ln w="63500">
            <a:solidFill>
              <a:srgbClr val="FF27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49" name="Shape 8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Exercício proposto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>
            <p:ph type="sldNum" sz="quarter" idx="4294967295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52" name="Shape 852"/>
          <p:cNvSpPr/>
          <p:nvPr/>
        </p:nvSpPr>
        <p:spPr>
          <a:xfrm>
            <a:off x="647948" y="3263900"/>
            <a:ext cx="5713698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rPr>
              <a:t>www.google.com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647700" y="6330950"/>
            <a:ext cx="928055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HTTP/1.1 302 Found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Location: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3" invalidUrl="" action="" tgtFrame="" tooltip="" history="1" highlightClick="0" endSnd="0"/>
              </a:rPr>
              <a:t>http://www.google.com.br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/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Cache-Control: private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Content-Type: text/html; charset=UTF-8</a:t>
            </a:r>
          </a:p>
        </p:txBody>
      </p:sp>
      <p:sp>
        <p:nvSpPr>
          <p:cNvPr id="854" name="Shape 854"/>
          <p:cNvSpPr/>
          <p:nvPr/>
        </p:nvSpPr>
        <p:spPr>
          <a:xfrm>
            <a:off x="7100422" y="3803650"/>
            <a:ext cx="544830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Tipos de requisição HTTP</a:t>
            </a:r>
          </a:p>
        </p:txBody>
      </p:sp>
      <p:sp>
        <p:nvSpPr>
          <p:cNvPr id="855" name="Shape 855"/>
          <p:cNvSpPr/>
          <p:nvPr/>
        </p:nvSpPr>
        <p:spPr>
          <a:xfrm>
            <a:off x="1054100" y="3289300"/>
            <a:ext cx="1155700" cy="673100"/>
          </a:xfrm>
          <a:prstGeom prst="rect">
            <a:avLst/>
          </a:prstGeom>
          <a:ln w="63500">
            <a:solidFill>
              <a:srgbClr val="FF27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6" name="Shape 8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Exercício proposto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type="title"/>
          </p:nvPr>
        </p:nvSpPr>
        <p:spPr>
          <a:xfrm>
            <a:off x="952500" y="55308"/>
            <a:ext cx="11099800" cy="107627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Exercício</a:t>
            </a:r>
          </a:p>
        </p:txBody>
      </p:sp>
      <p:sp>
        <p:nvSpPr>
          <p:cNvPr id="859" name="Shape 859"/>
          <p:cNvSpPr/>
          <p:nvPr>
            <p:ph type="body" idx="1"/>
          </p:nvPr>
        </p:nvSpPr>
        <p:spPr>
          <a:xfrm>
            <a:off x="1270000" y="1256584"/>
            <a:ext cx="10464800" cy="787036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marL="888999" indent="-571499">
              <a:spcBef>
                <a:spcPts val="2400"/>
              </a:spcBef>
              <a:buSzPct val="171000"/>
              <a:defRPr sz="1800"/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Implemente uma aplicação web que possua um formulário web que, quando submetido, realize uma busca por termos um arquivo texto e apresente palavras do arquivo texto que comecem pelas letras inseridas na busca.  A seguir são definidos requisitos de implementação dessa aplicação web: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1333499" indent="-571499">
              <a:spcBef>
                <a:spcPts val="2400"/>
              </a:spcBef>
              <a:buSzPct val="171000"/>
              <a:defRPr sz="1800"/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utilizem Servlets para imprimir o arquivo texto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1333499" indent="-571499">
              <a:spcBef>
                <a:spcPts val="2400"/>
              </a:spcBef>
              <a:buSzPct val="171000"/>
              <a:defRPr sz="1800"/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utilizem um arquivo JS e um arquivo de imagem a ser carregado na aplicação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1333499" indent="-571499">
              <a:spcBef>
                <a:spcPts val="2400"/>
              </a:spcBef>
              <a:buSzPct val="171000"/>
              <a:defRPr sz="1800"/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utilizem parâmetros de inicialização do servlet para configurar a localização do arquivo texto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1333499" indent="-571499">
              <a:spcBef>
                <a:spcPts val="2400"/>
              </a:spcBef>
              <a:buSzPct val="171000"/>
              <a:defRPr sz="1800"/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insiram funcionalidades no método init do Servlet para otimizar a busca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1333499" indent="-571499">
              <a:spcBef>
                <a:spcPts val="2400"/>
              </a:spcBef>
              <a:buSzPct val="171000"/>
              <a:defRPr sz="1800"/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utilizem o header HTTP de linguagem para apresentar uma mensagem em 2 diferentes línguas para o usuário, dependendo da requisição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lvl="1" marL="1333499" indent="-571499">
              <a:spcBef>
                <a:spcPts val="2400"/>
              </a:spcBef>
              <a:buSzPct val="171000"/>
              <a:defRPr sz="1800"/>
            </a:pPr>
            <a:r>
              <a:rPr sz="2500">
                <a:latin typeface="Gill Sans"/>
                <a:ea typeface="Gill Sans"/>
                <a:cs typeface="Gill Sans"/>
                <a:sym typeface="Gill Sans"/>
              </a:rPr>
              <a:t>gerem um arquivo de deployment (.war) que pode ser inserido em outros servlet containers</a:t>
            </a:r>
          </a:p>
        </p:txBody>
      </p:sp>
      <p:sp>
        <p:nvSpPr>
          <p:cNvPr id="860" name="Shape 860"/>
          <p:cNvSpPr/>
          <p:nvPr>
            <p:ph type="sldNum" sz="quarter" idx="4294967295"/>
          </p:nvPr>
        </p:nvSpPr>
        <p:spPr>
          <a:xfrm>
            <a:off x="6248247" y="9251950"/>
            <a:ext cx="49560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54" name="Shape 154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156" name="system-use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5003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ystem-use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900" y="5651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ystem-use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5791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114300" y="761364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160" name="Shape 160"/>
          <p:cNvSpPr/>
          <p:nvPr/>
        </p:nvSpPr>
        <p:spPr>
          <a:xfrm>
            <a:off x="3619500" y="4775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4157296" y="7315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pic>
        <p:nvPicPr>
          <p:cNvPr id="162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10338237">
            <a:off x="6176211" y="6300669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63" name="centrejus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703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gnome-mime-application-pdf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118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nome-mime-application-x-python-bytecod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99000" y="49784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5588000" y="2374900"/>
            <a:ext cx="6845300" cy="2654300"/>
          </a:xfrm>
          <a:prstGeom prst="wedgeEllipseCallout">
            <a:avLst>
              <a:gd name="adj1" fmla="val -27756"/>
              <a:gd name="adj2" fmla="val 152659"/>
            </a:avLst>
          </a:prstGeom>
          <a:gradFill>
            <a:gsLst>
              <a:gs pos="0">
                <a:srgbClr val="FBEBDB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Resposta com os códigos HTML, CSS e JS</a:t>
            </a:r>
          </a:p>
        </p:txBody>
      </p:sp>
      <p:sp>
        <p:nvSpPr>
          <p:cNvPr id="167" name="Shape 167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70" name="Shape 170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172" name="system-use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5003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ystem-use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900" y="5651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ystem-use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5791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114300" y="761364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176" name="Shape 176"/>
          <p:cNvSpPr/>
          <p:nvPr/>
        </p:nvSpPr>
        <p:spPr>
          <a:xfrm>
            <a:off x="3619500" y="4775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4157296" y="7315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pic>
        <p:nvPicPr>
          <p:cNvPr id="178" name="centrejus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03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gnome-mime-application-pdf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118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gnome-mime-application-x-python-bytecod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99000" y="49784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2247900" y="2908300"/>
            <a:ext cx="3124200" cy="1447800"/>
          </a:xfrm>
          <a:prstGeom prst="wedgeEllipseCallout">
            <a:avLst>
              <a:gd name="adj1" fmla="val -51857"/>
              <a:gd name="adj2" fmla="val 112614"/>
            </a:avLst>
          </a:prstGeom>
          <a:gradFill>
            <a:gsLst>
              <a:gs pos="0">
                <a:srgbClr val="FBEBDB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Obrigado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85" name="Shape 185"/>
          <p:cNvSpPr/>
          <p:nvPr/>
        </p:nvSpPr>
        <p:spPr>
          <a:xfrm>
            <a:off x="1928390" y="4495800"/>
            <a:ext cx="9137565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Cenário de uso de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conteúdo estático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89" name="Shape 189"/>
          <p:cNvSpPr/>
          <p:nvPr/>
        </p:nvSpPr>
        <p:spPr>
          <a:xfrm>
            <a:off x="5473700" y="4813300"/>
            <a:ext cx="1511300" cy="1625600"/>
          </a:xfrm>
          <a:prstGeom prst="rightArrow">
            <a:avLst>
              <a:gd name="adj1" fmla="val 61538"/>
              <a:gd name="adj2" fmla="val 74930"/>
            </a:avLst>
          </a:prstGeom>
          <a:gradFill>
            <a:gsLst>
              <a:gs pos="0">
                <a:srgbClr val="808785"/>
              </a:gs>
              <a:gs pos="100000">
                <a:srgbClr val="F6FAFF"/>
              </a:gs>
            </a:gsLst>
            <a:lin ang="108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sp>
        <p:nvSpPr>
          <p:cNvPr id="192" name="Shape 192"/>
          <p:cNvSpPr/>
          <p:nvPr/>
        </p:nvSpPr>
        <p:spPr>
          <a:xfrm>
            <a:off x="1269888" y="41910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pic>
        <p:nvPicPr>
          <p:cNvPr id="193" name="centreju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3987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gnome-mime-application-pdf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9800" y="4902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3794224" y="65405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pic>
        <p:nvPicPr>
          <p:cNvPr id="196" name="gnome-mime-application-x-python-bytecod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6900" y="4902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1166136" y="6540500"/>
            <a:ext cx="21682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JavaScript</a:t>
            </a:r>
          </a:p>
        </p:txBody>
      </p:sp>
      <p:sp>
        <p:nvSpPr>
          <p:cNvPr id="198" name="Shape 198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01" name="Shape 201"/>
          <p:cNvSpPr/>
          <p:nvPr/>
        </p:nvSpPr>
        <p:spPr>
          <a:xfrm>
            <a:off x="5473700" y="4813300"/>
            <a:ext cx="1511300" cy="1625600"/>
          </a:xfrm>
          <a:prstGeom prst="rightArrow">
            <a:avLst>
              <a:gd name="adj1" fmla="val 61538"/>
              <a:gd name="adj2" fmla="val 74930"/>
            </a:avLst>
          </a:prstGeom>
          <a:gradFill>
            <a:gsLst>
              <a:gs pos="0">
                <a:srgbClr val="808785"/>
              </a:gs>
              <a:gs pos="100000">
                <a:srgbClr val="F6FAFF"/>
              </a:gs>
            </a:gsLst>
            <a:lin ang="108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204" name="gnome-mime-application-x-7z-compress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0" y="44323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2444334" y="60833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sp>
        <p:nvSpPr>
          <p:cNvPr id="206" name="Shape 206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09" name="Shape 209"/>
          <p:cNvSpPr/>
          <p:nvPr/>
        </p:nvSpPr>
        <p:spPr>
          <a:xfrm>
            <a:off x="5473700" y="4813300"/>
            <a:ext cx="1511300" cy="1625600"/>
          </a:xfrm>
          <a:prstGeom prst="rightArrow">
            <a:avLst>
              <a:gd name="adj1" fmla="val 61538"/>
              <a:gd name="adj2" fmla="val 74930"/>
            </a:avLst>
          </a:prstGeom>
          <a:gradFill>
            <a:gsLst>
              <a:gs pos="0">
                <a:srgbClr val="808785"/>
              </a:gs>
              <a:gs pos="100000">
                <a:srgbClr val="F6FAFF"/>
              </a:gs>
            </a:gsLst>
            <a:lin ang="108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212" name="gnome-mime-application-x-7z-compress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2400" y="39243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8756234" y="55753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sp>
        <p:nvSpPr>
          <p:cNvPr id="214" name="Shape 214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  <p:sp>
        <p:nvSpPr>
          <p:cNvPr id="217" name="Shape 217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18" name="Shape 218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220" name="gnome-mime-application-x-7z-compress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2400" y="39243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8756234" y="55753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pic>
        <p:nvPicPr>
          <p:cNvPr id="222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200" y="5130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2900" y="5778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800" y="5918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241300" y="774699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226" name="Shape 226"/>
          <p:cNvSpPr/>
          <p:nvPr/>
        </p:nvSpPr>
        <p:spPr>
          <a:xfrm>
            <a:off x="3746500" y="4902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4279900" y="7442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pic>
        <p:nvPicPr>
          <p:cNvPr id="228" name="gtk-conver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H="1" rot="20311941">
            <a:off x="6103846" y="4084546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229" name="Shape 229"/>
          <p:cNvSpPr/>
          <p:nvPr/>
        </p:nvSpPr>
        <p:spPr>
          <a:xfrm>
            <a:off x="355600" y="812800"/>
            <a:ext cx="6845300" cy="2654300"/>
          </a:xfrm>
          <a:prstGeom prst="wedgeEllipseCallout">
            <a:avLst>
              <a:gd name="adj1" fmla="val 48380"/>
              <a:gd name="adj2" fmla="val 96554"/>
            </a:avLst>
          </a:prstGeom>
          <a:gradFill>
            <a:gsLst>
              <a:gs pos="0">
                <a:srgbClr val="FBEBDB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Quero uma página</a:t>
            </a:r>
            <a:endParaRPr sz="40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URL: </a:t>
            </a:r>
            <a:r>
              <a:rPr sz="4000" u="sng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  <a:hlinkClick r:id="rId5" invalidUrl="" action="" tgtFrame="" tooltip="" history="1" highlightClick="0" endSnd="0"/>
              </a:rPr>
              <a:t>http://abobrinha.com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32" name="Shape 232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234" name="gnome-mime-application-x-7z-compress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2400" y="39243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8756234" y="55753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pic>
        <p:nvPicPr>
          <p:cNvPr id="236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200" y="5130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2900" y="5778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800" y="5918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241300" y="774699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240" name="Shape 240"/>
          <p:cNvSpPr/>
          <p:nvPr/>
        </p:nvSpPr>
        <p:spPr>
          <a:xfrm>
            <a:off x="3746500" y="4902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4279900" y="7442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pic>
        <p:nvPicPr>
          <p:cNvPr id="242" name="gtk-conver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H="1" rot="10338237">
            <a:off x="6176211" y="6300669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243" name="Shape 243"/>
          <p:cNvSpPr/>
          <p:nvPr/>
        </p:nvSpPr>
        <p:spPr>
          <a:xfrm>
            <a:off x="2349500" y="2374900"/>
            <a:ext cx="10083800" cy="2654300"/>
          </a:xfrm>
          <a:prstGeom prst="wedgeEllipseCallout">
            <a:avLst>
              <a:gd name="adj1" fmla="val -107"/>
              <a:gd name="adj2" fmla="val 151667"/>
            </a:avLst>
          </a:prstGeom>
          <a:gradFill>
            <a:gsLst>
              <a:gs pos="0">
                <a:srgbClr val="FBEBDB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Resposta com os códigos HTML, CSS e JS</a:t>
            </a:r>
            <a:endParaRPr sz="40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rPr>
              <a:t>gerados pela aplicação</a:t>
            </a:r>
          </a:p>
        </p:txBody>
      </p:sp>
      <p:pic>
        <p:nvPicPr>
          <p:cNvPr id="244" name="centrejus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703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gnome-mime-application-pdf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118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gnome-mime-application-x-python-bytecod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99000" y="49784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47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Revisão HTTP</a:t>
            </a:r>
          </a:p>
        </p:txBody>
      </p:sp>
      <p:sp>
        <p:nvSpPr>
          <p:cNvPr id="40" name="Shape 40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50" name="Shape 250"/>
          <p:cNvSpPr/>
          <p:nvPr/>
        </p:nvSpPr>
        <p:spPr>
          <a:xfrm>
            <a:off x="1928390" y="4495800"/>
            <a:ext cx="9137565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Cenário de uso de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conteúdo dinâmico</a:t>
            </a:r>
          </a:p>
        </p:txBody>
      </p:sp>
      <p:sp>
        <p:nvSpPr>
          <p:cNvPr id="251" name="Shape 251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101600" y="3657600"/>
            <a:ext cx="128016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Arquitetura Cliente/Servidor</a:t>
            </a:r>
          </a:p>
        </p:txBody>
      </p:sp>
      <p:sp>
        <p:nvSpPr>
          <p:cNvPr id="254" name="Shape 254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101600" y="50800"/>
            <a:ext cx="128016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Arquitetura Cliente/Servidor</a:t>
            </a:r>
          </a:p>
        </p:txBody>
      </p:sp>
      <p:sp>
        <p:nvSpPr>
          <p:cNvPr id="257" name="Shape 257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58" name="Shape 258"/>
          <p:cNvSpPr/>
          <p:nvPr/>
        </p:nvSpPr>
        <p:spPr>
          <a:xfrm>
            <a:off x="7467600" y="35179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8108199" y="77851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260" name="gnome-mime-application-x-7z-compress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6700" y="4394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61"/>
          <p:cNvSpPr/>
          <p:nvPr/>
        </p:nvSpPr>
        <p:spPr>
          <a:xfrm>
            <a:off x="8870534" y="60452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sp>
        <p:nvSpPr>
          <p:cNvPr id="262" name="Shape 262"/>
          <p:cNvSpPr/>
          <p:nvPr/>
        </p:nvSpPr>
        <p:spPr>
          <a:xfrm>
            <a:off x="647700" y="3517900"/>
            <a:ext cx="5295900" cy="5143500"/>
          </a:xfrm>
          <a:prstGeom prst="roundRect">
            <a:avLst>
              <a:gd name="adj" fmla="val 3704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2108200" y="77089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pic>
        <p:nvPicPr>
          <p:cNvPr id="264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10338237">
            <a:off x="5592011" y="5360869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65" name="centrejus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8900" y="44450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gnome-mime-application-pdf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74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gnome-mime-application-x-python-bytecod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65300" y="52705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0311941">
            <a:off x="5760946" y="3576546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269" name="Shape 269"/>
          <p:cNvSpPr/>
          <p:nvPr/>
        </p:nvSpPr>
        <p:spPr>
          <a:xfrm>
            <a:off x="1155588" y="45466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sp>
        <p:nvSpPr>
          <p:cNvPr id="270" name="Shape 270"/>
          <p:cNvSpPr/>
          <p:nvPr/>
        </p:nvSpPr>
        <p:spPr>
          <a:xfrm>
            <a:off x="3679924" y="68961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sp>
        <p:nvSpPr>
          <p:cNvPr id="271" name="Shape 271"/>
          <p:cNvSpPr/>
          <p:nvPr/>
        </p:nvSpPr>
        <p:spPr>
          <a:xfrm>
            <a:off x="1051836" y="6896100"/>
            <a:ext cx="21682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JavaScript</a:t>
            </a:r>
          </a:p>
        </p:txBody>
      </p:sp>
      <p:sp>
        <p:nvSpPr>
          <p:cNvPr id="272" name="Shape 272"/>
          <p:cNvSpPr/>
          <p:nvPr/>
        </p:nvSpPr>
        <p:spPr>
          <a:xfrm flipV="1">
            <a:off x="6701829" y="3269076"/>
            <a:ext cx="1" cy="4956673"/>
          </a:xfrm>
          <a:prstGeom prst="line">
            <a:avLst/>
          </a:prstGeom>
          <a:ln w="1143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6039879" y="2514600"/>
            <a:ext cx="121938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Rede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101600" y="50800"/>
            <a:ext cx="128016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Arquitetura Cliente/Servidor</a:t>
            </a:r>
          </a:p>
        </p:txBody>
      </p:sp>
      <p:sp>
        <p:nvSpPr>
          <p:cNvPr id="276" name="Shape 276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77" name="Shape 277"/>
          <p:cNvSpPr/>
          <p:nvPr/>
        </p:nvSpPr>
        <p:spPr>
          <a:xfrm>
            <a:off x="7467600" y="35179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8744086" y="7785100"/>
            <a:ext cx="244037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</a:t>
            </a:r>
          </a:p>
        </p:txBody>
      </p:sp>
      <p:pic>
        <p:nvPicPr>
          <p:cNvPr id="279" name="gnome-mime-application-x-7z-compress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6700" y="4394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8870534" y="60452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sp>
        <p:nvSpPr>
          <p:cNvPr id="281" name="Shape 281"/>
          <p:cNvSpPr/>
          <p:nvPr/>
        </p:nvSpPr>
        <p:spPr>
          <a:xfrm>
            <a:off x="647700" y="3517900"/>
            <a:ext cx="5295900" cy="5143500"/>
          </a:xfrm>
          <a:prstGeom prst="roundRect">
            <a:avLst>
              <a:gd name="adj" fmla="val 3704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2267985" y="7708900"/>
            <a:ext cx="20629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Cliente</a:t>
            </a:r>
          </a:p>
        </p:txBody>
      </p:sp>
      <p:pic>
        <p:nvPicPr>
          <p:cNvPr id="283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10338237">
            <a:off x="5592011" y="5360869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84" name="centrejus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8900" y="44450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gnome-mime-application-pdf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74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gnome-mime-application-x-python-bytecod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65300" y="52705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0311941">
            <a:off x="5760946" y="3576546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288" name="Shape 288"/>
          <p:cNvSpPr/>
          <p:nvPr/>
        </p:nvSpPr>
        <p:spPr>
          <a:xfrm>
            <a:off x="1155588" y="45466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sp>
        <p:nvSpPr>
          <p:cNvPr id="289" name="Shape 289"/>
          <p:cNvSpPr/>
          <p:nvPr/>
        </p:nvSpPr>
        <p:spPr>
          <a:xfrm>
            <a:off x="3679924" y="68961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sp>
        <p:nvSpPr>
          <p:cNvPr id="290" name="Shape 290"/>
          <p:cNvSpPr/>
          <p:nvPr/>
        </p:nvSpPr>
        <p:spPr>
          <a:xfrm>
            <a:off x="1051836" y="6896100"/>
            <a:ext cx="21682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JavaScript</a:t>
            </a:r>
          </a:p>
        </p:txBody>
      </p:sp>
      <p:sp>
        <p:nvSpPr>
          <p:cNvPr id="291" name="Shape 291"/>
          <p:cNvSpPr/>
          <p:nvPr/>
        </p:nvSpPr>
        <p:spPr>
          <a:xfrm flipV="1">
            <a:off x="6701829" y="3269076"/>
            <a:ext cx="1" cy="4956673"/>
          </a:xfrm>
          <a:prstGeom prst="line">
            <a:avLst/>
          </a:prstGeom>
          <a:ln w="1143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6039879" y="2514600"/>
            <a:ext cx="121938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Rede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101600" y="50800"/>
            <a:ext cx="128016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Arquitetura Cliente/Servidor</a:t>
            </a:r>
          </a:p>
        </p:txBody>
      </p:sp>
      <p:sp>
        <p:nvSpPr>
          <p:cNvPr id="295" name="Shape 295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xfrm>
            <a:off x="1270000" y="2603500"/>
            <a:ext cx="10464800" cy="571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Arquitetura Distribuída de Cliente/Servidor</a:t>
            </a:r>
            <a:endParaRPr sz="4200"/>
          </a:p>
          <a:p>
            <a:pPr lvl="1">
              <a:defRPr sz="1800"/>
            </a:pP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Cliente</a:t>
            </a:r>
            <a:r>
              <a:rPr sz="4200"/>
              <a:t>: considera as partes da aplicação que são executadas dentro do navegador</a:t>
            </a:r>
            <a:endParaRPr sz="4200"/>
          </a:p>
          <a:p>
            <a:pPr lvl="1">
              <a:defRPr sz="1800"/>
            </a:pP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Servidor</a:t>
            </a:r>
            <a:r>
              <a:rPr sz="4200"/>
              <a:t>: considera as partes da aplicação que são executadas no servidor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99" name="Shape 299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xfrm>
            <a:off x="1270000" y="2603500"/>
            <a:ext cx="10464800" cy="571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CGI - Content Gateway Interface</a:t>
            </a:r>
            <a:endParaRPr sz="4200"/>
          </a:p>
          <a:p>
            <a:pPr lvl="1">
              <a:defRPr sz="1800"/>
            </a:pPr>
            <a:r>
              <a:rPr sz="4200"/>
              <a:t>[X|W]AMP - Apache, MySQL e PHP</a:t>
            </a:r>
            <a:endParaRPr sz="4200"/>
          </a:p>
          <a:p>
            <a:pPr lvl="1">
              <a:defRPr sz="1800"/>
            </a:pPr>
            <a:r>
              <a:rPr sz="4200"/>
              <a:t>Cada requisição é tratada por um processo executado na linguagem do servidor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sp>
        <p:nvSpPr>
          <p:cNvPr id="303" name="Shape 303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Servlets foram introduzidos pela Sun como uma alternativa ao CGI</a:t>
            </a:r>
            <a:endParaRPr sz="3600"/>
          </a:p>
          <a:p>
            <a:pPr lvl="0">
              <a:defRPr sz="1800"/>
            </a:pPr>
            <a:r>
              <a:rPr sz="3600"/>
              <a:t>Servlets são programas Java executados no servidor</a:t>
            </a:r>
            <a:endParaRPr sz="3600"/>
          </a:p>
          <a:p>
            <a:pPr lvl="0">
              <a:defRPr sz="1800"/>
            </a:pPr>
            <a:r>
              <a:rPr sz="3600"/>
              <a:t>A saída de uma servlet pode ser uma página HTML</a:t>
            </a:r>
            <a:endParaRPr sz="3600"/>
          </a:p>
          <a:p>
            <a:pPr lvl="0">
              <a:defRPr sz="1800"/>
            </a:pPr>
            <a:r>
              <a:rPr sz="3600"/>
              <a:t>Servlets são utilizados para gerar conteúdo dinâmico na Web</a:t>
            </a:r>
          </a:p>
        </p:txBody>
      </p:sp>
      <p:sp>
        <p:nvSpPr>
          <p:cNvPr id="307" name="Shape 307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pic>
        <p:nvPicPr>
          <p:cNvPr id="310" name="servlets-thread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945" y="2534422"/>
            <a:ext cx="11914910" cy="4243233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pic>
        <p:nvPicPr>
          <p:cNvPr id="314" name="servlets-lifecyc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2396809"/>
            <a:ext cx="10312400" cy="565150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3" name="Shape 43"/>
          <p:cNvSpPr/>
          <p:nvPr/>
        </p:nvSpPr>
        <p:spPr>
          <a:xfrm>
            <a:off x="1079388" y="42672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pic>
        <p:nvPicPr>
          <p:cNvPr id="44" name="centreju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600" y="40640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pic>
        <p:nvPicPr>
          <p:cNvPr id="318" name="Servlet life cycle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2624" y="3047349"/>
            <a:ext cx="9199552" cy="5411502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pic>
        <p:nvPicPr>
          <p:cNvPr id="322" name="servlet-interf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4593" y="3260737"/>
            <a:ext cx="9945631" cy="4912696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hape 323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sp>
        <p:nvSpPr>
          <p:cNvPr id="326" name="Shape 3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javax.servlet</a:t>
            </a:r>
            <a:endParaRPr sz="3600"/>
          </a:p>
          <a:p>
            <a:pPr lvl="1">
              <a:defRPr sz="1800"/>
            </a:pPr>
            <a:r>
              <a:rPr sz="3600"/>
              <a:t>Servlet</a:t>
            </a:r>
            <a:endParaRPr sz="3600"/>
          </a:p>
          <a:p>
            <a:pPr lvl="1">
              <a:defRPr sz="1800"/>
            </a:pPr>
            <a:r>
              <a:rPr sz="3600"/>
              <a:t>GenericServlet</a:t>
            </a:r>
            <a:endParaRPr sz="3600"/>
          </a:p>
          <a:p>
            <a:pPr lvl="1">
              <a:defRPr sz="1800"/>
            </a:pPr>
            <a:r>
              <a:rPr sz="3600"/>
              <a:t>http.HttpServlet</a:t>
            </a:r>
          </a:p>
        </p:txBody>
      </p:sp>
      <p:sp>
        <p:nvSpPr>
          <p:cNvPr id="327" name="Shape 327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pic>
        <p:nvPicPr>
          <p:cNvPr id="330" name="servlets-respons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38" y="2855785"/>
            <a:ext cx="11699924" cy="453085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sp>
        <p:nvSpPr>
          <p:cNvPr id="334" name="Shape 3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HttpServlet</a:t>
            </a:r>
            <a:endParaRPr sz="3600"/>
          </a:p>
          <a:p>
            <a:pPr lvl="1">
              <a:defRPr sz="1800"/>
            </a:pPr>
            <a:r>
              <a:rPr sz="3600"/>
              <a:t>init</a:t>
            </a:r>
            <a:endParaRPr sz="3600"/>
          </a:p>
          <a:p>
            <a:pPr lvl="1">
              <a:defRPr sz="1800"/>
            </a:pPr>
            <a:r>
              <a:rPr sz="3600"/>
              <a:t>destroy</a:t>
            </a:r>
            <a:endParaRPr sz="3600"/>
          </a:p>
          <a:p>
            <a:pPr lvl="1">
              <a:defRPr sz="1800"/>
            </a:pPr>
            <a:r>
              <a:rPr sz="3600"/>
              <a:t>service</a:t>
            </a:r>
            <a:endParaRPr sz="3600"/>
          </a:p>
          <a:p>
            <a:pPr lvl="1">
              <a:defRPr sz="1800"/>
            </a:pPr>
            <a:r>
              <a:rPr sz="3600"/>
              <a:t>doGet, doPost, doPut, doDelete</a:t>
            </a:r>
          </a:p>
        </p:txBody>
      </p:sp>
      <p:sp>
        <p:nvSpPr>
          <p:cNvPr id="335" name="Shape 335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pic>
        <p:nvPicPr>
          <p:cNvPr id="338" name="servl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50" y="2627545"/>
            <a:ext cx="11442700" cy="648970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hape 339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HttpServlet</a:t>
            </a:r>
            <a:endParaRPr sz="3600"/>
          </a:p>
          <a:p>
            <a:pPr lvl="1">
              <a:defRPr sz="1800"/>
            </a:pPr>
            <a:r>
              <a:rPr sz="3600"/>
              <a:t>getInitParameter</a:t>
            </a:r>
            <a:endParaRPr sz="3600"/>
          </a:p>
          <a:p>
            <a:pPr lvl="1">
              <a:defRPr sz="1800"/>
            </a:pPr>
            <a:r>
              <a:rPr sz="3600"/>
              <a:t>getServletConfig</a:t>
            </a:r>
            <a:endParaRPr sz="3600"/>
          </a:p>
          <a:p>
            <a:pPr lvl="1">
              <a:defRPr sz="1800"/>
            </a:pPr>
            <a:r>
              <a:rPr sz="3600"/>
              <a:t>getServletContext</a:t>
            </a:r>
          </a:p>
        </p:txBody>
      </p:sp>
      <p:sp>
        <p:nvSpPr>
          <p:cNvPr id="343" name="Shape 343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Servlets</a:t>
            </a:r>
          </a:p>
        </p:txBody>
      </p:sp>
      <p:sp>
        <p:nvSpPr>
          <p:cNvPr id="346" name="Shape 3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Outras classes importantes relacionadas</a:t>
            </a:r>
            <a:endParaRPr sz="3600"/>
          </a:p>
          <a:p>
            <a:pPr lvl="1">
              <a:defRPr sz="1800"/>
            </a:pPr>
            <a:r>
              <a:rPr sz="3600"/>
              <a:t>HttpServletRequest</a:t>
            </a:r>
            <a:endParaRPr sz="3600"/>
          </a:p>
          <a:p>
            <a:pPr lvl="1">
              <a:defRPr sz="1800"/>
            </a:pPr>
            <a:r>
              <a:rPr sz="3600"/>
              <a:t>HttpServletResponse</a:t>
            </a:r>
            <a:endParaRPr sz="3600"/>
          </a:p>
          <a:p>
            <a:pPr lvl="1">
              <a:defRPr sz="1800"/>
            </a:pPr>
            <a:r>
              <a:rPr sz="3600"/>
              <a:t>HttpSession</a:t>
            </a:r>
            <a:endParaRPr sz="3600"/>
          </a:p>
          <a:p>
            <a:pPr lvl="1">
              <a:defRPr sz="1800"/>
            </a:pPr>
            <a:r>
              <a:rPr sz="3600"/>
              <a:t>ServletConfig</a:t>
            </a:r>
          </a:p>
        </p:txBody>
      </p:sp>
      <p:sp>
        <p:nvSpPr>
          <p:cNvPr id="347" name="Shape 347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Java Web Stack</a:t>
            </a:r>
          </a:p>
        </p:txBody>
      </p:sp>
      <p:sp>
        <p:nvSpPr>
          <p:cNvPr id="350" name="Shape 350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ervl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50" y="1631950"/>
            <a:ext cx="11442700" cy="6489700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5746648" y="8326822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sp>
        <p:nvSpPr>
          <p:cNvPr id="354" name="Shape 354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8" name="Shape 48"/>
          <p:cNvSpPr/>
          <p:nvPr/>
        </p:nvSpPr>
        <p:spPr>
          <a:xfrm>
            <a:off x="1079388" y="42672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pic>
        <p:nvPicPr>
          <p:cNvPr id="49" name="centreju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600" y="40640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gnome-mime-application-pdf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9300" y="49784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3603724" y="66167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ervl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029" y="276985"/>
            <a:ext cx="9817987" cy="5568249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hape 357"/>
          <p:cNvSpPr/>
          <p:nvPr/>
        </p:nvSpPr>
        <p:spPr>
          <a:xfrm>
            <a:off x="10426222" y="2157409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pic>
        <p:nvPicPr>
          <p:cNvPr id="358" name="webxm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8629" y="3912574"/>
            <a:ext cx="10553701" cy="5753101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hape 359"/>
          <p:cNvSpPr/>
          <p:nvPr/>
        </p:nvSpPr>
        <p:spPr>
          <a:xfrm>
            <a:off x="238741" y="7315075"/>
            <a:ext cx="18159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web.xml</a:t>
            </a:r>
          </a:p>
        </p:txBody>
      </p:sp>
      <p:sp>
        <p:nvSpPr>
          <p:cNvPr id="360" name="Shape 360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servl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029" y="276985"/>
            <a:ext cx="9817987" cy="5568249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hape 363"/>
          <p:cNvSpPr/>
          <p:nvPr/>
        </p:nvSpPr>
        <p:spPr>
          <a:xfrm>
            <a:off x="10426222" y="2157409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pic>
        <p:nvPicPr>
          <p:cNvPr id="364" name="webxm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8629" y="3912574"/>
            <a:ext cx="10553701" cy="5753101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hape 365"/>
          <p:cNvSpPr/>
          <p:nvPr/>
        </p:nvSpPr>
        <p:spPr>
          <a:xfrm>
            <a:off x="238741" y="7315075"/>
            <a:ext cx="18159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web.xml</a:t>
            </a:r>
          </a:p>
        </p:txBody>
      </p:sp>
      <p:sp>
        <p:nvSpPr>
          <p:cNvPr id="366" name="Shape 366"/>
          <p:cNvSpPr/>
          <p:nvPr/>
        </p:nvSpPr>
        <p:spPr>
          <a:xfrm>
            <a:off x="2364672" y="3203954"/>
            <a:ext cx="2130649" cy="349162"/>
          </a:xfrm>
          <a:prstGeom prst="rect">
            <a:avLst/>
          </a:prstGeom>
          <a:ln w="63500">
            <a:solidFill>
              <a:srgbClr val="C8250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5807011" y="6614544"/>
            <a:ext cx="2406665" cy="349161"/>
          </a:xfrm>
          <a:prstGeom prst="rect">
            <a:avLst/>
          </a:prstGeom>
          <a:ln w="63500">
            <a:solidFill>
              <a:srgbClr val="C8250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5688964" y="8485700"/>
            <a:ext cx="409410" cy="349161"/>
          </a:xfrm>
          <a:prstGeom prst="rect">
            <a:avLst/>
          </a:prstGeom>
          <a:ln w="63500">
            <a:solidFill>
              <a:srgbClr val="C8250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9" name="Shape 369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servl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3975" y="781493"/>
            <a:ext cx="4258459" cy="2415175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Shape 372"/>
          <p:cNvSpPr/>
          <p:nvPr/>
        </p:nvSpPr>
        <p:spPr>
          <a:xfrm>
            <a:off x="11247849" y="1451098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pic>
        <p:nvPicPr>
          <p:cNvPr id="373" name="webxm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8933" y="3552211"/>
            <a:ext cx="3868838" cy="2109006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/>
          <p:nvPr/>
        </p:nvSpPr>
        <p:spPr>
          <a:xfrm>
            <a:off x="10703679" y="4192587"/>
            <a:ext cx="18160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web.xml</a:t>
            </a:r>
          </a:p>
        </p:txBody>
      </p:sp>
      <p:pic>
        <p:nvPicPr>
          <p:cNvPr id="375" name="estrutura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5728" y="890330"/>
            <a:ext cx="4724401" cy="312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hape 376"/>
          <p:cNvSpPr/>
          <p:nvPr/>
        </p:nvSpPr>
        <p:spPr>
          <a:xfrm flipH="1" flipV="1">
            <a:off x="2524867" y="3956381"/>
            <a:ext cx="4256822" cy="590368"/>
          </a:xfrm>
          <a:prstGeom prst="line">
            <a:avLst/>
          </a:prstGeom>
          <a:ln w="635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77" name="Shape 377"/>
          <p:cNvSpPr/>
          <p:nvPr/>
        </p:nvSpPr>
        <p:spPr>
          <a:xfrm flipH="1">
            <a:off x="5354413" y="2507818"/>
            <a:ext cx="1507853" cy="171591"/>
          </a:xfrm>
          <a:prstGeom prst="line">
            <a:avLst/>
          </a:prstGeom>
          <a:ln w="635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78" name="Shape 378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estrutur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728" y="890330"/>
            <a:ext cx="4724401" cy="312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gnome-mime-application-x-7z-compress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2568" y="5244281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Shape 382"/>
          <p:cNvSpPr/>
          <p:nvPr/>
        </p:nvSpPr>
        <p:spPr>
          <a:xfrm>
            <a:off x="8115505" y="5733231"/>
            <a:ext cx="11558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*.war</a:t>
            </a:r>
          </a:p>
        </p:txBody>
      </p:sp>
      <p:sp>
        <p:nvSpPr>
          <p:cNvPr id="385" name="Shape 385"/>
          <p:cNvSpPr/>
          <p:nvPr/>
        </p:nvSpPr>
        <p:spPr>
          <a:xfrm>
            <a:off x="4300194" y="4014531"/>
            <a:ext cx="2527123" cy="1796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3133" y="16477"/>
                  <a:pt x="5933" y="9277"/>
                  <a:pt x="0" y="0"/>
                </a:cubicBezTo>
              </a:path>
            </a:pathLst>
          </a:custGeom>
          <a:ln w="88900">
            <a:solidFill>
              <a:srgbClr val="0365C0"/>
            </a:solidFill>
            <a:miter lim="400000"/>
            <a:headEnd type="stealth"/>
          </a:ln>
        </p:spPr>
        <p:txBody>
          <a:bodyPr/>
          <a:lstStyle/>
          <a:p>
            <a:pPr lvl="0"/>
          </a:p>
        </p:txBody>
      </p:sp>
      <p:sp>
        <p:nvSpPr>
          <p:cNvPr id="384" name="Shape 384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1485387" y="2180524"/>
            <a:ext cx="3922272" cy="4570193"/>
          </a:xfrm>
          <a:prstGeom prst="rect">
            <a:avLst/>
          </a:prstGeom>
          <a:gradFill>
            <a:gsLst>
              <a:gs pos="0">
                <a:srgbClr val="CBDBF9"/>
              </a:gs>
              <a:gs pos="100000">
                <a:srgbClr val="9E9EE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88" name="gnome-mime-application-x-7z-compress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1633" y="3860487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3214570" y="4349437"/>
            <a:ext cx="11558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*.war</a:t>
            </a:r>
          </a:p>
        </p:txBody>
      </p:sp>
      <p:sp>
        <p:nvSpPr>
          <p:cNvPr id="390" name="Shape 390"/>
          <p:cNvSpPr/>
          <p:nvPr/>
        </p:nvSpPr>
        <p:spPr>
          <a:xfrm>
            <a:off x="1636239" y="2405187"/>
            <a:ext cx="36205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 Container</a:t>
            </a:r>
          </a:p>
        </p:txBody>
      </p:sp>
      <p:sp>
        <p:nvSpPr>
          <p:cNvPr id="391" name="Shape 391"/>
          <p:cNvSpPr/>
          <p:nvPr>
            <p:ph type="body" idx="1"/>
          </p:nvPr>
        </p:nvSpPr>
        <p:spPr>
          <a:xfrm>
            <a:off x="6948938" y="1530037"/>
            <a:ext cx="5217721" cy="628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Jetty</a:t>
            </a:r>
            <a:endParaRPr sz="3600"/>
          </a:p>
          <a:p>
            <a:pPr lvl="0">
              <a:defRPr sz="1800"/>
            </a:pPr>
            <a:r>
              <a:rPr sz="3600"/>
              <a:t>Glassfish</a:t>
            </a:r>
            <a:endParaRPr sz="3600"/>
          </a:p>
          <a:p>
            <a:pPr lvl="0">
              <a:defRPr sz="1800"/>
            </a:pPr>
            <a:r>
              <a:rPr sz="3600"/>
              <a:t>Tomcat</a:t>
            </a:r>
            <a:endParaRPr sz="3600"/>
          </a:p>
          <a:p>
            <a:pPr lvl="0">
              <a:defRPr sz="1800"/>
            </a:pPr>
            <a:r>
              <a:rPr sz="3600"/>
              <a:t>JBoss</a:t>
            </a:r>
          </a:p>
        </p:txBody>
      </p:sp>
      <p:sp>
        <p:nvSpPr>
          <p:cNvPr id="392" name="Shape 392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jee-initi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300" y="1784350"/>
            <a:ext cx="9220200" cy="6184900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xfrm>
            <a:off x="952500" y="40893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Exercício</a:t>
            </a:r>
          </a:p>
        </p:txBody>
      </p:sp>
      <p:sp>
        <p:nvSpPr>
          <p:cNvPr id="398" name="Shape 398"/>
          <p:cNvSpPr/>
          <p:nvPr>
            <p:ph type="body" idx="1"/>
          </p:nvPr>
        </p:nvSpPr>
        <p:spPr>
          <a:xfrm>
            <a:off x="1270000" y="2019300"/>
            <a:ext cx="10464800" cy="5715000"/>
          </a:xfrm>
          <a:prstGeom prst="rect">
            <a:avLst/>
          </a:prstGeom>
        </p:spPr>
        <p:txBody>
          <a:bodyPr anchor="t">
            <a:noAutofit/>
          </a:bodyPr>
          <a:lstStyle>
            <a:lvl1pPr marL="889000" indent="-571500">
              <a:spcBef>
                <a:spcPts val="2400"/>
              </a:spcBef>
              <a:buSzPct val="171000"/>
              <a:defRPr sz="3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3500"/>
              <a:t>Implemente 4 servlets, que quando acessadas via links (sem o uso de JavaScript), apresentem um sistema de menu semelhante ao apresentado na figura a seguir:</a:t>
            </a:r>
          </a:p>
        </p:txBody>
      </p:sp>
      <p:sp>
        <p:nvSpPr>
          <p:cNvPr id="399" name="Shape 399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00" name="tab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9339" y="4393184"/>
            <a:ext cx="10346122" cy="37481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401" name="Shape 401"/>
          <p:cNvSpPr/>
          <p:nvPr/>
        </p:nvSpPr>
        <p:spPr>
          <a:xfrm>
            <a:off x="1070991" y="8372789"/>
            <a:ext cx="111168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http://test.cita.illinois.edu/aria/tabpanel/tabpanel1.php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/>
          </p:nvPr>
        </p:nvSpPr>
        <p:spPr>
          <a:xfrm>
            <a:off x="1270000" y="36576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  <p:sp>
        <p:nvSpPr>
          <p:cNvPr id="404" name="Shape 404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slow" advClick="1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  <p:sp>
        <p:nvSpPr>
          <p:cNvPr id="407" name="Shape 407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08" name="screen-goog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2815229"/>
            <a:ext cx="4191000" cy="19942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8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  <p:sp>
        <p:nvSpPr>
          <p:cNvPr id="411" name="Shape 411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12" name="Shape 412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414" name="gnome-mime-application-x-7z-compress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2400" y="39243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/>
          <p:nvPr/>
        </p:nvSpPr>
        <p:spPr>
          <a:xfrm>
            <a:off x="8756234" y="55753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pic>
        <p:nvPicPr>
          <p:cNvPr id="416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200" y="5130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2900" y="5778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800" y="5918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Shape 419"/>
          <p:cNvSpPr/>
          <p:nvPr/>
        </p:nvSpPr>
        <p:spPr>
          <a:xfrm>
            <a:off x="241300" y="774699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420" name="Shape 420"/>
          <p:cNvSpPr/>
          <p:nvPr/>
        </p:nvSpPr>
        <p:spPr>
          <a:xfrm>
            <a:off x="3746500" y="4902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4279900" y="7442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pic>
        <p:nvPicPr>
          <p:cNvPr id="422" name="gtk-conver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H="1" rot="20311941">
            <a:off x="6103846" y="4084546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423" name="Shape 423"/>
          <p:cNvSpPr/>
          <p:nvPr/>
        </p:nvSpPr>
        <p:spPr>
          <a:xfrm>
            <a:off x="355600" y="812800"/>
            <a:ext cx="6845300" cy="2654300"/>
          </a:xfrm>
          <a:prstGeom prst="wedgeEllipseCallout">
            <a:avLst>
              <a:gd name="adj1" fmla="val 48380"/>
              <a:gd name="adj2" fmla="val 96554"/>
            </a:avLst>
          </a:prstGeom>
          <a:gradFill>
            <a:gsLst>
              <a:gs pos="0">
                <a:srgbClr val="FBEBDB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Quero uma página</a:t>
            </a:r>
            <a:endParaRPr sz="40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URL: </a:t>
            </a:r>
            <a:r>
              <a:rPr sz="4000" u="sng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  <a:hlinkClick r:id="rId5" invalidUrl="" action="" tgtFrame="" tooltip="" history="1" highlightClick="0" endSnd="0"/>
              </a:rPr>
              <a:t>http://abobrinha.com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5" name="Shape 55"/>
          <p:cNvSpPr/>
          <p:nvPr/>
        </p:nvSpPr>
        <p:spPr>
          <a:xfrm>
            <a:off x="1079388" y="42672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pic>
        <p:nvPicPr>
          <p:cNvPr id="56" name="centreju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600" y="40640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gnome-mime-application-pdf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9300" y="49784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3603724" y="66167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pic>
        <p:nvPicPr>
          <p:cNvPr id="59" name="gnome-mime-application-x-python-bytecod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6400" y="49784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975636" y="6616700"/>
            <a:ext cx="21682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JavaScript</a:t>
            </a:r>
          </a:p>
        </p:txBody>
      </p:sp>
      <p:sp>
        <p:nvSpPr>
          <p:cNvPr id="61" name="Shape 61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6" name="Shape 426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428" name="gnome-mime-application-x-7z-compress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2400" y="39243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Shape 429"/>
          <p:cNvSpPr/>
          <p:nvPr/>
        </p:nvSpPr>
        <p:spPr>
          <a:xfrm>
            <a:off x="8756234" y="55753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pic>
        <p:nvPicPr>
          <p:cNvPr id="430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200" y="5130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2900" y="5778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system-user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800" y="5918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Shape 433"/>
          <p:cNvSpPr/>
          <p:nvPr/>
        </p:nvSpPr>
        <p:spPr>
          <a:xfrm>
            <a:off x="241300" y="774699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434" name="Shape 434"/>
          <p:cNvSpPr/>
          <p:nvPr/>
        </p:nvSpPr>
        <p:spPr>
          <a:xfrm>
            <a:off x="3746500" y="4902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4279900" y="7442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pic>
        <p:nvPicPr>
          <p:cNvPr id="436" name="gtk-conver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H="1" rot="10338237">
            <a:off x="6176211" y="6300669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437" name="Shape 437"/>
          <p:cNvSpPr/>
          <p:nvPr/>
        </p:nvSpPr>
        <p:spPr>
          <a:xfrm>
            <a:off x="2349500" y="2374900"/>
            <a:ext cx="10083800" cy="2654300"/>
          </a:xfrm>
          <a:prstGeom prst="wedgeEllipseCallout">
            <a:avLst>
              <a:gd name="adj1" fmla="val -107"/>
              <a:gd name="adj2" fmla="val 151667"/>
            </a:avLst>
          </a:prstGeom>
          <a:gradFill>
            <a:gsLst>
              <a:gs pos="0">
                <a:srgbClr val="FBEBDB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Resposta com os códigos HTML, CSS e JS</a:t>
            </a:r>
            <a:endParaRPr sz="40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rPr>
              <a:t>gerados pela aplicação</a:t>
            </a:r>
          </a:p>
        </p:txBody>
      </p:sp>
      <p:pic>
        <p:nvPicPr>
          <p:cNvPr id="438" name="centrejus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703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gnome-mime-application-pdf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118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gnome-mime-application-x-python-bytecod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99000" y="49784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Shape 4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44" name="Shape 444"/>
          <p:cNvSpPr/>
          <p:nvPr/>
        </p:nvSpPr>
        <p:spPr>
          <a:xfrm>
            <a:off x="7467600" y="35179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8744086" y="7785100"/>
            <a:ext cx="244037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</a:t>
            </a:r>
          </a:p>
        </p:txBody>
      </p:sp>
      <p:pic>
        <p:nvPicPr>
          <p:cNvPr id="446" name="gnome-mime-application-x-7z-compress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6700" y="4394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8870534" y="60452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sp>
        <p:nvSpPr>
          <p:cNvPr id="448" name="Shape 448"/>
          <p:cNvSpPr/>
          <p:nvPr/>
        </p:nvSpPr>
        <p:spPr>
          <a:xfrm>
            <a:off x="647700" y="3517900"/>
            <a:ext cx="5295900" cy="5143500"/>
          </a:xfrm>
          <a:prstGeom prst="roundRect">
            <a:avLst>
              <a:gd name="adj" fmla="val 3704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49" name="Shape 449"/>
          <p:cNvSpPr/>
          <p:nvPr/>
        </p:nvSpPr>
        <p:spPr>
          <a:xfrm>
            <a:off x="2267985" y="7708900"/>
            <a:ext cx="206298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Cliente</a:t>
            </a:r>
          </a:p>
        </p:txBody>
      </p:sp>
      <p:pic>
        <p:nvPicPr>
          <p:cNvPr id="450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10338237">
            <a:off x="5592011" y="5360869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51" name="centrejus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8900" y="44450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gnome-mime-application-pdf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74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gnome-mime-application-x-python-bytecod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65300" y="52705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0311941">
            <a:off x="5760946" y="3576546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455" name="Shape 455"/>
          <p:cNvSpPr/>
          <p:nvPr/>
        </p:nvSpPr>
        <p:spPr>
          <a:xfrm>
            <a:off x="1155588" y="45466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sp>
        <p:nvSpPr>
          <p:cNvPr id="456" name="Shape 456"/>
          <p:cNvSpPr/>
          <p:nvPr/>
        </p:nvSpPr>
        <p:spPr>
          <a:xfrm>
            <a:off x="3679924" y="68961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sp>
        <p:nvSpPr>
          <p:cNvPr id="457" name="Shape 457"/>
          <p:cNvSpPr/>
          <p:nvPr/>
        </p:nvSpPr>
        <p:spPr>
          <a:xfrm>
            <a:off x="1051836" y="6896100"/>
            <a:ext cx="21682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JavaScript</a:t>
            </a:r>
          </a:p>
        </p:txBody>
      </p:sp>
      <p:sp>
        <p:nvSpPr>
          <p:cNvPr id="458" name="Shape 458"/>
          <p:cNvSpPr/>
          <p:nvPr/>
        </p:nvSpPr>
        <p:spPr>
          <a:xfrm flipV="1">
            <a:off x="6701829" y="3269076"/>
            <a:ext cx="1" cy="4956673"/>
          </a:xfrm>
          <a:prstGeom prst="line">
            <a:avLst/>
          </a:prstGeom>
          <a:ln w="1143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9" name="Shape 459"/>
          <p:cNvSpPr/>
          <p:nvPr/>
        </p:nvSpPr>
        <p:spPr>
          <a:xfrm>
            <a:off x="6039879" y="2514600"/>
            <a:ext cx="121938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Rede</a:t>
            </a:r>
          </a:p>
        </p:txBody>
      </p:sp>
      <p:sp>
        <p:nvSpPr>
          <p:cNvPr id="460" name="Shape 4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3" name="gtk-conve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338237">
            <a:off x="9948111" y="6033969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64" name="gtk-conve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20311941">
            <a:off x="10117046" y="4249646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465" name="Shape 465"/>
          <p:cNvSpPr/>
          <p:nvPr/>
        </p:nvSpPr>
        <p:spPr>
          <a:xfrm flipV="1">
            <a:off x="11057929" y="3942176"/>
            <a:ext cx="1" cy="4956673"/>
          </a:xfrm>
          <a:prstGeom prst="line">
            <a:avLst/>
          </a:prstGeom>
          <a:ln w="1143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6" name="Shape 466"/>
          <p:cNvSpPr/>
          <p:nvPr/>
        </p:nvSpPr>
        <p:spPr>
          <a:xfrm>
            <a:off x="10395979" y="3187700"/>
            <a:ext cx="121938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Rede</a:t>
            </a:r>
          </a:p>
        </p:txBody>
      </p:sp>
      <p:sp>
        <p:nvSpPr>
          <p:cNvPr id="467" name="Shape 467"/>
          <p:cNvSpPr/>
          <p:nvPr/>
        </p:nvSpPr>
        <p:spPr>
          <a:xfrm>
            <a:off x="1118722" y="4197350"/>
            <a:ext cx="72771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Como funciona a comunicação entre Cliente/Servidor?</a:t>
            </a:r>
          </a:p>
        </p:txBody>
      </p:sp>
      <p:pic>
        <p:nvPicPr>
          <p:cNvPr id="468" name="system-help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9700" y="59944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Shape 4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72" name="gtk-conve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338237">
            <a:off x="9948111" y="6033969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73" name="gtk-conve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20311941">
            <a:off x="10117046" y="4249646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474" name="Shape 474"/>
          <p:cNvSpPr/>
          <p:nvPr/>
        </p:nvSpPr>
        <p:spPr>
          <a:xfrm flipV="1">
            <a:off x="11057929" y="3942176"/>
            <a:ext cx="1" cy="4956673"/>
          </a:xfrm>
          <a:prstGeom prst="line">
            <a:avLst/>
          </a:prstGeom>
          <a:ln w="1143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10395979" y="3187700"/>
            <a:ext cx="121938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Rede</a:t>
            </a:r>
          </a:p>
        </p:txBody>
      </p:sp>
      <p:sp>
        <p:nvSpPr>
          <p:cNvPr id="476" name="Shape 476"/>
          <p:cNvSpPr/>
          <p:nvPr/>
        </p:nvSpPr>
        <p:spPr>
          <a:xfrm>
            <a:off x="1118722" y="4197350"/>
            <a:ext cx="72771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Como funciona a comunicação entre Cliente/Servidor?</a:t>
            </a:r>
          </a:p>
        </p:txBody>
      </p:sp>
      <p:sp>
        <p:nvSpPr>
          <p:cNvPr id="477" name="Shape 477"/>
          <p:cNvSpPr/>
          <p:nvPr/>
        </p:nvSpPr>
        <p:spPr>
          <a:xfrm>
            <a:off x="1031955" y="6597650"/>
            <a:ext cx="7450635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i="1"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i="0" sz="1800"/>
            </a:pPr>
            <a:r>
              <a:rPr i="1" sz="4200"/>
              <a:t>HTTP - HyperText Transport Protocol</a:t>
            </a:r>
          </a:p>
        </p:txBody>
      </p:sp>
      <p:sp>
        <p:nvSpPr>
          <p:cNvPr id="478" name="Shape 4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81" name="Shape 481"/>
          <p:cNvSpPr/>
          <p:nvPr>
            <p:ph type="body" idx="1"/>
          </p:nvPr>
        </p:nvSpPr>
        <p:spPr>
          <a:xfrm>
            <a:off x="1270000" y="2590800"/>
            <a:ext cx="10464800" cy="6616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HTTP</a:t>
            </a:r>
            <a:endParaRPr sz="4200"/>
          </a:p>
          <a:p>
            <a:pPr lvl="1">
              <a:defRPr sz="1800"/>
            </a:pPr>
            <a:r>
              <a:rPr sz="4200"/>
              <a:t>HyperText Transfer Protocol</a:t>
            </a:r>
            <a:endParaRPr sz="4200"/>
          </a:p>
          <a:p>
            <a:pPr lvl="1">
              <a:defRPr sz="1800"/>
            </a:pPr>
            <a:r>
              <a:rPr sz="4200"/>
              <a:t>Padrão utilizado na www - World Wide Web</a:t>
            </a:r>
            <a:endParaRPr sz="4200"/>
          </a:p>
          <a:p>
            <a:pPr lvl="1">
              <a:defRPr sz="1800"/>
            </a:pPr>
            <a:r>
              <a:rPr sz="4200"/>
              <a:t>Utiliza IP/TCP, atuando no nível da aplicação (Modelo OSI)</a:t>
            </a:r>
            <a:endParaRPr sz="4200"/>
          </a:p>
          <a:p>
            <a:pPr lvl="1">
              <a:defRPr sz="1800"/>
            </a:pPr>
            <a:r>
              <a:rPr sz="4200"/>
              <a:t>Utilizado para transmitir Recursos (URL - Unified Resources Location)</a:t>
            </a:r>
          </a:p>
        </p:txBody>
      </p:sp>
      <p:sp>
        <p:nvSpPr>
          <p:cNvPr id="482" name="Shape 4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85" name="Shape 485"/>
          <p:cNvSpPr/>
          <p:nvPr/>
        </p:nvSpPr>
        <p:spPr>
          <a:xfrm>
            <a:off x="647948" y="3263900"/>
            <a:ext cx="5713698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rPr>
              <a:t>www.google.com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6997700" y="3543300"/>
            <a:ext cx="5422900" cy="2019300"/>
          </a:xfrm>
          <a:prstGeom prst="rect">
            <a:avLst/>
          </a:prstGeom>
          <a:solidFill>
            <a:srgbClr val="FFDE54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Requisição HTTP</a:t>
            </a:r>
          </a:p>
        </p:txBody>
      </p:sp>
      <p:sp>
        <p:nvSpPr>
          <p:cNvPr id="487" name="Shape 4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90" name="Shape 490"/>
          <p:cNvSpPr/>
          <p:nvPr/>
        </p:nvSpPr>
        <p:spPr>
          <a:xfrm>
            <a:off x="647948" y="3263900"/>
            <a:ext cx="5713698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rPr>
              <a:t>www.google.com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997700" y="3543300"/>
            <a:ext cx="5422900" cy="2019300"/>
          </a:xfrm>
          <a:prstGeom prst="rect">
            <a:avLst/>
          </a:prstGeom>
          <a:solidFill>
            <a:srgbClr val="FFDE54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Requisição HTTP</a:t>
            </a:r>
          </a:p>
        </p:txBody>
      </p:sp>
      <p:sp>
        <p:nvSpPr>
          <p:cNvPr id="492" name="Shape 492"/>
          <p:cNvSpPr/>
          <p:nvPr/>
        </p:nvSpPr>
        <p:spPr>
          <a:xfrm>
            <a:off x="647700" y="6330950"/>
            <a:ext cx="928055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HTTP/1.1 302 Found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Location: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3" invalidUrl="" action="" tgtFrame="" tooltip="" history="1" highlightClick="0" endSnd="0"/>
              </a:rPr>
              <a:t>http://www.google.com.br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/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Cache-Control: private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Content-Type: text/html; charset=UTF-8</a:t>
            </a:r>
          </a:p>
        </p:txBody>
      </p:sp>
      <p:sp>
        <p:nvSpPr>
          <p:cNvPr id="493" name="Shape 4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96" name="Shape 496"/>
          <p:cNvSpPr/>
          <p:nvPr/>
        </p:nvSpPr>
        <p:spPr>
          <a:xfrm>
            <a:off x="647948" y="3263900"/>
            <a:ext cx="5713698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rPr>
              <a:t>www.google.com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997700" y="3543300"/>
            <a:ext cx="5422900" cy="2019300"/>
          </a:xfrm>
          <a:prstGeom prst="rect">
            <a:avLst/>
          </a:prstGeom>
          <a:solidFill>
            <a:srgbClr val="FFDE54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Requisição HTTP</a:t>
            </a:r>
          </a:p>
        </p:txBody>
      </p:sp>
      <p:sp>
        <p:nvSpPr>
          <p:cNvPr id="498" name="Shape 498"/>
          <p:cNvSpPr/>
          <p:nvPr/>
        </p:nvSpPr>
        <p:spPr>
          <a:xfrm>
            <a:off x="647700" y="6330950"/>
            <a:ext cx="928055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HTTP/1.1 302 Found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Location: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3" invalidUrl="" action="" tgtFrame="" tooltip="" history="1" highlightClick="0" endSnd="0"/>
              </a:rPr>
              <a:t>http://www.google.com.br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/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Cache-Control: private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Content-Type: text/html; charset=UTF-8</a:t>
            </a:r>
          </a:p>
        </p:txBody>
      </p:sp>
      <p:sp>
        <p:nvSpPr>
          <p:cNvPr id="499" name="Shape 499"/>
          <p:cNvSpPr/>
          <p:nvPr/>
        </p:nvSpPr>
        <p:spPr>
          <a:xfrm>
            <a:off x="6997700" y="6616700"/>
            <a:ext cx="5422900" cy="2019300"/>
          </a:xfrm>
          <a:prstGeom prst="rect">
            <a:avLst/>
          </a:prstGeom>
          <a:solidFill>
            <a:srgbClr val="FFDE54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effectLst/>
              </a:defRPr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Resposta HTTP</a:t>
            </a:r>
          </a:p>
        </p:txBody>
      </p:sp>
      <p:sp>
        <p:nvSpPr>
          <p:cNvPr id="500" name="Shape 5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03" name="Shape 503"/>
          <p:cNvSpPr/>
          <p:nvPr>
            <p:ph type="body" idx="1"/>
          </p:nvPr>
        </p:nvSpPr>
        <p:spPr>
          <a:xfrm>
            <a:off x="1270000" y="2603500"/>
            <a:ext cx="10464800" cy="571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HTTP - HyperText Transport Protocol</a:t>
            </a:r>
            <a:endParaRPr sz="4200"/>
          </a:p>
          <a:p>
            <a:pPr lvl="1">
              <a:defRPr sz="1800"/>
            </a:pPr>
            <a:r>
              <a:rPr sz="4200"/>
              <a:t>Métodos do HTTP: GET, POST, DELETE, PUT, HEAD, …</a:t>
            </a:r>
            <a:endParaRPr sz="4200"/>
          </a:p>
          <a:p>
            <a:pPr lvl="1">
              <a:defRPr sz="1800"/>
            </a:pPr>
            <a:r>
              <a:rPr sz="4200"/>
              <a:t>Envio de parâmetros</a:t>
            </a:r>
            <a:endParaRPr sz="4200"/>
          </a:p>
          <a:p>
            <a:pPr lvl="1">
              <a:defRPr sz="1800"/>
            </a:pPr>
            <a:r>
              <a:rPr sz="4200"/>
              <a:t>Status de resposta: 1xx, 2xx, 3xx, 4xx e 5xx</a:t>
            </a:r>
            <a:endParaRPr sz="4200"/>
          </a:p>
          <a:p>
            <a:pPr lvl="1">
              <a:defRPr sz="1800"/>
            </a:pPr>
            <a:r>
              <a:rPr sz="4200"/>
              <a:t>Sessões e Cookies</a:t>
            </a:r>
          </a:p>
        </p:txBody>
      </p:sp>
      <p:sp>
        <p:nvSpPr>
          <p:cNvPr id="504" name="Shape 5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07" name="Shape 507"/>
          <p:cNvSpPr/>
          <p:nvPr>
            <p:ph type="body" idx="1"/>
          </p:nvPr>
        </p:nvSpPr>
        <p:spPr>
          <a:xfrm>
            <a:off x="1270000" y="2578100"/>
            <a:ext cx="10464800" cy="6616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Tipos de Status</a:t>
            </a:r>
            <a:endParaRPr sz="4200"/>
          </a:p>
          <a:p>
            <a:pPr lvl="1">
              <a:defRPr sz="1800"/>
            </a:pPr>
            <a:r>
              <a:rPr sz="4200"/>
              <a:t>1xx indica uma mensagem informacional</a:t>
            </a:r>
            <a:endParaRPr sz="4200"/>
          </a:p>
          <a:p>
            <a:pPr lvl="1">
              <a:defRPr sz="1800"/>
            </a:pPr>
            <a:r>
              <a:rPr sz="4200"/>
              <a:t>2xx indica sucesso na transação</a:t>
            </a:r>
            <a:endParaRPr sz="4200"/>
          </a:p>
          <a:p>
            <a:pPr lvl="1">
              <a:defRPr sz="1800"/>
            </a:pPr>
            <a:r>
              <a:rPr sz="4200"/>
              <a:t>3xx redireciona o cliente para outra URL</a:t>
            </a:r>
            <a:endParaRPr sz="4200"/>
          </a:p>
          <a:p>
            <a:pPr lvl="1">
              <a:defRPr sz="1800"/>
            </a:pPr>
            <a:r>
              <a:rPr sz="4200"/>
              <a:t>4xx indica um erro por parte do cliente</a:t>
            </a:r>
            <a:endParaRPr sz="4200"/>
          </a:p>
          <a:p>
            <a:pPr lvl="1">
              <a:defRPr sz="1800"/>
            </a:pPr>
            <a:r>
              <a:rPr sz="4200"/>
              <a:t>5xx indica um erro por parte do servidor</a:t>
            </a:r>
          </a:p>
        </p:txBody>
      </p:sp>
      <p:sp>
        <p:nvSpPr>
          <p:cNvPr id="508" name="Shape 5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4" name="Shape 64"/>
          <p:cNvSpPr/>
          <p:nvPr/>
        </p:nvSpPr>
        <p:spPr>
          <a:xfrm>
            <a:off x="5473700" y="4813300"/>
            <a:ext cx="1511300" cy="1625600"/>
          </a:xfrm>
          <a:prstGeom prst="rightArrow">
            <a:avLst>
              <a:gd name="adj1" fmla="val 61538"/>
              <a:gd name="adj2" fmla="val 74930"/>
            </a:avLst>
          </a:prstGeom>
          <a:gradFill>
            <a:gsLst>
              <a:gs pos="0">
                <a:srgbClr val="808785"/>
              </a:gs>
              <a:gs pos="100000">
                <a:srgbClr val="F6FAFF"/>
              </a:gs>
            </a:gsLst>
            <a:lin ang="108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sp>
        <p:nvSpPr>
          <p:cNvPr id="67" name="Shape 67"/>
          <p:cNvSpPr/>
          <p:nvPr/>
        </p:nvSpPr>
        <p:spPr>
          <a:xfrm>
            <a:off x="1269888" y="41910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pic>
        <p:nvPicPr>
          <p:cNvPr id="68" name="centreju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3987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gnome-mime-application-pdf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9800" y="4902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3794224" y="65405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pic>
        <p:nvPicPr>
          <p:cNvPr id="71" name="gnome-mime-application-x-python-bytecod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6900" y="4902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166136" y="6540500"/>
            <a:ext cx="21682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JavaScript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11" name="Shape 511"/>
          <p:cNvSpPr/>
          <p:nvPr/>
        </p:nvSpPr>
        <p:spPr>
          <a:xfrm>
            <a:off x="261776" y="4197350"/>
            <a:ext cx="12470793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Completa especificação dos possíveis estados: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rPr>
              <a:t>http://www.w3.org/Protocols/rfc2616/rfc2616-sec10.html</a:t>
            </a:r>
          </a:p>
        </p:txBody>
      </p:sp>
      <p:sp>
        <p:nvSpPr>
          <p:cNvPr id="512" name="Shape 5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15" name="Shape 515"/>
          <p:cNvSpPr/>
          <p:nvPr/>
        </p:nvSpPr>
        <p:spPr>
          <a:xfrm>
            <a:off x="647948" y="3263900"/>
            <a:ext cx="5713698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rPr>
              <a:t>www.google.com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647700" y="6330950"/>
            <a:ext cx="928055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HTTP/1.1 302 Found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Location: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3" invalidUrl="" action="" tgtFrame="" tooltip="" history="1" highlightClick="0" endSnd="0"/>
              </a:rPr>
              <a:t>http://www.google.com.br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/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Cache-Control: private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Content-Type: text/html; charset=UTF-8</a:t>
            </a:r>
          </a:p>
        </p:txBody>
      </p:sp>
      <p:sp>
        <p:nvSpPr>
          <p:cNvPr id="517" name="Shape 517"/>
          <p:cNvSpPr/>
          <p:nvPr/>
        </p:nvSpPr>
        <p:spPr>
          <a:xfrm>
            <a:off x="520700" y="3873500"/>
            <a:ext cx="5943600" cy="1993900"/>
          </a:xfrm>
          <a:prstGeom prst="rect">
            <a:avLst/>
          </a:prstGeom>
          <a:ln w="63500">
            <a:solidFill>
              <a:srgbClr val="FF27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8" name="Shape 518"/>
          <p:cNvSpPr/>
          <p:nvPr/>
        </p:nvSpPr>
        <p:spPr>
          <a:xfrm>
            <a:off x="6567022" y="3841750"/>
            <a:ext cx="64389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Cabeçalhos da requisição</a:t>
            </a:r>
          </a:p>
        </p:txBody>
      </p:sp>
      <p:sp>
        <p:nvSpPr>
          <p:cNvPr id="519" name="Shape 5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22" name="Shape 522"/>
          <p:cNvSpPr/>
          <p:nvPr/>
        </p:nvSpPr>
        <p:spPr>
          <a:xfrm>
            <a:off x="647948" y="3263900"/>
            <a:ext cx="5713698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rPr>
              <a:t>www.google.com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647700" y="6330950"/>
            <a:ext cx="928055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HTTP/1.1 302 Found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Location: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3" invalidUrl="" action="" tgtFrame="" tooltip="" history="1" highlightClick="0" endSnd="0"/>
              </a:rPr>
              <a:t>http://www.google.com.br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/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Cache-Control: private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Content-Type: text/html; charset=UTF-8</a:t>
            </a:r>
          </a:p>
        </p:txBody>
      </p:sp>
      <p:sp>
        <p:nvSpPr>
          <p:cNvPr id="524" name="Shape 524"/>
          <p:cNvSpPr/>
          <p:nvPr/>
        </p:nvSpPr>
        <p:spPr>
          <a:xfrm>
            <a:off x="7100422" y="3803650"/>
            <a:ext cx="544830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Cabeçalhos da resposta</a:t>
            </a:r>
          </a:p>
        </p:txBody>
      </p:sp>
      <p:sp>
        <p:nvSpPr>
          <p:cNvPr id="525" name="Shape 525"/>
          <p:cNvSpPr/>
          <p:nvPr/>
        </p:nvSpPr>
        <p:spPr>
          <a:xfrm>
            <a:off x="647700" y="7073900"/>
            <a:ext cx="9398000" cy="1828800"/>
          </a:xfrm>
          <a:prstGeom prst="rect">
            <a:avLst/>
          </a:prstGeom>
          <a:ln w="63500">
            <a:solidFill>
              <a:srgbClr val="FF27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6" name="Shape 5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29" name="Shape 529"/>
          <p:cNvSpPr/>
          <p:nvPr/>
        </p:nvSpPr>
        <p:spPr>
          <a:xfrm>
            <a:off x="647948" y="3263900"/>
            <a:ext cx="5713698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2" invalidUrl="" action="" tgtFrame="" tooltip="" history="1" highlightClick="0" endSnd="0"/>
              </a:rPr>
              <a:t>www.google.com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647700" y="6330950"/>
            <a:ext cx="928055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HTTP/1.1 302 Found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Location: </a:t>
            </a:r>
            <a:r>
              <a:rPr sz="4200" u="sng">
                <a:latin typeface="Gill Sans"/>
                <a:ea typeface="Gill Sans"/>
                <a:cs typeface="Gill Sans"/>
                <a:sym typeface="Gill Sans"/>
                <a:hlinkClick r:id="rId3" invalidUrl="" action="" tgtFrame="" tooltip="" history="1" highlightClick="0" endSnd="0"/>
              </a:rPr>
              <a:t>http://www.google.com.br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/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Cache-Control: private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 Content-Type: text/html; charset=UTF-8</a:t>
            </a:r>
          </a:p>
        </p:txBody>
      </p:sp>
      <p:sp>
        <p:nvSpPr>
          <p:cNvPr id="531" name="Shape 531"/>
          <p:cNvSpPr/>
          <p:nvPr/>
        </p:nvSpPr>
        <p:spPr>
          <a:xfrm>
            <a:off x="7100422" y="3803650"/>
            <a:ext cx="544830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Tipos de requisição HTTP</a:t>
            </a:r>
          </a:p>
        </p:txBody>
      </p:sp>
      <p:sp>
        <p:nvSpPr>
          <p:cNvPr id="532" name="Shape 532"/>
          <p:cNvSpPr/>
          <p:nvPr/>
        </p:nvSpPr>
        <p:spPr>
          <a:xfrm>
            <a:off x="1054100" y="3289300"/>
            <a:ext cx="1155700" cy="673100"/>
          </a:xfrm>
          <a:prstGeom prst="rect">
            <a:avLst/>
          </a:prstGeom>
          <a:ln w="63500">
            <a:solidFill>
              <a:srgbClr val="FF27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3" name="Shape 5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36" name="Shape 536"/>
          <p:cNvSpPr/>
          <p:nvPr/>
        </p:nvSpPr>
        <p:spPr>
          <a:xfrm>
            <a:off x="7354422" y="3168650"/>
            <a:ext cx="544830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Tipos de requisição HTTP</a:t>
            </a:r>
          </a:p>
        </p:txBody>
      </p:sp>
      <p:sp>
        <p:nvSpPr>
          <p:cNvPr id="537" name="Shape 537"/>
          <p:cNvSpPr/>
          <p:nvPr>
            <p:ph type="body" idx="1"/>
          </p:nvPr>
        </p:nvSpPr>
        <p:spPr>
          <a:xfrm>
            <a:off x="1270000" y="2311400"/>
            <a:ext cx="10464800" cy="6616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GET</a:t>
            </a:r>
            <a:endParaRPr sz="4200"/>
          </a:p>
          <a:p>
            <a:pPr lvl="0">
              <a:defRPr sz="1800"/>
            </a:pPr>
            <a:r>
              <a:rPr sz="4200"/>
              <a:t>POST</a:t>
            </a:r>
            <a:endParaRPr sz="4200"/>
          </a:p>
          <a:p>
            <a:pPr lvl="0">
              <a:defRPr sz="1800"/>
            </a:pPr>
            <a:r>
              <a:rPr sz="4200"/>
              <a:t>DELETE</a:t>
            </a:r>
            <a:endParaRPr sz="4200"/>
          </a:p>
          <a:p>
            <a:pPr lvl="0">
              <a:defRPr sz="1800"/>
            </a:pPr>
            <a:r>
              <a:rPr sz="4200"/>
              <a:t>PUT</a:t>
            </a:r>
            <a:endParaRPr sz="4200"/>
          </a:p>
          <a:p>
            <a:pPr lvl="0">
              <a:defRPr sz="1800"/>
            </a:pPr>
            <a:r>
              <a:rPr sz="4200"/>
              <a:t>HEAD</a:t>
            </a:r>
          </a:p>
        </p:txBody>
      </p:sp>
      <p:sp>
        <p:nvSpPr>
          <p:cNvPr id="538" name="Shape 5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  <p:sp>
        <p:nvSpPr>
          <p:cNvPr id="541" name="Shape 541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42" name="screen-goog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2815229"/>
            <a:ext cx="4191000" cy="19942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 advClick="1">
    <p:dissolv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screen-goog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2815229"/>
            <a:ext cx="4191000" cy="19942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545" name="Shape 5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  <p:sp>
        <p:nvSpPr>
          <p:cNvPr id="546" name="Shape 546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47" name="Shape 547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48" name="Shape 548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549" name="gnome-mime-application-x-7z-compress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42400" y="39243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Shape 550"/>
          <p:cNvSpPr/>
          <p:nvPr/>
        </p:nvSpPr>
        <p:spPr>
          <a:xfrm>
            <a:off x="8756234" y="55753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pic>
        <p:nvPicPr>
          <p:cNvPr id="551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5130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2900" y="5778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800" y="5918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Shape 554"/>
          <p:cNvSpPr/>
          <p:nvPr/>
        </p:nvSpPr>
        <p:spPr>
          <a:xfrm>
            <a:off x="241300" y="774699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555" name="Shape 555"/>
          <p:cNvSpPr/>
          <p:nvPr/>
        </p:nvSpPr>
        <p:spPr>
          <a:xfrm>
            <a:off x="3746500" y="4902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56" name="Shape 556"/>
          <p:cNvSpPr/>
          <p:nvPr/>
        </p:nvSpPr>
        <p:spPr>
          <a:xfrm>
            <a:off x="4279900" y="7442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pic>
        <p:nvPicPr>
          <p:cNvPr id="557" name="gtk-conver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flipH="1" rot="20311941">
            <a:off x="6103846" y="4084546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558" name="Shape 558"/>
          <p:cNvSpPr/>
          <p:nvPr/>
        </p:nvSpPr>
        <p:spPr>
          <a:xfrm>
            <a:off x="355600" y="812800"/>
            <a:ext cx="11434579" cy="2654300"/>
          </a:xfrm>
          <a:prstGeom prst="wedgeEllipseCallout">
            <a:avLst>
              <a:gd name="adj1" fmla="val 6974"/>
              <a:gd name="adj2" fmla="val 99602"/>
            </a:avLst>
          </a:prstGeom>
          <a:gradFill>
            <a:gsLst>
              <a:gs pos="0">
                <a:srgbClr val="FBEBDB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Quero uma página</a:t>
            </a:r>
            <a:endParaRPr sz="40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URL: </a:t>
            </a:r>
            <a:r>
              <a:rPr sz="4000" u="sng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  <a:hlinkClick r:id="rId6" invalidUrl="" action="" tgtFrame="" tooltip="" history="1" highlightClick="0" endSnd="0"/>
              </a:rPr>
              <a:t>http://www.google.com?q=abobrinha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screen-goog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2815229"/>
            <a:ext cx="4191000" cy="19942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561" name="Shape 5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  <p:sp>
        <p:nvSpPr>
          <p:cNvPr id="562" name="Shape 562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63" name="Shape 563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565" name="gnome-mime-application-x-7z-compress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42400" y="39243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Shape 566"/>
          <p:cNvSpPr/>
          <p:nvPr/>
        </p:nvSpPr>
        <p:spPr>
          <a:xfrm>
            <a:off x="8756234" y="55753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pic>
        <p:nvPicPr>
          <p:cNvPr id="567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5130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2900" y="5778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800" y="5918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Shape 570"/>
          <p:cNvSpPr/>
          <p:nvPr/>
        </p:nvSpPr>
        <p:spPr>
          <a:xfrm>
            <a:off x="241300" y="774699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571" name="Shape 571"/>
          <p:cNvSpPr/>
          <p:nvPr/>
        </p:nvSpPr>
        <p:spPr>
          <a:xfrm>
            <a:off x="3746500" y="4902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4279900" y="7442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pic>
        <p:nvPicPr>
          <p:cNvPr id="573" name="gtk-conver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flipH="1" rot="20311941">
            <a:off x="6103846" y="4084546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574" name="Shape 574"/>
          <p:cNvSpPr/>
          <p:nvPr/>
        </p:nvSpPr>
        <p:spPr>
          <a:xfrm>
            <a:off x="355600" y="812800"/>
            <a:ext cx="11434579" cy="2654300"/>
          </a:xfrm>
          <a:prstGeom prst="wedgeEllipseCallout">
            <a:avLst>
              <a:gd name="adj1" fmla="val 6974"/>
              <a:gd name="adj2" fmla="val 99602"/>
            </a:avLst>
          </a:prstGeom>
          <a:gradFill>
            <a:gsLst>
              <a:gs pos="0">
                <a:srgbClr val="FBEBDB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Quero uma página</a:t>
            </a:r>
            <a:endParaRPr sz="40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URL: </a:t>
            </a:r>
            <a:r>
              <a:rPr sz="4000" u="sng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  <a:hlinkClick r:id="rId6" invalidUrl="" action="" tgtFrame="" tooltip="" history="1" highlightClick="0" endSnd="0"/>
              </a:rPr>
              <a:t>http://www.google.com?q=abobrinha</a:t>
            </a:r>
          </a:p>
        </p:txBody>
      </p:sp>
      <p:sp>
        <p:nvSpPr>
          <p:cNvPr id="575" name="Shape 575"/>
          <p:cNvSpPr/>
          <p:nvPr/>
        </p:nvSpPr>
        <p:spPr>
          <a:xfrm>
            <a:off x="2808861" y="2222500"/>
            <a:ext cx="7697370" cy="530043"/>
          </a:xfrm>
          <a:prstGeom prst="rect">
            <a:avLst/>
          </a:prstGeom>
          <a:ln w="63500">
            <a:solidFill>
              <a:srgbClr val="FF27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screen-goog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2815229"/>
            <a:ext cx="4191000" cy="19942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578" name="Shape 5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  <p:sp>
        <p:nvSpPr>
          <p:cNvPr id="579" name="Shape 579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80" name="Shape 580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582" name="gnome-mime-application-x-7z-compress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42400" y="39243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Shape 583"/>
          <p:cNvSpPr/>
          <p:nvPr/>
        </p:nvSpPr>
        <p:spPr>
          <a:xfrm>
            <a:off x="8756234" y="55753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pic>
        <p:nvPicPr>
          <p:cNvPr id="584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5130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2900" y="5778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800" y="5918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Shape 587"/>
          <p:cNvSpPr/>
          <p:nvPr/>
        </p:nvSpPr>
        <p:spPr>
          <a:xfrm>
            <a:off x="241300" y="774699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588" name="Shape 588"/>
          <p:cNvSpPr/>
          <p:nvPr/>
        </p:nvSpPr>
        <p:spPr>
          <a:xfrm>
            <a:off x="3746500" y="4902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89" name="Shape 589"/>
          <p:cNvSpPr/>
          <p:nvPr/>
        </p:nvSpPr>
        <p:spPr>
          <a:xfrm>
            <a:off x="4279900" y="7442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sp>
        <p:nvSpPr>
          <p:cNvPr id="590" name="Shape 590"/>
          <p:cNvSpPr/>
          <p:nvPr/>
        </p:nvSpPr>
        <p:spPr>
          <a:xfrm>
            <a:off x="355600" y="812800"/>
            <a:ext cx="11434579" cy="2654300"/>
          </a:xfrm>
          <a:prstGeom prst="wedgeEllipseCallout">
            <a:avLst>
              <a:gd name="adj1" fmla="val 28192"/>
              <a:gd name="adj2" fmla="val 87026"/>
            </a:avLst>
          </a:prstGeom>
          <a:gradFill>
            <a:gsLst>
              <a:gs pos="0">
                <a:srgbClr val="BDDDFF"/>
              </a:gs>
              <a:gs pos="100000">
                <a:srgbClr val="7578C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Processa em seu banco de dados e busca</a:t>
            </a:r>
            <a:endParaRPr sz="40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por páginas web que são relacionadas a </a:t>
            </a: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rPr>
              <a:t>abobrinha</a:t>
            </a:r>
          </a:p>
        </p:txBody>
      </p:sp>
      <p:sp>
        <p:nvSpPr>
          <p:cNvPr id="591" name="Shape 591"/>
          <p:cNvSpPr/>
          <p:nvPr/>
        </p:nvSpPr>
        <p:spPr>
          <a:xfrm>
            <a:off x="4690033" y="2762314"/>
            <a:ext cx="2765897" cy="530044"/>
          </a:xfrm>
          <a:prstGeom prst="rect">
            <a:avLst/>
          </a:prstGeom>
          <a:ln w="63500">
            <a:solidFill>
              <a:srgbClr val="FF27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screen-goog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2815229"/>
            <a:ext cx="4191000" cy="19942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594" name="Shape 594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95" name="Shape 595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pic>
        <p:nvPicPr>
          <p:cNvPr id="597" name="gnome-mime-application-x-7z-compress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42400" y="39243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Shape 598"/>
          <p:cNvSpPr/>
          <p:nvPr/>
        </p:nvSpPr>
        <p:spPr>
          <a:xfrm>
            <a:off x="8756234" y="5575300"/>
            <a:ext cx="21874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Aplicação</a:t>
            </a:r>
          </a:p>
        </p:txBody>
      </p:sp>
      <p:pic>
        <p:nvPicPr>
          <p:cNvPr id="599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5130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2900" y="5778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system-user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800" y="5918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Shape 602"/>
          <p:cNvSpPr/>
          <p:nvPr/>
        </p:nvSpPr>
        <p:spPr>
          <a:xfrm>
            <a:off x="241300" y="774699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603" name="Shape 603"/>
          <p:cNvSpPr/>
          <p:nvPr/>
        </p:nvSpPr>
        <p:spPr>
          <a:xfrm>
            <a:off x="3746500" y="4902200"/>
            <a:ext cx="3441700" cy="3416300"/>
          </a:xfrm>
          <a:prstGeom prst="roundRect">
            <a:avLst>
              <a:gd name="adj" fmla="val 5576"/>
            </a:avLst>
          </a:prstGeom>
          <a:gradFill>
            <a:gsLst>
              <a:gs pos="0">
                <a:srgbClr val="FBD3BC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04" name="Shape 604"/>
          <p:cNvSpPr/>
          <p:nvPr/>
        </p:nvSpPr>
        <p:spPr>
          <a:xfrm>
            <a:off x="4279900" y="7442200"/>
            <a:ext cx="2382553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Browser</a:t>
            </a:r>
          </a:p>
        </p:txBody>
      </p:sp>
      <p:pic>
        <p:nvPicPr>
          <p:cNvPr id="605" name="gtk-conver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flipH="1" rot="10338237">
            <a:off x="6176211" y="6300669"/>
            <a:ext cx="2108201" cy="2108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606" name="Shape 606"/>
          <p:cNvSpPr/>
          <p:nvPr/>
        </p:nvSpPr>
        <p:spPr>
          <a:xfrm>
            <a:off x="2349500" y="2374900"/>
            <a:ext cx="10083800" cy="2654300"/>
          </a:xfrm>
          <a:prstGeom prst="wedgeEllipseCallout">
            <a:avLst>
              <a:gd name="adj1" fmla="val -107"/>
              <a:gd name="adj2" fmla="val 151667"/>
            </a:avLst>
          </a:prstGeom>
          <a:gradFill>
            <a:gsLst>
              <a:gs pos="0">
                <a:srgbClr val="FBEBDB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Resposta com os códigos HTML, CSS e JS</a:t>
            </a:r>
            <a:endParaRPr sz="40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rPr>
              <a:t>gerados pela aplicação</a:t>
            </a:r>
          </a:p>
        </p:txBody>
      </p:sp>
      <p:pic>
        <p:nvPicPr>
          <p:cNvPr id="607" name="centrejust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703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gnome-mime-application-pdf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11800" y="528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gnome-mime-application-x-python-bytecod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99000" y="49784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610" name="Shape 6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6" name="Shape 76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sp>
        <p:nvSpPr>
          <p:cNvPr id="78" name="Shape 78"/>
          <p:cNvSpPr/>
          <p:nvPr/>
        </p:nvSpPr>
        <p:spPr>
          <a:xfrm>
            <a:off x="7988188" y="38227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pic>
        <p:nvPicPr>
          <p:cNvPr id="79" name="centreju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3400" y="36195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gnome-mime-application-pdf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45339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10512524" y="61722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pic>
        <p:nvPicPr>
          <p:cNvPr id="82" name="gnome-mime-application-x-python-bytecod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85200" y="45339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7884436" y="6172200"/>
            <a:ext cx="21682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JavaScript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13" name="Shape 613"/>
          <p:cNvSpPr/>
          <p:nvPr/>
        </p:nvSpPr>
        <p:spPr>
          <a:xfrm>
            <a:off x="521822" y="3143250"/>
            <a:ext cx="7289801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/?q=abobrinha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</a:p>
        </p:txBody>
      </p:sp>
      <p:sp>
        <p:nvSpPr>
          <p:cNvPr id="614" name="Shape 6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7023100" y="5524500"/>
            <a:ext cx="5524500" cy="3759200"/>
          </a:xfrm>
          <a:prstGeom prst="roundRect">
            <a:avLst>
              <a:gd name="adj" fmla="val 5068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17" name="Shape 617"/>
          <p:cNvSpPr/>
          <p:nvPr/>
        </p:nvSpPr>
        <p:spPr>
          <a:xfrm>
            <a:off x="7663699" y="84074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sp>
        <p:nvSpPr>
          <p:cNvPr id="618" name="Shape 618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19" name="Shape 619"/>
          <p:cNvSpPr/>
          <p:nvPr/>
        </p:nvSpPr>
        <p:spPr>
          <a:xfrm>
            <a:off x="521822" y="3143250"/>
            <a:ext cx="7289801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/?q=abobrinha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</a:p>
        </p:txBody>
      </p:sp>
      <p:sp>
        <p:nvSpPr>
          <p:cNvPr id="620" name="Shape 620"/>
          <p:cNvSpPr/>
          <p:nvPr/>
        </p:nvSpPr>
        <p:spPr>
          <a:xfrm>
            <a:off x="7451204" y="5930900"/>
            <a:ext cx="4673601" cy="1968500"/>
          </a:xfrm>
          <a:prstGeom prst="rect">
            <a:avLst/>
          </a:prstGeom>
          <a:solidFill>
            <a:srgbClr val="FBEBDB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&lt;?php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echo $_GET[‘q’];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?&gt;</a:t>
            </a:r>
          </a:p>
        </p:txBody>
      </p:sp>
      <p:pic>
        <p:nvPicPr>
          <p:cNvPr id="621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2736" y="3364248"/>
            <a:ext cx="3155158" cy="165815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622" name="Shape 6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4022489" y="5524500"/>
            <a:ext cx="8525111" cy="3759200"/>
          </a:xfrm>
          <a:prstGeom prst="roundRect">
            <a:avLst>
              <a:gd name="adj" fmla="val 5068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25" name="Shape 625"/>
          <p:cNvSpPr/>
          <p:nvPr/>
        </p:nvSpPr>
        <p:spPr>
          <a:xfrm>
            <a:off x="6428971" y="8063534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sp>
        <p:nvSpPr>
          <p:cNvPr id="626" name="Shape 626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27" name="Shape 627"/>
          <p:cNvSpPr/>
          <p:nvPr/>
        </p:nvSpPr>
        <p:spPr>
          <a:xfrm>
            <a:off x="521822" y="3143250"/>
            <a:ext cx="7289801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/?q=abobrinha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</a:p>
        </p:txBody>
      </p:sp>
      <p:sp>
        <p:nvSpPr>
          <p:cNvPr id="628" name="Shape 628"/>
          <p:cNvSpPr/>
          <p:nvPr/>
        </p:nvSpPr>
        <p:spPr>
          <a:xfrm>
            <a:off x="4291707" y="5952642"/>
            <a:ext cx="7986675" cy="1892301"/>
          </a:xfrm>
          <a:prstGeom prst="rect">
            <a:avLst/>
          </a:prstGeom>
          <a:solidFill>
            <a:srgbClr val="FBEBDB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public void doGet() {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3700">
                <a:latin typeface="Gill Sans"/>
                <a:ea typeface="Gill Sans"/>
                <a:cs typeface="Gill Sans"/>
                <a:sym typeface="Gill Sans"/>
              </a:rPr>
              <a:t>    HttpServletRequest.getParameter();</a:t>
            </a:r>
            <a:endParaRPr sz="37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}</a:t>
            </a:r>
          </a:p>
        </p:txBody>
      </p:sp>
      <p:sp>
        <p:nvSpPr>
          <p:cNvPr id="629" name="Shape 6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  <p:pic>
        <p:nvPicPr>
          <p:cNvPr id="630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0694" y="3814521"/>
            <a:ext cx="1600201" cy="160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33" name="Shape 633"/>
          <p:cNvSpPr/>
          <p:nvPr/>
        </p:nvSpPr>
        <p:spPr>
          <a:xfrm>
            <a:off x="521822" y="2832099"/>
            <a:ext cx="7795238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POST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q=abobrinha</a:t>
            </a:r>
          </a:p>
        </p:txBody>
      </p:sp>
      <p:sp>
        <p:nvSpPr>
          <p:cNvPr id="634" name="Shape 6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7023100" y="5524500"/>
            <a:ext cx="5524500" cy="3759200"/>
          </a:xfrm>
          <a:prstGeom prst="roundRect">
            <a:avLst>
              <a:gd name="adj" fmla="val 5068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37" name="Shape 637"/>
          <p:cNvSpPr/>
          <p:nvPr/>
        </p:nvSpPr>
        <p:spPr>
          <a:xfrm>
            <a:off x="7663699" y="84074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sp>
        <p:nvSpPr>
          <p:cNvPr id="638" name="Shape 638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39" name="Shape 639"/>
          <p:cNvSpPr/>
          <p:nvPr/>
        </p:nvSpPr>
        <p:spPr>
          <a:xfrm>
            <a:off x="7451204" y="5930900"/>
            <a:ext cx="4673601" cy="1968500"/>
          </a:xfrm>
          <a:prstGeom prst="rect">
            <a:avLst/>
          </a:prstGeom>
          <a:solidFill>
            <a:srgbClr val="FBEBDB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&lt;?php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echo $_POST[‘q’];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?&gt;</a:t>
            </a:r>
          </a:p>
        </p:txBody>
      </p:sp>
      <p:pic>
        <p:nvPicPr>
          <p:cNvPr id="640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2736" y="3364248"/>
            <a:ext cx="3155158" cy="165815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641" name="Shape 6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  <p:sp>
        <p:nvSpPr>
          <p:cNvPr id="642" name="Shape 642"/>
          <p:cNvSpPr/>
          <p:nvPr/>
        </p:nvSpPr>
        <p:spPr>
          <a:xfrm>
            <a:off x="521822" y="2832099"/>
            <a:ext cx="7795238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POST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q=abobrinha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4022489" y="5524500"/>
            <a:ext cx="8525111" cy="3759200"/>
          </a:xfrm>
          <a:prstGeom prst="roundRect">
            <a:avLst>
              <a:gd name="adj" fmla="val 5068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45" name="Shape 645"/>
          <p:cNvSpPr/>
          <p:nvPr/>
        </p:nvSpPr>
        <p:spPr>
          <a:xfrm>
            <a:off x="6428971" y="8063534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sp>
        <p:nvSpPr>
          <p:cNvPr id="646" name="Shape 646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47" name="Shape 647"/>
          <p:cNvSpPr/>
          <p:nvPr/>
        </p:nvSpPr>
        <p:spPr>
          <a:xfrm>
            <a:off x="4291707" y="5952642"/>
            <a:ext cx="7986675" cy="1892301"/>
          </a:xfrm>
          <a:prstGeom prst="rect">
            <a:avLst/>
          </a:prstGeom>
          <a:solidFill>
            <a:srgbClr val="FBEBDB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public void doPost() {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3700">
                <a:latin typeface="Gill Sans"/>
                <a:ea typeface="Gill Sans"/>
                <a:cs typeface="Gill Sans"/>
                <a:sym typeface="Gill Sans"/>
              </a:rPr>
              <a:t>    HttpServletRequest.getParameter();</a:t>
            </a:r>
            <a:endParaRPr sz="37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}</a:t>
            </a:r>
          </a:p>
        </p:txBody>
      </p:sp>
      <p:sp>
        <p:nvSpPr>
          <p:cNvPr id="648" name="Shape 6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  <p:pic>
        <p:nvPicPr>
          <p:cNvPr id="649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0694" y="3814521"/>
            <a:ext cx="1600201" cy="1600201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Shape 650"/>
          <p:cNvSpPr/>
          <p:nvPr/>
        </p:nvSpPr>
        <p:spPr>
          <a:xfrm>
            <a:off x="521822" y="2832099"/>
            <a:ext cx="7795238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POST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q=abobrinha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53" name="Shape 653"/>
          <p:cNvSpPr/>
          <p:nvPr>
            <p:ph type="body" idx="1"/>
          </p:nvPr>
        </p:nvSpPr>
        <p:spPr>
          <a:xfrm>
            <a:off x="1270000" y="2311400"/>
            <a:ext cx="10464800" cy="6616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GET =&gt; parâmetros na URL</a:t>
            </a:r>
            <a:endParaRPr sz="4200"/>
          </a:p>
          <a:p>
            <a:pPr lvl="0">
              <a:defRPr sz="1800"/>
            </a:pPr>
            <a:r>
              <a:rPr sz="4200"/>
              <a:t>POST =&gt; parâmetros no corpo</a:t>
            </a:r>
            <a:endParaRPr sz="4200"/>
          </a:p>
          <a:p>
            <a:pPr lvl="0">
              <a:defRPr sz="1800"/>
            </a:pPr>
            <a:r>
              <a:rPr sz="4200"/>
              <a:t>DELETE =&gt; parâmetros na URL</a:t>
            </a:r>
            <a:endParaRPr sz="4200"/>
          </a:p>
          <a:p>
            <a:pPr lvl="0">
              <a:defRPr sz="1800"/>
            </a:pPr>
            <a:r>
              <a:rPr sz="4200"/>
              <a:t>PUT =&gt; parâmetros no corpo</a:t>
            </a:r>
            <a:endParaRPr sz="4200"/>
          </a:p>
          <a:p>
            <a:pPr lvl="0">
              <a:defRPr sz="1800"/>
            </a:pPr>
            <a:r>
              <a:rPr sz="4200"/>
              <a:t>HEAD =&gt; parâmetros na URL</a:t>
            </a:r>
          </a:p>
        </p:txBody>
      </p:sp>
      <p:sp>
        <p:nvSpPr>
          <p:cNvPr id="654" name="Shape 654"/>
          <p:cNvSpPr/>
          <p:nvPr/>
        </p:nvSpPr>
        <p:spPr>
          <a:xfrm>
            <a:off x="8782558" y="8197850"/>
            <a:ext cx="3354029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i="1"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i="0" sz="1800"/>
            </a:pPr>
            <a:r>
              <a:rPr i="1" sz="4200"/>
              <a:t>Freqüentemente</a:t>
            </a:r>
          </a:p>
        </p:txBody>
      </p:sp>
      <p:sp>
        <p:nvSpPr>
          <p:cNvPr id="655" name="Shape 6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58" name="Shape 658"/>
          <p:cNvSpPr/>
          <p:nvPr>
            <p:ph type="body" idx="1"/>
          </p:nvPr>
        </p:nvSpPr>
        <p:spPr>
          <a:xfrm>
            <a:off x="1270000" y="2311400"/>
            <a:ext cx="10464800" cy="6616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GET =&gt; parâmetros na URL</a:t>
            </a:r>
            <a:endParaRPr sz="4200"/>
          </a:p>
          <a:p>
            <a:pPr lvl="0">
              <a:defRPr sz="1800"/>
            </a:pPr>
            <a:r>
              <a:rPr sz="4200"/>
              <a:t>POST =&gt; parâmetros no corpo</a:t>
            </a:r>
            <a:endParaRPr sz="4200"/>
          </a:p>
          <a:p>
            <a:pPr lvl="0">
              <a:defRPr sz="1800"/>
            </a:pPr>
            <a:r>
              <a:rPr sz="4200">
                <a:solidFill>
                  <a:srgbClr val="B2B2B2"/>
                </a:solidFill>
              </a:rPr>
              <a:t>DELETE =&gt; parâmetros na URL</a:t>
            </a:r>
            <a:endParaRPr sz="4200">
              <a:solidFill>
                <a:srgbClr val="B2B2B2"/>
              </a:solidFill>
            </a:endParaRPr>
          </a:p>
          <a:p>
            <a:pPr lvl="0">
              <a:defRPr sz="1800"/>
            </a:pPr>
            <a:r>
              <a:rPr sz="4200">
                <a:solidFill>
                  <a:srgbClr val="B2B2B2"/>
                </a:solidFill>
              </a:rPr>
              <a:t>PUT =&gt; parâmetros no corpo</a:t>
            </a:r>
            <a:endParaRPr sz="4200">
              <a:solidFill>
                <a:srgbClr val="B2B2B2"/>
              </a:solidFill>
            </a:endParaRPr>
          </a:p>
          <a:p>
            <a:pPr lvl="0">
              <a:defRPr sz="1800"/>
            </a:pPr>
            <a:r>
              <a:rPr sz="4200"/>
              <a:t>HEAD =&gt; parâmetros na URL</a:t>
            </a:r>
          </a:p>
        </p:txBody>
      </p:sp>
      <p:sp>
        <p:nvSpPr>
          <p:cNvPr id="659" name="Shape 659"/>
          <p:cNvSpPr/>
          <p:nvPr/>
        </p:nvSpPr>
        <p:spPr>
          <a:xfrm>
            <a:off x="2082800" y="3327400"/>
            <a:ext cx="7213600" cy="1816100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0" name="Shape 660"/>
          <p:cNvSpPr/>
          <p:nvPr/>
        </p:nvSpPr>
        <p:spPr>
          <a:xfrm>
            <a:off x="2082800" y="7048500"/>
            <a:ext cx="7213600" cy="774700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61" name="Shape 661"/>
          <p:cNvSpPr/>
          <p:nvPr/>
        </p:nvSpPr>
        <p:spPr>
          <a:xfrm>
            <a:off x="1310865" y="8204200"/>
            <a:ext cx="10372615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Únicos métodos aceitos no navegador</a:t>
            </a:r>
          </a:p>
        </p:txBody>
      </p:sp>
      <p:sp>
        <p:nvSpPr>
          <p:cNvPr id="662" name="Shape 6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Método GET</a:t>
            </a:r>
            <a:endParaRPr sz="42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1">
              <a:defRPr sz="1800"/>
            </a:pPr>
            <a:r>
              <a:rPr sz="4200"/>
              <a:t>Utilizado para enviar parâmetros de busca e leitura ao servidor</a:t>
            </a:r>
            <a:endParaRPr sz="4200"/>
          </a:p>
          <a:p>
            <a:pPr lvl="1">
              <a:defRPr sz="1800"/>
            </a:pPr>
            <a:r>
              <a:rPr sz="4200"/>
              <a:t>Os dados são enviados na URL seguindo o formato da </a:t>
            </a:r>
            <a:r>
              <a:rPr i="1" sz="4200"/>
              <a:t>query string</a:t>
            </a:r>
          </a:p>
        </p:txBody>
      </p:sp>
      <p:sp>
        <p:nvSpPr>
          <p:cNvPr id="665" name="Shape 6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Método POST</a:t>
            </a:r>
            <a:endParaRPr sz="42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1">
              <a:defRPr sz="1800"/>
            </a:pPr>
            <a:r>
              <a:rPr sz="4200"/>
              <a:t>Utilizado para enviar parâmetros de escrita ao servidor</a:t>
            </a:r>
            <a:endParaRPr sz="4200"/>
          </a:p>
          <a:p>
            <a:pPr lvl="1">
              <a:defRPr sz="1800"/>
            </a:pPr>
            <a:r>
              <a:rPr sz="4200"/>
              <a:t>Os dados são enviados no corpo da requisição HTTP seguindo o formato da </a:t>
            </a:r>
            <a:r>
              <a:rPr i="1" sz="4200"/>
              <a:t>query string</a:t>
            </a:r>
          </a:p>
        </p:txBody>
      </p:sp>
      <p:sp>
        <p:nvSpPr>
          <p:cNvPr id="668" name="Shape 6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7" name="Shape 87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sp>
        <p:nvSpPr>
          <p:cNvPr id="89" name="Shape 89"/>
          <p:cNvSpPr/>
          <p:nvPr/>
        </p:nvSpPr>
        <p:spPr>
          <a:xfrm>
            <a:off x="7988188" y="38227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pic>
        <p:nvPicPr>
          <p:cNvPr id="90" name="centreju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3400" y="36195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gnome-mime-application-pdf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45339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0512524" y="61722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pic>
        <p:nvPicPr>
          <p:cNvPr id="93" name="gnome-mime-application-x-python-bytecod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85200" y="45339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7884436" y="6172200"/>
            <a:ext cx="21682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JavaScript</a:t>
            </a:r>
          </a:p>
        </p:txBody>
      </p:sp>
      <p:pic>
        <p:nvPicPr>
          <p:cNvPr id="95" name="system-user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6600" y="4241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system-user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7300" y="4889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system-user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5029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-114300" y="685164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99" name="Shape 99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Método HEAD</a:t>
            </a:r>
            <a:endParaRPr sz="42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1">
              <a:defRPr sz="1800"/>
            </a:pPr>
            <a:r>
              <a:rPr sz="4200"/>
              <a:t>Utilizado para pesquisar meta-dados de recursos disponíveis em URLs</a:t>
            </a:r>
            <a:endParaRPr sz="4200"/>
          </a:p>
          <a:p>
            <a:pPr lvl="1">
              <a:defRPr sz="1800"/>
            </a:pPr>
            <a:r>
              <a:rPr i="1" sz="4200"/>
              <a:t>Por exemplo: utilizado para fazer a verificação se um arquivo em cache foi alterado no servidor.</a:t>
            </a:r>
          </a:p>
        </p:txBody>
      </p:sp>
      <p:sp>
        <p:nvSpPr>
          <p:cNvPr id="671" name="Shape 6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2629129" y="4508500"/>
            <a:ext cx="773608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Como o navegador utiliza o HTTP?</a:t>
            </a:r>
          </a:p>
        </p:txBody>
      </p:sp>
      <p:pic>
        <p:nvPicPr>
          <p:cNvPr id="674" name="system-hel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600" y="58293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Shape 6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546329" y="3073400"/>
            <a:ext cx="773608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Como o navegador utiliza o HTTP?</a:t>
            </a:r>
          </a:p>
        </p:txBody>
      </p:sp>
      <p:sp>
        <p:nvSpPr>
          <p:cNvPr id="678" name="Shape 678"/>
          <p:cNvSpPr/>
          <p:nvPr/>
        </p:nvSpPr>
        <p:spPr>
          <a:xfrm>
            <a:off x="342900" y="4197350"/>
            <a:ext cx="8826500" cy="1346200"/>
          </a:xfrm>
          <a:prstGeom prst="rect">
            <a:avLst/>
          </a:prstGeom>
          <a:solidFill>
            <a:srgbClr val="FBE6D7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&lt;a href=”http://www.google.com?q=abobrinha”&gt;procurar abobrinha&lt;/a&gt;</a:t>
            </a:r>
          </a:p>
        </p:txBody>
      </p:sp>
      <p:pic>
        <p:nvPicPr>
          <p:cNvPr id="679" name="gtk-conve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5012070">
            <a:off x="1851978" y="5267992"/>
            <a:ext cx="2413001" cy="2413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680" name="Shape 680"/>
          <p:cNvSpPr/>
          <p:nvPr/>
        </p:nvSpPr>
        <p:spPr>
          <a:xfrm>
            <a:off x="4369922" y="6254750"/>
            <a:ext cx="7289801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/?q=abobrinha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</a:p>
        </p:txBody>
      </p:sp>
      <p:sp>
        <p:nvSpPr>
          <p:cNvPr id="681" name="Shape 6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/>
        </p:nvSpPr>
        <p:spPr>
          <a:xfrm>
            <a:off x="546329" y="3073400"/>
            <a:ext cx="773608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Como o navegador utiliza o HTTP?</a:t>
            </a:r>
          </a:p>
        </p:txBody>
      </p:sp>
      <p:sp>
        <p:nvSpPr>
          <p:cNvPr id="684" name="Shape 684"/>
          <p:cNvSpPr/>
          <p:nvPr/>
        </p:nvSpPr>
        <p:spPr>
          <a:xfrm>
            <a:off x="342900" y="4197350"/>
            <a:ext cx="8826500" cy="1346200"/>
          </a:xfrm>
          <a:prstGeom prst="rect">
            <a:avLst/>
          </a:prstGeom>
          <a:solidFill>
            <a:srgbClr val="FBE6D7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&lt;a href=”/?q=abobrinha”&gt;procurar abobrinha&lt;/a&gt;</a:t>
            </a:r>
          </a:p>
        </p:txBody>
      </p:sp>
      <p:pic>
        <p:nvPicPr>
          <p:cNvPr id="685" name="gtk-conve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5012070">
            <a:off x="1851978" y="5267992"/>
            <a:ext cx="2413001" cy="2413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686" name="Shape 686"/>
          <p:cNvSpPr/>
          <p:nvPr/>
        </p:nvSpPr>
        <p:spPr>
          <a:xfrm>
            <a:off x="4115922" y="5924550"/>
            <a:ext cx="7289801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GET /?q=abobrinha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dominio.alegre.com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</a:p>
        </p:txBody>
      </p:sp>
      <p:sp>
        <p:nvSpPr>
          <p:cNvPr id="687" name="Shape 687"/>
          <p:cNvSpPr/>
          <p:nvPr/>
        </p:nvSpPr>
        <p:spPr>
          <a:xfrm>
            <a:off x="5753100" y="7162800"/>
            <a:ext cx="5651500" cy="774700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304800" y="4152900"/>
            <a:ext cx="5791200" cy="774700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1122" y="8769350"/>
            <a:ext cx="74422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i="1"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i="0" sz="1800"/>
            </a:pPr>
            <a:r>
              <a:rPr i="1" sz="4200"/>
              <a:t>utilizando um endereço relativo</a:t>
            </a:r>
          </a:p>
        </p:txBody>
      </p:sp>
      <p:sp>
        <p:nvSpPr>
          <p:cNvPr id="690" name="Shape 6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546329" y="3073400"/>
            <a:ext cx="773608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Como o navegador utiliza o HTTP?</a:t>
            </a:r>
          </a:p>
        </p:txBody>
      </p:sp>
      <p:sp>
        <p:nvSpPr>
          <p:cNvPr id="693" name="Shape 693"/>
          <p:cNvSpPr/>
          <p:nvPr/>
        </p:nvSpPr>
        <p:spPr>
          <a:xfrm>
            <a:off x="533400" y="3060700"/>
            <a:ext cx="11938000" cy="3238501"/>
          </a:xfrm>
          <a:prstGeom prst="rect">
            <a:avLst/>
          </a:prstGeom>
          <a:solidFill>
            <a:srgbClr val="FBE6D7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&lt;form method=”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GET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” action=”http://google.com”&gt;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   &lt;label for=”q”&gt;Procurar:&lt;/label&gt;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   &lt;input type=”text” id=”q” name=”q”&gt;&lt;/input&gt;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   &lt;input type=”submit” value=“submit”&gt;&lt;/input&gt;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&lt;/form&gt;</a:t>
            </a:r>
          </a:p>
        </p:txBody>
      </p:sp>
      <p:pic>
        <p:nvPicPr>
          <p:cNvPr id="694" name="gtk-conve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5012070">
            <a:off x="2867978" y="5521991"/>
            <a:ext cx="2413001" cy="2413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695" name="Shape 695"/>
          <p:cNvSpPr/>
          <p:nvPr/>
        </p:nvSpPr>
        <p:spPr>
          <a:xfrm>
            <a:off x="5068422" y="6610350"/>
            <a:ext cx="7289801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GET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/?q=abobrinha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</a:p>
        </p:txBody>
      </p:sp>
      <p:sp>
        <p:nvSpPr>
          <p:cNvPr id="696" name="Shape 6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546329" y="3073400"/>
            <a:ext cx="773608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Como o navegador utiliza o HTTP?</a:t>
            </a:r>
          </a:p>
        </p:txBody>
      </p:sp>
      <p:sp>
        <p:nvSpPr>
          <p:cNvPr id="699" name="Shape 699"/>
          <p:cNvSpPr/>
          <p:nvPr/>
        </p:nvSpPr>
        <p:spPr>
          <a:xfrm>
            <a:off x="317500" y="2819400"/>
            <a:ext cx="12255500" cy="3238501"/>
          </a:xfrm>
          <a:prstGeom prst="rect">
            <a:avLst/>
          </a:prstGeom>
          <a:solidFill>
            <a:srgbClr val="FBE6D7"/>
          </a:soli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&lt;form method=”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POST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” action=”http://google.com”&gt;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   &lt;label for=”q”&gt;Procurar:&lt;/label&gt;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   &lt;input type=”text” id=”q” name=”q”&gt;&lt;/input&gt;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   &lt;input type=”submit” value=“submit”&gt;&lt;/input&gt;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&lt;/form&gt;</a:t>
            </a:r>
          </a:p>
        </p:txBody>
      </p:sp>
      <p:pic>
        <p:nvPicPr>
          <p:cNvPr id="700" name="gtk-conve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5012070">
            <a:off x="2867978" y="5521991"/>
            <a:ext cx="2413001" cy="2413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01" name="Shape 701"/>
          <p:cNvSpPr/>
          <p:nvPr/>
        </p:nvSpPr>
        <p:spPr>
          <a:xfrm>
            <a:off x="5043022" y="6362700"/>
            <a:ext cx="7289801" cy="326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POST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/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google.com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q=abobrinha</a:t>
            </a:r>
          </a:p>
        </p:txBody>
      </p:sp>
      <p:sp>
        <p:nvSpPr>
          <p:cNvPr id="702" name="Shape 7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Envio de parâmetros</a:t>
            </a:r>
          </a:p>
        </p:txBody>
      </p:sp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title"/>
          </p:nvPr>
        </p:nvSpPr>
        <p:spPr>
          <a:xfrm>
            <a:off x="1270000" y="36576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Exemplo GET</a:t>
            </a:r>
          </a:p>
        </p:txBody>
      </p:sp>
    </p:spTree>
  </p:cSld>
  <p:clrMapOvr>
    <a:masterClrMapping/>
  </p:clrMapOvr>
  <p:transition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form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3" y="307446"/>
            <a:ext cx="10515689" cy="16729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07" name="Shape 707"/>
          <p:cNvSpPr/>
          <p:nvPr/>
        </p:nvSpPr>
        <p:spPr>
          <a:xfrm>
            <a:off x="4147737" y="2262827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</p:spTree>
  </p:cSld>
  <p:clrMapOvr>
    <a:masterClrMapping/>
  </p:clrMapOvr>
  <p:transition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form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3" y="307446"/>
            <a:ext cx="10515689" cy="16729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10" name="Shape 710"/>
          <p:cNvSpPr/>
          <p:nvPr/>
        </p:nvSpPr>
        <p:spPr>
          <a:xfrm>
            <a:off x="4147737" y="2017456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11" name="servlet_ge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" y="2851876"/>
            <a:ext cx="12839700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Shape 712"/>
          <p:cNvSpPr/>
          <p:nvPr/>
        </p:nvSpPr>
        <p:spPr>
          <a:xfrm>
            <a:off x="4503438" y="6577480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</p:spTree>
  </p:cSld>
  <p:clrMapOvr>
    <a:masterClrMapping/>
  </p:clrMapOvr>
  <p:transition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form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3" y="307446"/>
            <a:ext cx="10515689" cy="16729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15" name="Shape 715"/>
          <p:cNvSpPr/>
          <p:nvPr/>
        </p:nvSpPr>
        <p:spPr>
          <a:xfrm>
            <a:off x="4147737" y="2017456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16" name="servlet_ge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" y="2851876"/>
            <a:ext cx="12839700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Shape 717"/>
          <p:cNvSpPr/>
          <p:nvPr/>
        </p:nvSpPr>
        <p:spPr>
          <a:xfrm>
            <a:off x="4503438" y="6577480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pic>
        <p:nvPicPr>
          <p:cNvPr id="718" name="webxml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8979" y="4636795"/>
            <a:ext cx="9855201" cy="4927601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Shape 719"/>
          <p:cNvSpPr/>
          <p:nvPr/>
        </p:nvSpPr>
        <p:spPr>
          <a:xfrm>
            <a:off x="948722" y="8229641"/>
            <a:ext cx="18160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web.xml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Num" sz="quarter" idx="4294967295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2" name="Shape 102"/>
          <p:cNvSpPr/>
          <p:nvPr/>
        </p:nvSpPr>
        <p:spPr>
          <a:xfrm>
            <a:off x="7353300" y="3048000"/>
            <a:ext cx="5003800" cy="5143500"/>
          </a:xfrm>
          <a:prstGeom prst="roundRect">
            <a:avLst>
              <a:gd name="adj" fmla="val 3807"/>
            </a:avLst>
          </a:prstGeom>
          <a:gradFill>
            <a:gsLst>
              <a:gs pos="0">
                <a:srgbClr val="E0F8B7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50000"/>
              </a:lnSpc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7993899" y="7315200"/>
            <a:ext cx="37121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4200"/>
              <a:t>Servidor web</a:t>
            </a:r>
          </a:p>
        </p:txBody>
      </p:sp>
      <p:sp>
        <p:nvSpPr>
          <p:cNvPr id="104" name="Shape 104"/>
          <p:cNvSpPr/>
          <p:nvPr/>
        </p:nvSpPr>
        <p:spPr>
          <a:xfrm>
            <a:off x="7988188" y="3822700"/>
            <a:ext cx="150327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HTML</a:t>
            </a:r>
          </a:p>
        </p:txBody>
      </p:sp>
      <p:pic>
        <p:nvPicPr>
          <p:cNvPr id="105" name="centreju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3400" y="36195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gnome-mime-application-pdf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45339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10512524" y="6172200"/>
            <a:ext cx="98055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CSS</a:t>
            </a:r>
          </a:p>
        </p:txBody>
      </p:sp>
      <p:pic>
        <p:nvPicPr>
          <p:cNvPr id="108" name="gnome-mime-application-x-python-bytecod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85200" y="45339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7884436" y="6172200"/>
            <a:ext cx="216820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JavaScript</a:t>
            </a:r>
          </a:p>
        </p:txBody>
      </p:sp>
      <p:pic>
        <p:nvPicPr>
          <p:cNvPr id="110" name="system-user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5200" y="50038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system-user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85900" y="5651500"/>
            <a:ext cx="16002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system-users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1800" y="5791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114300" y="7613649"/>
            <a:ext cx="332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Usuários</a:t>
            </a:r>
          </a:p>
        </p:txBody>
      </p:sp>
      <p:sp>
        <p:nvSpPr>
          <p:cNvPr id="114" name="Shape 114"/>
          <p:cNvSpPr/>
          <p:nvPr/>
        </p:nvSpPr>
        <p:spPr>
          <a:xfrm>
            <a:off x="330200" y="2895600"/>
            <a:ext cx="6845300" cy="2654300"/>
          </a:xfrm>
          <a:prstGeom prst="wedgeEllipseCallout">
            <a:avLst>
              <a:gd name="adj1" fmla="val -14915"/>
              <a:gd name="adj2" fmla="val 72132"/>
            </a:avLst>
          </a:prstGeom>
          <a:gradFill>
            <a:gsLst>
              <a:gs pos="0">
                <a:srgbClr val="FBEBDB"/>
              </a:gs>
              <a:gs pos="100000">
                <a:srgbClr val="F6FA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Quero uma página</a:t>
            </a:r>
            <a:endParaRPr sz="4000">
              <a:effectLst>
                <a:outerShdw sx="100000" sy="100000" kx="0" ky="0" algn="b" rotWithShape="0" blurRad="38100" dist="12700" dir="540000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  <a:p>
            <a:pPr lvl="0">
              <a:defRPr sz="1800"/>
            </a:pPr>
            <a:r>
              <a:rPr sz="40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URL: </a:t>
            </a:r>
            <a:r>
              <a:rPr sz="4000" u="sng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  <a:hlinkClick r:id="rId6" invalidUrl="" action="" tgtFrame="" tooltip="" history="1" highlightClick="0" endSnd="0"/>
              </a:rPr>
              <a:t>http://abobrinha.com</a:t>
            </a:r>
          </a:p>
        </p:txBody>
      </p:sp>
      <p:sp>
        <p:nvSpPr>
          <p:cNvPr id="115" name="Shape 115"/>
          <p:cNvSpPr/>
          <p:nvPr>
            <p:ph type="title"/>
          </p:nvPr>
        </p:nvSpPr>
        <p:spPr>
          <a:xfrm>
            <a:off x="952500" y="393699"/>
            <a:ext cx="11099801" cy="21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Revisão HTTP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form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3" y="307446"/>
            <a:ext cx="10515689" cy="16729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22" name="Shape 722"/>
          <p:cNvSpPr/>
          <p:nvPr/>
        </p:nvSpPr>
        <p:spPr>
          <a:xfrm>
            <a:off x="4147737" y="2017456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23" name="servlet_ge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" y="2851876"/>
            <a:ext cx="12839700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Shape 724"/>
          <p:cNvSpPr/>
          <p:nvPr/>
        </p:nvSpPr>
        <p:spPr>
          <a:xfrm>
            <a:off x="4503438" y="6577480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pic>
        <p:nvPicPr>
          <p:cNvPr id="725" name="webxml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8979" y="4636795"/>
            <a:ext cx="9855201" cy="4927601"/>
          </a:xfrm>
          <a:prstGeom prst="rect">
            <a:avLst/>
          </a:prstGeom>
          <a:ln w="12700">
            <a:miter lim="400000"/>
          </a:ln>
        </p:spPr>
      </p:pic>
      <p:sp>
        <p:nvSpPr>
          <p:cNvPr id="726" name="Shape 726"/>
          <p:cNvSpPr/>
          <p:nvPr/>
        </p:nvSpPr>
        <p:spPr>
          <a:xfrm>
            <a:off x="948722" y="8229641"/>
            <a:ext cx="18160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web.xml</a:t>
            </a:r>
          </a:p>
        </p:txBody>
      </p:sp>
      <p:sp>
        <p:nvSpPr>
          <p:cNvPr id="727" name="Shape 727"/>
          <p:cNvSpPr/>
          <p:nvPr/>
        </p:nvSpPr>
        <p:spPr>
          <a:xfrm>
            <a:off x="1400787" y="330006"/>
            <a:ext cx="2794169" cy="424665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28" name="Shape 728"/>
          <p:cNvSpPr/>
          <p:nvPr/>
        </p:nvSpPr>
        <p:spPr>
          <a:xfrm>
            <a:off x="3986433" y="7924310"/>
            <a:ext cx="5969077" cy="1309161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form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3" y="307446"/>
            <a:ext cx="10515689" cy="16729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31" name="Shape 731"/>
          <p:cNvSpPr/>
          <p:nvPr/>
        </p:nvSpPr>
        <p:spPr>
          <a:xfrm>
            <a:off x="4147737" y="2017456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32" name="servlet_ge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" y="2851876"/>
            <a:ext cx="12839700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Shape 733"/>
          <p:cNvSpPr/>
          <p:nvPr/>
        </p:nvSpPr>
        <p:spPr>
          <a:xfrm>
            <a:off x="4503438" y="6577480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pic>
        <p:nvPicPr>
          <p:cNvPr id="734" name="webxml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5150" y="7718800"/>
            <a:ext cx="3723908" cy="1861954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Shape 735"/>
          <p:cNvSpPr/>
          <p:nvPr/>
        </p:nvSpPr>
        <p:spPr>
          <a:xfrm>
            <a:off x="6837610" y="8507727"/>
            <a:ext cx="18159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web.xml</a:t>
            </a:r>
          </a:p>
        </p:txBody>
      </p:sp>
      <p:sp>
        <p:nvSpPr>
          <p:cNvPr id="736" name="Shape 736"/>
          <p:cNvSpPr/>
          <p:nvPr/>
        </p:nvSpPr>
        <p:spPr>
          <a:xfrm>
            <a:off x="1794458" y="2826198"/>
            <a:ext cx="995855" cy="533401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7" name="Shape 737"/>
          <p:cNvSpPr/>
          <p:nvPr/>
        </p:nvSpPr>
        <p:spPr>
          <a:xfrm>
            <a:off x="4145723" y="280932"/>
            <a:ext cx="2226934" cy="533401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form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3" y="307446"/>
            <a:ext cx="10515689" cy="16729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40" name="Shape 740"/>
          <p:cNvSpPr/>
          <p:nvPr/>
        </p:nvSpPr>
        <p:spPr>
          <a:xfrm>
            <a:off x="4147737" y="2017456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41" name="servlet_ge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" y="2851876"/>
            <a:ext cx="12839700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Shape 742"/>
          <p:cNvSpPr/>
          <p:nvPr/>
        </p:nvSpPr>
        <p:spPr>
          <a:xfrm>
            <a:off x="4503438" y="6577480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pic>
        <p:nvPicPr>
          <p:cNvPr id="743" name="webxml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5150" y="7718800"/>
            <a:ext cx="3723908" cy="1861954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Shape 744"/>
          <p:cNvSpPr/>
          <p:nvPr/>
        </p:nvSpPr>
        <p:spPr>
          <a:xfrm>
            <a:off x="6837610" y="8507727"/>
            <a:ext cx="18159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web.xml</a:t>
            </a:r>
          </a:p>
        </p:txBody>
      </p:sp>
      <p:sp>
        <p:nvSpPr>
          <p:cNvPr id="745" name="Shape 745"/>
          <p:cNvSpPr/>
          <p:nvPr/>
        </p:nvSpPr>
        <p:spPr>
          <a:xfrm>
            <a:off x="6832729" y="5099963"/>
            <a:ext cx="4273402" cy="533401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46" name="Shape 746"/>
          <p:cNvSpPr/>
          <p:nvPr/>
        </p:nvSpPr>
        <p:spPr>
          <a:xfrm>
            <a:off x="4327741" y="666208"/>
            <a:ext cx="2971543" cy="533401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envio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064" y="3004783"/>
            <a:ext cx="5516881" cy="10114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49" name="Shape 749"/>
          <p:cNvSpPr/>
          <p:nvPr/>
        </p:nvSpPr>
        <p:spPr>
          <a:xfrm>
            <a:off x="2532051" y="2168740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</p:spTree>
  </p:cSld>
  <p:clrMapOvr>
    <a:masterClrMapping/>
  </p:clrMapOvr>
  <p:transition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envio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064" y="3004783"/>
            <a:ext cx="5516881" cy="10114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52" name="Shape 752"/>
          <p:cNvSpPr/>
          <p:nvPr/>
        </p:nvSpPr>
        <p:spPr>
          <a:xfrm>
            <a:off x="2532051" y="2168740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53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5012070">
            <a:off x="817560" y="3670300"/>
            <a:ext cx="2413001" cy="2413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54" name="Shape 754"/>
          <p:cNvSpPr/>
          <p:nvPr/>
        </p:nvSpPr>
        <p:spPr>
          <a:xfrm>
            <a:off x="2857500" y="4515704"/>
            <a:ext cx="10010600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GET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/post?parametro=supimpa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abobrinha.com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</a:p>
        </p:txBody>
      </p:sp>
    </p:spTree>
  </p:cSld>
  <p:clrMapOvr>
    <a:masterClrMapping/>
  </p:clrMapOvr>
  <p:transition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envio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966" y="1041820"/>
            <a:ext cx="5516880" cy="10114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57" name="Shape 757"/>
          <p:cNvSpPr/>
          <p:nvPr/>
        </p:nvSpPr>
        <p:spPr>
          <a:xfrm>
            <a:off x="2024952" y="205777"/>
            <a:ext cx="2222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58" name="gtk-conver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5012070">
            <a:off x="310462" y="1707337"/>
            <a:ext cx="2413001" cy="2413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759" name="recebimento_ge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40875" y="2519677"/>
            <a:ext cx="7422776" cy="284309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760" name="servlet_ge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550" y="5878110"/>
            <a:ext cx="12839700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761" name="Shape 761"/>
          <p:cNvSpPr/>
          <p:nvPr/>
        </p:nvSpPr>
        <p:spPr>
          <a:xfrm>
            <a:off x="10294177" y="5056184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</p:spTree>
  </p:cSld>
  <p:clrMapOvr>
    <a:masterClrMapping/>
  </p:clrMapOvr>
  <p:transition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type="title"/>
          </p:nvPr>
        </p:nvSpPr>
        <p:spPr>
          <a:xfrm>
            <a:off x="1270000" y="36576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Exemplo GET 2</a:t>
            </a:r>
          </a:p>
        </p:txBody>
      </p:sp>
    </p:spTree>
  </p:cSld>
  <p:clrMapOvr>
    <a:masterClrMapping/>
  </p:clrMapOvr>
  <p:transition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2024952" y="205777"/>
            <a:ext cx="2222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66" name="servlet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" y="5878110"/>
            <a:ext cx="12839700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767" name="Shape 767"/>
          <p:cNvSpPr/>
          <p:nvPr/>
        </p:nvSpPr>
        <p:spPr>
          <a:xfrm>
            <a:off x="10294177" y="5056184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pic>
        <p:nvPicPr>
          <p:cNvPr id="768" name="form_link_ge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851" y="1081157"/>
            <a:ext cx="10344931" cy="53246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/>
        </p:nvSpPr>
        <p:spPr>
          <a:xfrm>
            <a:off x="2024952" y="205777"/>
            <a:ext cx="2222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71" name="servlet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" y="5878110"/>
            <a:ext cx="12839700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772" name="Shape 772"/>
          <p:cNvSpPr/>
          <p:nvPr/>
        </p:nvSpPr>
        <p:spPr>
          <a:xfrm>
            <a:off x="10294177" y="5056184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pic>
        <p:nvPicPr>
          <p:cNvPr id="773" name="form_link_ge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851" y="1081157"/>
            <a:ext cx="10344931" cy="53246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74" name="Shape 774"/>
          <p:cNvSpPr/>
          <p:nvPr/>
        </p:nvSpPr>
        <p:spPr>
          <a:xfrm>
            <a:off x="6832729" y="8142555"/>
            <a:ext cx="4273402" cy="533401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75" name="Shape 775"/>
          <p:cNvSpPr/>
          <p:nvPr/>
        </p:nvSpPr>
        <p:spPr>
          <a:xfrm>
            <a:off x="3673420" y="1080687"/>
            <a:ext cx="4551115" cy="533401"/>
          </a:xfrm>
          <a:prstGeom prst="rect">
            <a:avLst/>
          </a:prstGeom>
          <a:ln w="114300">
            <a:solidFill>
              <a:srgbClr val="FF2700"/>
            </a:solidFill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/>
        </p:nvSpPr>
        <p:spPr>
          <a:xfrm>
            <a:off x="2024952" y="205777"/>
            <a:ext cx="2222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index.html</a:t>
            </a:r>
          </a:p>
        </p:txBody>
      </p:sp>
      <p:pic>
        <p:nvPicPr>
          <p:cNvPr id="778" name="servlet_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" y="5878110"/>
            <a:ext cx="12839700" cy="3721101"/>
          </a:xfrm>
          <a:prstGeom prst="rect">
            <a:avLst/>
          </a:prstGeom>
          <a:ln w="12700">
            <a:miter lim="400000"/>
          </a:ln>
        </p:spPr>
      </p:pic>
      <p:sp>
        <p:nvSpPr>
          <p:cNvPr id="779" name="Shape 779"/>
          <p:cNvSpPr/>
          <p:nvPr/>
        </p:nvSpPr>
        <p:spPr>
          <a:xfrm>
            <a:off x="10294177" y="5056184"/>
            <a:ext cx="1511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Servlet</a:t>
            </a:r>
          </a:p>
        </p:txBody>
      </p:sp>
      <p:pic>
        <p:nvPicPr>
          <p:cNvPr id="780" name="form_link_ge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851" y="1081157"/>
            <a:ext cx="10344931" cy="53246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781" name="gtk-conver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5012070">
            <a:off x="359536" y="1394955"/>
            <a:ext cx="2413001" cy="2413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82" name="Shape 782"/>
          <p:cNvSpPr/>
          <p:nvPr/>
        </p:nvSpPr>
        <p:spPr>
          <a:xfrm>
            <a:off x="2399475" y="2240359"/>
            <a:ext cx="10010600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GET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/post?parametro=</a:t>
            </a:r>
            <a:r>
              <a:rPr sz="3200">
                <a:latin typeface="Gill Sans"/>
                <a:ea typeface="Gill Sans"/>
                <a:cs typeface="Gill Sans"/>
                <a:sym typeface="Gill Sans"/>
              </a:rPr>
              <a:t>super_legal</a:t>
            </a:r>
            <a:r>
              <a:rPr sz="4200">
                <a:latin typeface="Gill Sans"/>
                <a:ea typeface="Gill Sans"/>
                <a:cs typeface="Gill Sans"/>
                <a:sym typeface="Gill Sans"/>
              </a:rPr>
              <a:t> HTTP/1.1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User-Agent: curl/7.27.0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Host: 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abobrinha.com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4200">
                <a:latin typeface="Gill Sans"/>
                <a:ea typeface="Gill Sans"/>
                <a:cs typeface="Gill Sans"/>
                <a:sym typeface="Gill Sans"/>
              </a:rPr>
              <a:t>&gt; Accept: */*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