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715000" type="screen16x10"/>
  <p:notesSz cx="6669088" cy="9926638"/>
  <p:defaultTextStyle>
    <a:defPPr>
      <a:defRPr lang="pt-B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scaleToFitPaper="1"/>
  <p:clrMru>
    <a:srgbClr val="ED8460"/>
    <a:srgbClr val="2A75B7"/>
    <a:srgbClr val="0F283E"/>
    <a:srgbClr val="75613F"/>
    <a:srgbClr val="2C451B"/>
    <a:srgbClr val="221E7F"/>
    <a:srgbClr val="0000FF"/>
    <a:srgbClr val="FCEE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8" autoAdjust="0"/>
    <p:restoredTop sz="89373" autoAdjust="0"/>
  </p:normalViewPr>
  <p:slideViewPr>
    <p:cSldViewPr>
      <p:cViewPr varScale="1">
        <p:scale>
          <a:sx n="132" d="100"/>
          <a:sy n="132" d="100"/>
        </p:scale>
        <p:origin x="-1752" y="-10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283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-3258" y="-90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777607" y="1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6E850-4823-4938-A121-4A7145875696}" type="datetimeFigureOut">
              <a:rPr lang="pt-BR" smtClean="0"/>
              <a:t>13/09/16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ABA79-D757-4C62-A0FC-A351196507D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635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7607" y="1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DF39F-61F4-4D31-8662-14B4D512B4BA}" type="datetimeFigureOut">
              <a:rPr lang="pt-BR" smtClean="0"/>
              <a:t>13/09/16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55638" y="1241425"/>
            <a:ext cx="53578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8E93C-7B71-4D76-90CD-FA693FDA36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95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44128"/>
            <a:ext cx="8001000" cy="1380841"/>
          </a:xfrm>
          <a:solidFill>
            <a:srgbClr val="0F283E"/>
          </a:solidFill>
          <a:ln>
            <a:noFill/>
          </a:ln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8001000" cy="561011"/>
          </a:xfrm>
          <a:solidFill>
            <a:srgbClr val="2A75B7"/>
          </a:solidFill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dirty="0" smtClean="0"/>
              <a:t>Clique para editar o estilo do subtítulo mestre</a:t>
            </a:r>
            <a:endParaRPr lang="en-US" dirty="0"/>
          </a:p>
        </p:txBody>
      </p:sp>
      <p:pic>
        <p:nvPicPr>
          <p:cNvPr id="10" name="Picture 9" descr="UTFPR.png"/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" contrast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4441676"/>
            <a:ext cx="2551045" cy="936104"/>
          </a:xfrm>
          <a:prstGeom prst="rect">
            <a:avLst/>
          </a:prstGeom>
        </p:spPr>
      </p:pic>
      <p:pic>
        <p:nvPicPr>
          <p:cNvPr id="11" name="Picture 10" descr="brasil-flag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93" y="4585693"/>
            <a:ext cx="1129308" cy="1129308"/>
          </a:xfrm>
          <a:prstGeom prst="rect">
            <a:avLst/>
          </a:prstGeom>
        </p:spPr>
      </p:pic>
      <p:pic>
        <p:nvPicPr>
          <p:cNvPr id="12" name="Picture 11" descr="Logo labinov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513684"/>
            <a:ext cx="3402238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71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A30C-CB27-4A18-BAA0-5872907E8A4E}" type="datetimeFigureOut">
              <a:rPr lang="pt-BR" smtClean="0"/>
              <a:t>13/09/16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7CE0-EF03-461C-A810-3B9E802403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67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A30C-CB27-4A18-BAA0-5872907E8A4E}" type="datetimeFigureOut">
              <a:rPr lang="pt-BR" smtClean="0"/>
              <a:t>13/09/16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7CE0-EF03-461C-A810-3B9E802403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21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408"/>
            <a:ext cx="8790317" cy="629728"/>
          </a:xfrm>
          <a:solidFill>
            <a:srgbClr val="2A75B7"/>
          </a:solidFill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533062"/>
            <a:ext cx="7391666" cy="190726"/>
          </a:xfrm>
          <a:prstGeom prst="rect">
            <a:avLst/>
          </a:prstGeom>
          <a:solidFill>
            <a:srgbClr val="221E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ogo labinov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297" y="5530358"/>
            <a:ext cx="913894" cy="1934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780" y="1391793"/>
            <a:ext cx="7940644" cy="362611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8031551" y="5512841"/>
            <a:ext cx="1112449" cy="202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700" dirty="0" smtClean="0">
                <a:solidFill>
                  <a:schemeClr val="accent1">
                    <a:lumMod val="75000"/>
                  </a:schemeClr>
                </a:solidFill>
              </a:rPr>
              <a:t>Alexandre L’Erario</a:t>
            </a:r>
          </a:p>
          <a:p>
            <a:pPr algn="r"/>
            <a:r>
              <a:rPr lang="pt-PT" sz="700" dirty="0" smtClean="0">
                <a:solidFill>
                  <a:schemeClr val="accent1">
                    <a:lumMod val="75000"/>
                  </a:schemeClr>
                </a:solidFill>
              </a:rPr>
              <a:t>alerario@utfpr.edu.br</a:t>
            </a:r>
            <a:endParaRPr lang="pt-BR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 descr="brasil-fla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" y="5364655"/>
            <a:ext cx="459828" cy="45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87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A30C-CB27-4A18-BAA0-5872907E8A4E}" type="datetimeFigureOut">
              <a:rPr lang="pt-BR" smtClean="0"/>
              <a:t>13/09/16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7CE0-EF03-461C-A810-3B9E802403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12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A30C-CB27-4A18-BAA0-5872907E8A4E}" type="datetimeFigureOut">
              <a:rPr lang="pt-BR" smtClean="0"/>
              <a:t>13/09/16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7CE0-EF03-461C-A810-3B9E802403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89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A30C-CB27-4A18-BAA0-5872907E8A4E}" type="datetimeFigureOut">
              <a:rPr lang="pt-BR" smtClean="0"/>
              <a:t>13/09/16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7CE0-EF03-461C-A810-3B9E802403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64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A30C-CB27-4A18-BAA0-5872907E8A4E}" type="datetimeFigureOut">
              <a:rPr lang="pt-BR" smtClean="0"/>
              <a:t>13/09/16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7CE0-EF03-461C-A810-3B9E802403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15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A30C-CB27-4A18-BAA0-5872907E8A4E}" type="datetimeFigureOut">
              <a:rPr lang="pt-BR" smtClean="0"/>
              <a:t>13/09/16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7CE0-EF03-461C-A810-3B9E802403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40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A30C-CB27-4A18-BAA0-5872907E8A4E}" type="datetimeFigureOut">
              <a:rPr lang="pt-BR" smtClean="0"/>
              <a:t>13/09/16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7CE0-EF03-461C-A810-3B9E802403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21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A30C-CB27-4A18-BAA0-5872907E8A4E}" type="datetimeFigureOut">
              <a:rPr lang="pt-BR" smtClean="0"/>
              <a:t>13/09/16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7CE0-EF03-461C-A810-3B9E802403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59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5A30C-CB27-4A18-BAA0-5872907E8A4E}" type="datetimeFigureOut">
              <a:rPr lang="pt-BR" smtClean="0"/>
              <a:t>13/09/16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67CE0-EF03-461C-A810-3B9E802403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17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Tópicos em Computação</a:t>
            </a:r>
            <a:br>
              <a:rPr lang="pt-BR" dirty="0" smtClean="0"/>
            </a:br>
            <a:r>
              <a:rPr lang="pt-BR" dirty="0" smtClean="0"/>
              <a:t>Trabalho final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Alexandre L’Erario</a:t>
            </a:r>
          </a:p>
          <a:p>
            <a:r>
              <a:rPr lang="pt-BR" dirty="0" err="1" smtClean="0"/>
              <a:t>alerario@utfpr.edu.br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3340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notas</a:t>
            </a:r>
            <a:endParaRPr lang="pt-B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350503"/>
              </p:ext>
            </p:extLst>
          </p:nvPr>
        </p:nvGraphicFramePr>
        <p:xfrm>
          <a:off x="251520" y="1057300"/>
          <a:ext cx="8280920" cy="3406139"/>
        </p:xfrm>
        <a:graphic>
          <a:graphicData uri="http://schemas.openxmlformats.org/drawingml/2006/table">
            <a:tbl>
              <a:tblPr/>
              <a:tblGrid>
                <a:gridCol w="3291794"/>
                <a:gridCol w="1234422"/>
                <a:gridCol w="1491594"/>
                <a:gridCol w="874383"/>
                <a:gridCol w="1388727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Atividade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Proposta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Dificuldade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score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score final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Requisitos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 / 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a 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a 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Especificação de teste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 / 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a 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a 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Implementação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 / 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a 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a 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a </a:t>
                      </a:r>
                      <a:r>
                        <a:rPr lang="pt-BR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Implementação de teste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 / 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a 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a 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a </a:t>
                      </a:r>
                      <a:r>
                        <a:rPr lang="pt-BR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 = 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a 40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r>
                        <a:rPr lang="en-US" sz="2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rquitetonica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 / 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 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a 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a 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 gridSpan="4">
                  <a:txBody>
                    <a:bodyPr/>
                    <a:lstStyle/>
                    <a:p>
                      <a:pPr algn="r" fontAlgn="b"/>
                      <a:r>
                        <a:rPr lang="nl-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VB =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a 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gridSpan="4"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 =  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 + VB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735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Correlação de notas (Trabalho final - TF)</a:t>
            </a:r>
            <a:endParaRPr lang="pt-B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075914"/>
              </p:ext>
            </p:extLst>
          </p:nvPr>
        </p:nvGraphicFramePr>
        <p:xfrm>
          <a:off x="3347864" y="1201316"/>
          <a:ext cx="2448272" cy="3810000"/>
        </p:xfrm>
        <a:graphic>
          <a:graphicData uri="http://schemas.openxmlformats.org/drawingml/2006/table">
            <a:tbl>
              <a:tblPr/>
              <a:tblGrid>
                <a:gridCol w="1224136"/>
                <a:gridCol w="1224136"/>
              </a:tblGrid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Nota (TF)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PF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209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Planilha de notas - Exemplo</a:t>
            </a:r>
            <a:endParaRPr lang="pt-B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54950"/>
              </p:ext>
            </p:extLst>
          </p:nvPr>
        </p:nvGraphicFramePr>
        <p:xfrm>
          <a:off x="251520" y="1273324"/>
          <a:ext cx="8036510" cy="1535049"/>
        </p:xfrm>
        <a:graphic>
          <a:graphicData uri="http://schemas.openxmlformats.org/drawingml/2006/table">
            <a:tbl>
              <a:tblPr/>
              <a:tblGrid>
                <a:gridCol w="713487"/>
                <a:gridCol w="274891"/>
                <a:gridCol w="170798"/>
                <a:gridCol w="221065"/>
                <a:gridCol w="423012"/>
                <a:gridCol w="180000"/>
                <a:gridCol w="274891"/>
                <a:gridCol w="170798"/>
                <a:gridCol w="221065"/>
                <a:gridCol w="423012"/>
                <a:gridCol w="180000"/>
                <a:gridCol w="274891"/>
                <a:gridCol w="170798"/>
                <a:gridCol w="389836"/>
                <a:gridCol w="423012"/>
                <a:gridCol w="180000"/>
                <a:gridCol w="274891"/>
                <a:gridCol w="170798"/>
                <a:gridCol w="389836"/>
                <a:gridCol w="423012"/>
                <a:gridCol w="180000"/>
                <a:gridCol w="166123"/>
                <a:gridCol w="274891"/>
                <a:gridCol w="170798"/>
                <a:gridCol w="389836"/>
                <a:gridCol w="423012"/>
                <a:gridCol w="166123"/>
                <a:gridCol w="166123"/>
                <a:gridCol w="149511"/>
              </a:tblGrid>
              <a:tr h="13289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Especificação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Requisitos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Casos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Implementação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Implementação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Arquitetonica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89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Apr</a:t>
                      </a:r>
                    </a:p>
                  </a:txBody>
                  <a:tcPr marL="8306" marR="8306" marT="830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Dif </a:t>
                      </a:r>
                      <a:endParaRPr lang="is-I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r>
                        <a:rPr lang="is-I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1)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Score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SF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Apr</a:t>
                      </a:r>
                    </a:p>
                  </a:txBody>
                  <a:tcPr marL="8306" marR="8306" marT="830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Dif </a:t>
                      </a:r>
                      <a:endParaRPr lang="is-I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r>
                        <a:rPr lang="is-I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1)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Score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SF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Apr</a:t>
                      </a:r>
                    </a:p>
                  </a:txBody>
                  <a:tcPr marL="8306" marR="8306" marT="830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Dif </a:t>
                      </a:r>
                      <a:endParaRPr lang="is-I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r>
                        <a:rPr lang="is-I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1a3)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Score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SF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Apr</a:t>
                      </a:r>
                    </a:p>
                  </a:txBody>
                  <a:tcPr marL="8306" marR="8306" marT="830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Dif </a:t>
                      </a:r>
                      <a:endParaRPr lang="is-I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r>
                        <a:rPr lang="is-I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1a3)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Score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SF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</a:t>
                      </a:r>
                    </a:p>
                  </a:txBody>
                  <a:tcPr marL="8306" marR="8306" marT="830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Apr</a:t>
                      </a:r>
                    </a:p>
                  </a:txBody>
                  <a:tcPr marL="8306" marR="8306" marT="830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Dif </a:t>
                      </a:r>
                      <a:endParaRPr lang="is-I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r>
                        <a:rPr lang="is-I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4a6)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Score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VB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</a:t>
                      </a:r>
                    </a:p>
                  </a:txBody>
                  <a:tcPr marL="8306" marR="8306" marT="830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NF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Anderson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306" marR="8306" marT="830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306" marR="8306" marT="830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Arthur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306" marR="8306" marT="830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306" marR="8306" marT="830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Augusto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06" marR="8306" marT="8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306" marR="8306" marT="830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306" marR="8306" marT="830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9512" y="3073524"/>
            <a:ext cx="878958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000" dirty="0" err="1" smtClean="0"/>
              <a:t>Apr</a:t>
            </a:r>
            <a:r>
              <a:rPr lang="pt-BR" sz="2000" dirty="0" smtClean="0"/>
              <a:t>: aprovado; </a:t>
            </a:r>
            <a:r>
              <a:rPr lang="pt-BR" sz="2000" dirty="0" err="1" smtClean="0"/>
              <a:t>Dif:dificuldade</a:t>
            </a:r>
            <a:r>
              <a:rPr lang="pt-BR" sz="2000" dirty="0" smtClean="0"/>
              <a:t>;  </a:t>
            </a:r>
            <a:r>
              <a:rPr lang="pt-BR" sz="2000" dirty="0" err="1" smtClean="0"/>
              <a:t>SF:score</a:t>
            </a:r>
            <a:r>
              <a:rPr lang="pt-BR" sz="2000" dirty="0" smtClean="0"/>
              <a:t> final da fase; NF: Nota final do trabalho</a:t>
            </a:r>
          </a:p>
          <a:p>
            <a:pPr marL="285750" indent="-285750">
              <a:buFont typeface="Arial"/>
              <a:buChar char="•"/>
            </a:pPr>
            <a:r>
              <a:rPr lang="pt-BR" sz="2000" dirty="0" smtClean="0"/>
              <a:t>SF de cada fase ser</a:t>
            </a:r>
            <a:r>
              <a:rPr lang="pt-BR" sz="2000" dirty="0" smtClean="0"/>
              <a:t>á divulgada para o aluno no </a:t>
            </a:r>
            <a:r>
              <a:rPr lang="pt-BR" sz="2000" dirty="0" err="1" smtClean="0"/>
              <a:t>moodle</a:t>
            </a:r>
            <a:endParaRPr lang="pt-BR" sz="2000" dirty="0" smtClean="0"/>
          </a:p>
          <a:p>
            <a:pPr marL="285750" indent="-285750">
              <a:buFont typeface="Arial"/>
              <a:buChar char="•"/>
            </a:pPr>
            <a:r>
              <a:rPr lang="pt-BR" sz="2000" dirty="0" smtClean="0"/>
              <a:t>Seguir o </a:t>
            </a:r>
            <a:r>
              <a:rPr lang="pt-BR" sz="2000" dirty="0" err="1" smtClean="0"/>
              <a:t>baseline</a:t>
            </a:r>
            <a:r>
              <a:rPr lang="pt-BR" sz="2000" dirty="0" smtClean="0"/>
              <a:t> é critério de pontuação</a:t>
            </a:r>
          </a:p>
          <a:p>
            <a:pPr marL="628650" lvl="1" indent="-285750">
              <a:buFont typeface="Arial"/>
              <a:buChar char="•"/>
            </a:pPr>
            <a:r>
              <a:rPr lang="pt-BR" sz="2000" dirty="0" smtClean="0"/>
              <a:t>propostas de mudanças poderão ser submetidas</a:t>
            </a:r>
          </a:p>
          <a:p>
            <a:pPr marL="285750" indent="-285750">
              <a:buFont typeface="Arial"/>
              <a:buChar char="•"/>
            </a:pPr>
            <a:r>
              <a:rPr lang="pt-BR" sz="2000" dirty="0" smtClean="0"/>
              <a:t>Análises do docente + membro externo atuante em TI</a:t>
            </a:r>
          </a:p>
          <a:p>
            <a:pPr marL="285750" indent="-285750">
              <a:buFont typeface="Arial"/>
              <a:buChar char="•"/>
            </a:pPr>
            <a:r>
              <a:rPr lang="pt-BR" sz="2000" dirty="0" smtClean="0"/>
              <a:t>Esta tabela não será disponibilizada: amparo legal!</a:t>
            </a:r>
          </a:p>
          <a:p>
            <a:pPr marL="285750" indent="-285750">
              <a:buFont typeface="Arial"/>
              <a:buChar char="•"/>
            </a:pPr>
            <a:endParaRPr lang="pt-BR" sz="2000" dirty="0" smtClean="0"/>
          </a:p>
          <a:p>
            <a:pPr marL="285750" indent="-285750">
              <a:buFont typeface="Arial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1800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Demonstrar processo de execução do trabalho final</a:t>
            </a:r>
          </a:p>
          <a:p>
            <a:endParaRPr lang="pt-BR" dirty="0" smtClean="0"/>
          </a:p>
          <a:p>
            <a:r>
              <a:rPr lang="pt-BR" dirty="0" smtClean="0"/>
              <a:t>Apresentar método de avaliação do trabalho final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7375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final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Um único projeto deverá ser desenvolvido por todos os alunos</a:t>
            </a:r>
          </a:p>
          <a:p>
            <a:r>
              <a:rPr lang="pt-BR" dirty="0" smtClean="0"/>
              <a:t>Os critérios de avaliação serão individuais, de acordo com as tarefas</a:t>
            </a:r>
          </a:p>
          <a:p>
            <a:r>
              <a:rPr lang="pt-BR" dirty="0" smtClean="0"/>
              <a:t>O trabalho está </a:t>
            </a:r>
            <a:r>
              <a:rPr lang="pt-BR" dirty="0" err="1" smtClean="0"/>
              <a:t>versionado</a:t>
            </a:r>
            <a:r>
              <a:rPr lang="pt-BR" dirty="0" smtClean="0"/>
              <a:t> de acordo com um </a:t>
            </a:r>
            <a:r>
              <a:rPr lang="pt-BR" dirty="0" err="1" smtClean="0"/>
              <a:t>baseline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</a:t>
            </a:r>
            <a:r>
              <a:rPr lang="pt-BR" dirty="0" err="1" smtClean="0"/>
              <a:t>Baseline</a:t>
            </a:r>
            <a:r>
              <a:rPr lang="pt-BR" dirty="0" smtClean="0"/>
              <a:t> deverá ser seguido, ou uma proposta de ajuste deverá ser submetida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2052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para o desenvolvimento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Especificação de requisitos</a:t>
            </a:r>
          </a:p>
          <a:p>
            <a:r>
              <a:rPr lang="pt-BR" dirty="0" smtClean="0"/>
              <a:t>Elaboração dos casos de teste</a:t>
            </a:r>
          </a:p>
          <a:p>
            <a:r>
              <a:rPr lang="pt-BR" dirty="0" smtClean="0"/>
              <a:t>Implementação de um requisito</a:t>
            </a:r>
          </a:p>
          <a:p>
            <a:r>
              <a:rPr lang="pt-BR" dirty="0" smtClean="0"/>
              <a:t>Implementação de um caso de teste</a:t>
            </a:r>
          </a:p>
          <a:p>
            <a:r>
              <a:rPr lang="pt-BR" dirty="0" smtClean="0"/>
              <a:t>Ajuste/proposta arquitetônica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5692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Especificação de requisitos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aluno deve cumprir esta faze</a:t>
            </a:r>
          </a:p>
          <a:p>
            <a:r>
              <a:rPr lang="pt-BR" dirty="0" smtClean="0"/>
              <a:t>Caso não a tenha sua nota no TF será 0</a:t>
            </a:r>
            <a:endParaRPr lang="pt-BR" dirty="0"/>
          </a:p>
          <a:p>
            <a:r>
              <a:rPr lang="pt-BR" dirty="0" smtClean="0"/>
              <a:t>Fases:</a:t>
            </a:r>
          </a:p>
          <a:p>
            <a:pPr lvl="1"/>
            <a:r>
              <a:rPr lang="pt-BR" dirty="0" smtClean="0"/>
              <a:t>Proposta</a:t>
            </a:r>
          </a:p>
          <a:p>
            <a:pPr lvl="1"/>
            <a:r>
              <a:rPr lang="pt-BR" dirty="0" smtClean="0"/>
              <a:t>Aprovação</a:t>
            </a:r>
          </a:p>
          <a:p>
            <a:pPr lvl="1"/>
            <a:r>
              <a:rPr lang="pt-BR" dirty="0" smtClean="0"/>
              <a:t>Entrega da Especificação</a:t>
            </a:r>
          </a:p>
          <a:p>
            <a:pPr lvl="1"/>
            <a:r>
              <a:rPr lang="pt-BR" dirty="0" smtClean="0"/>
              <a:t>Nota final (0 a 5)</a:t>
            </a:r>
          </a:p>
        </p:txBody>
      </p:sp>
    </p:spTree>
    <p:extLst>
      <p:ext uri="{BB962C8B-B14F-4D97-AF65-F5344CB8AC3E}">
        <p14:creationId xmlns:p14="http://schemas.microsoft.com/office/powerpoint/2010/main" val="2388649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Elaboração de casos de teste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Cada aluno deve </a:t>
            </a:r>
            <a:r>
              <a:rPr lang="pt-BR" dirty="0" smtClean="0"/>
              <a:t>elaborar pelo menos um caso de teste</a:t>
            </a:r>
          </a:p>
          <a:p>
            <a:r>
              <a:rPr lang="pt-BR" dirty="0" smtClean="0"/>
              <a:t>Não poderá ser elaborado pelo proponente do requisito</a:t>
            </a:r>
            <a:endParaRPr lang="pt-BR" dirty="0"/>
          </a:p>
          <a:p>
            <a:r>
              <a:rPr lang="pt-BR" dirty="0" smtClean="0"/>
              <a:t>Fases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Proposta</a:t>
            </a:r>
          </a:p>
          <a:p>
            <a:pPr lvl="1"/>
            <a:r>
              <a:rPr lang="pt-BR" dirty="0"/>
              <a:t>Aprovação</a:t>
            </a:r>
          </a:p>
          <a:p>
            <a:pPr lvl="1"/>
            <a:r>
              <a:rPr lang="pt-BR" dirty="0"/>
              <a:t>Especificação</a:t>
            </a:r>
          </a:p>
          <a:p>
            <a:pPr lvl="1"/>
            <a:r>
              <a:rPr lang="pt-BR" dirty="0"/>
              <a:t>Nota final (0 a 5)</a:t>
            </a:r>
          </a:p>
        </p:txBody>
      </p:sp>
    </p:spTree>
    <p:extLst>
      <p:ext uri="{BB962C8B-B14F-4D97-AF65-F5344CB8AC3E}">
        <p14:creationId xmlns:p14="http://schemas.microsoft.com/office/powerpoint/2010/main" val="1796406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Cada aluno deve </a:t>
            </a:r>
            <a:r>
              <a:rPr lang="pt-BR" dirty="0" smtClean="0"/>
              <a:t>implementar um requisito</a:t>
            </a:r>
            <a:endParaRPr lang="pt-BR" dirty="0"/>
          </a:p>
          <a:p>
            <a:r>
              <a:rPr lang="pt-BR" dirty="0"/>
              <a:t>Não poderá </a:t>
            </a:r>
            <a:r>
              <a:rPr lang="pt-BR" dirty="0" smtClean="0"/>
              <a:t>implementar o requisito por ele mesmo especificado (inclusive teste)</a:t>
            </a:r>
            <a:endParaRPr lang="pt-BR" dirty="0"/>
          </a:p>
          <a:p>
            <a:r>
              <a:rPr lang="pt-BR" dirty="0" smtClean="0"/>
              <a:t>Fases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Proposta</a:t>
            </a:r>
          </a:p>
          <a:p>
            <a:pPr lvl="1"/>
            <a:r>
              <a:rPr lang="pt-BR" dirty="0"/>
              <a:t>Aprovação</a:t>
            </a:r>
          </a:p>
          <a:p>
            <a:pPr lvl="1"/>
            <a:r>
              <a:rPr lang="pt-BR" dirty="0" smtClean="0"/>
              <a:t>Alocação de dificuldade (1 a 3) – banca externa</a:t>
            </a:r>
            <a:endParaRPr lang="pt-BR" dirty="0"/>
          </a:p>
          <a:p>
            <a:pPr lvl="1"/>
            <a:r>
              <a:rPr lang="pt-BR" dirty="0"/>
              <a:t>Nota final (0 a 5</a:t>
            </a:r>
            <a:r>
              <a:rPr lang="pt-BR" dirty="0" smtClean="0"/>
              <a:t>) * dificuldade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3281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de casos de teste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Cada aluno deve implementar um requisito</a:t>
            </a:r>
          </a:p>
          <a:p>
            <a:r>
              <a:rPr lang="pt-BR" dirty="0"/>
              <a:t>Não poderá implementar o </a:t>
            </a:r>
            <a:r>
              <a:rPr lang="pt-BR" dirty="0" smtClean="0"/>
              <a:t>teste por ele mesmo especificado</a:t>
            </a:r>
            <a:endParaRPr lang="pt-BR" dirty="0"/>
          </a:p>
          <a:p>
            <a:r>
              <a:rPr lang="pt-BR" dirty="0" smtClean="0"/>
              <a:t>Fases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Proposta</a:t>
            </a:r>
          </a:p>
          <a:p>
            <a:pPr lvl="1"/>
            <a:r>
              <a:rPr lang="pt-BR" dirty="0"/>
              <a:t>Aprovação</a:t>
            </a:r>
          </a:p>
          <a:p>
            <a:pPr lvl="1"/>
            <a:r>
              <a:rPr lang="pt-BR" dirty="0"/>
              <a:t>Alocação de dificuldade (1 a 3) – banca externa</a:t>
            </a:r>
          </a:p>
          <a:p>
            <a:pPr lvl="1"/>
            <a:r>
              <a:rPr lang="pt-BR" dirty="0"/>
              <a:t>Nota final (0 a 5) * dificuldade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4856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qualquer instante o aluno poderá submeter uma proposta para modificação arquitetônica</a:t>
            </a:r>
          </a:p>
          <a:p>
            <a:r>
              <a:rPr lang="pt-BR" dirty="0" smtClean="0"/>
              <a:t>O aluno deve atualizar o </a:t>
            </a:r>
            <a:r>
              <a:rPr lang="pt-BR" dirty="0" err="1" smtClean="0"/>
              <a:t>baseline</a:t>
            </a:r>
            <a:r>
              <a:rPr lang="pt-BR" dirty="0" smtClean="0"/>
              <a:t> e gerar a documentação necessária</a:t>
            </a:r>
          </a:p>
        </p:txBody>
      </p:sp>
    </p:spTree>
    <p:extLst>
      <p:ext uri="{BB962C8B-B14F-4D97-AF65-F5344CB8AC3E}">
        <p14:creationId xmlns:p14="http://schemas.microsoft.com/office/powerpoint/2010/main" val="1279984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1621</TotalTime>
  <Words>553</Words>
  <Application>Microsoft Macintosh PowerPoint</Application>
  <PresentationFormat>On-screen Show (16:10)</PresentationFormat>
  <Paragraphs>249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Tema do Office</vt:lpstr>
      <vt:lpstr>Tópicos em Computação Trabalho final</vt:lpstr>
      <vt:lpstr>Objetivo</vt:lpstr>
      <vt:lpstr>Projeto final</vt:lpstr>
      <vt:lpstr>Atividades para o desenvolvimento</vt:lpstr>
      <vt:lpstr>Especificação de requisitos</vt:lpstr>
      <vt:lpstr>Elaboração de casos de teste</vt:lpstr>
      <vt:lpstr>Implementação</vt:lpstr>
      <vt:lpstr>Implementação de casos de teste</vt:lpstr>
      <vt:lpstr>Arquitetura </vt:lpstr>
      <vt:lpstr>Estrutura de notas</vt:lpstr>
      <vt:lpstr>Correlação de notas (Trabalho final - TF)</vt:lpstr>
      <vt:lpstr>Planilha de notas - Exemplo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 de Software</dc:title>
  <dc:creator>Alexandre L'Erario</dc:creator>
  <cp:lastModifiedBy>Alexandre L'Erario</cp:lastModifiedBy>
  <cp:revision>185</cp:revision>
  <cp:lastPrinted>2015-09-22T12:13:06Z</cp:lastPrinted>
  <dcterms:created xsi:type="dcterms:W3CDTF">2013-05-17T10:45:39Z</dcterms:created>
  <dcterms:modified xsi:type="dcterms:W3CDTF">2016-09-13T12:39:55Z</dcterms:modified>
</cp:coreProperties>
</file>