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sldIdLst>
    <p:sldId id="257" r:id="rId2"/>
    <p:sldId id="256" r:id="rId3"/>
    <p:sldId id="258" r:id="rId4"/>
    <p:sldId id="259" r:id="rId5"/>
    <p:sldId id="260" r:id="rId6"/>
    <p:sldId id="277"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3"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C000"/>
    <a:srgbClr val="70AD47"/>
    <a:srgbClr val="6DA9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85635" autoAdjust="0"/>
  </p:normalViewPr>
  <p:slideViewPr>
    <p:cSldViewPr snapToGrid="0">
      <p:cViewPr>
        <p:scale>
          <a:sx n="60" d="100"/>
          <a:sy n="60" d="100"/>
        </p:scale>
        <p:origin x="79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8T16:18:39.602" idx="7">
    <p:pos x="5446" y="859"/>
    <p:text>L'analisi delle 466 risposte ha rivelato una discrepanza tra ciò che gli sviluppatori hanno bisogno e ciò che gli utenti forniscono. La maggior parte degli sviluppatori considera utili Step to reproduce, stack trace e test case, che sono allo stesso tempo più difficili da fornire dagli utenti. Tali informazioni sono utili per progettare nuovi strumenti di tracciamento dei bug che guidino gli utenti a raccogliere e fornire informazioni più utili.</p:text>
    <p:extLst>
      <p:ext uri="{C676402C-5697-4E1C-873F-D02D1690AC5C}">
        <p15:threadingInfo xmlns:p15="http://schemas.microsoft.com/office/powerpoint/2012/main" timeZoneBias="-120"/>
      </p:ext>
    </p:extLst>
  </p:cm>
  <p:cm authorId="1" dt="2018-05-10T15:50:55.520" idx="12">
    <p:pos x="6963" y="2854"/>
    <p:text>Stack Trace: traccia della memoria al momento del bug (memoria nello stack)</p:text>
    <p:extLst>
      <p:ext uri="{C676402C-5697-4E1C-873F-D02D1690AC5C}">
        <p15:threadingInfo xmlns:p15="http://schemas.microsoft.com/office/powerpoint/2012/main" timeZoneBias="-120"/>
      </p:ext>
    </p:extLst>
  </p:cm>
  <p:cm authorId="1" dt="2018-05-10T15:51:32.839" idx="13">
    <p:pos x="6963" y="2990"/>
    <p:text>Test Case: insieme di condizioni che determina come reagisce il software</p:text>
    <p:extLst>
      <p:ext uri="{C676402C-5697-4E1C-873F-D02D1690AC5C}">
        <p15:threadingInfo xmlns:p15="http://schemas.microsoft.com/office/powerpoint/2012/main" timeZoneBias="-120">
          <p15:parentCm authorId="1" idx="1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01CFE-411D-48A9-9C6B-2F499A2DA177}" type="datetimeFigureOut">
              <a:rPr lang="it-IT" smtClean="0"/>
              <a:t>14/05/2018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75F39-C2F3-49E4-A4D7-90703D793600}" type="slidenum">
              <a:rPr lang="it-IT" smtClean="0"/>
              <a:t>‹N›</a:t>
            </a:fld>
            <a:endParaRPr lang="it-IT"/>
          </a:p>
        </p:txBody>
      </p:sp>
    </p:spTree>
    <p:extLst>
      <p:ext uri="{BB962C8B-B14F-4D97-AF65-F5344CB8AC3E}">
        <p14:creationId xmlns:p14="http://schemas.microsoft.com/office/powerpoint/2010/main" val="103013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Prima di andare a definire ciò che è stato analizzato nella tesi, andiamo a fornire alcune nozioni che non sono note a chi non opera nell’ambito informatico</a:t>
            </a:r>
          </a:p>
        </p:txBody>
      </p:sp>
      <p:sp>
        <p:nvSpPr>
          <p:cNvPr id="4" name="Segnaposto numero diapositiva 3"/>
          <p:cNvSpPr>
            <a:spLocks noGrp="1"/>
          </p:cNvSpPr>
          <p:nvPr>
            <p:ph type="sldNum" sz="quarter" idx="10"/>
          </p:nvPr>
        </p:nvSpPr>
        <p:spPr/>
        <p:txBody>
          <a:bodyPr/>
          <a:lstStyle/>
          <a:p>
            <a:fld id="{57975F39-C2F3-49E4-A4D7-90703D793600}" type="slidenum">
              <a:rPr lang="it-IT" smtClean="0"/>
              <a:t>1</a:t>
            </a:fld>
            <a:endParaRPr lang="it-IT"/>
          </a:p>
        </p:txBody>
      </p:sp>
    </p:spTree>
    <p:extLst>
      <p:ext uri="{BB962C8B-B14F-4D97-AF65-F5344CB8AC3E}">
        <p14:creationId xmlns:p14="http://schemas.microsoft.com/office/powerpoint/2010/main" val="167335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bug è un fault nel software </a:t>
            </a:r>
          </a:p>
          <a:p>
            <a:r>
              <a:rPr lang="it-IT" dirty="0"/>
              <a:t>che produce un risultato inatteso, fondamentalmente, un bug è un qualcosa che non lavora come dovrebbe</a:t>
            </a:r>
          </a:p>
          <a:p>
            <a:endParaRPr lang="it-IT" dirty="0"/>
          </a:p>
          <a:p>
            <a:r>
              <a:rPr lang="it-IT" dirty="0"/>
              <a:t>Una </a:t>
            </a:r>
            <a:r>
              <a:rPr lang="it-IT" dirty="0" err="1"/>
              <a:t>issues</a:t>
            </a:r>
            <a:r>
              <a:rPr lang="it-IT" dirty="0"/>
              <a:t> può essere vista come una segnalazione di un bug all'interno di un software (e in questo caso si chiama bug report) oppure può essere una richiesta di aggiunta di funzionalità al software.</a:t>
            </a:r>
          </a:p>
          <a:p>
            <a:br>
              <a:rPr lang="it-IT" dirty="0"/>
            </a:br>
            <a:endParaRPr lang="it-IT" dirty="0"/>
          </a:p>
        </p:txBody>
      </p:sp>
      <p:sp>
        <p:nvSpPr>
          <p:cNvPr id="4" name="Segnaposto numero diapositiva 3"/>
          <p:cNvSpPr>
            <a:spLocks noGrp="1"/>
          </p:cNvSpPr>
          <p:nvPr>
            <p:ph type="sldNum" sz="quarter" idx="10"/>
          </p:nvPr>
        </p:nvSpPr>
        <p:spPr/>
        <p:txBody>
          <a:bodyPr/>
          <a:lstStyle/>
          <a:p>
            <a:fld id="{57975F39-C2F3-49E4-A4D7-90703D793600}" type="slidenum">
              <a:rPr lang="it-IT" smtClean="0"/>
              <a:t>2</a:t>
            </a:fld>
            <a:endParaRPr lang="it-IT"/>
          </a:p>
        </p:txBody>
      </p:sp>
    </p:spTree>
    <p:extLst>
      <p:ext uri="{BB962C8B-B14F-4D97-AF65-F5344CB8AC3E}">
        <p14:creationId xmlns:p14="http://schemas.microsoft.com/office/powerpoint/2010/main" val="343248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7975F39-C2F3-49E4-A4D7-90703D793600}" type="slidenum">
              <a:rPr lang="it-IT" smtClean="0"/>
              <a:t>3</a:t>
            </a:fld>
            <a:endParaRPr lang="it-IT"/>
          </a:p>
        </p:txBody>
      </p:sp>
    </p:spTree>
    <p:extLst>
      <p:ext uri="{BB962C8B-B14F-4D97-AF65-F5344CB8AC3E}">
        <p14:creationId xmlns:p14="http://schemas.microsoft.com/office/powerpoint/2010/main" val="399002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Stack</a:t>
            </a:r>
            <a:r>
              <a:rPr lang="it-IT" dirty="0"/>
              <a:t> Trace: traccia della memoria al momento del bug (memoria nello </a:t>
            </a:r>
            <a:r>
              <a:rPr lang="it-IT" dirty="0" err="1"/>
              <a:t>stack</a:t>
            </a:r>
            <a:r>
              <a:rPr lang="it-IT" dirty="0"/>
              <a:t>)</a:t>
            </a:r>
            <a:br>
              <a:rPr lang="it-IT" dirty="0"/>
            </a:br>
            <a:r>
              <a:rPr lang="it-IT" dirty="0"/>
              <a:t>Test Case: insieme di condizioni che determina come reagisce il software</a:t>
            </a:r>
          </a:p>
        </p:txBody>
      </p:sp>
      <p:sp>
        <p:nvSpPr>
          <p:cNvPr id="4" name="Segnaposto numero diapositiva 3"/>
          <p:cNvSpPr>
            <a:spLocks noGrp="1"/>
          </p:cNvSpPr>
          <p:nvPr>
            <p:ph type="sldNum" sz="quarter" idx="10"/>
          </p:nvPr>
        </p:nvSpPr>
        <p:spPr/>
        <p:txBody>
          <a:bodyPr/>
          <a:lstStyle/>
          <a:p>
            <a:fld id="{57975F39-C2F3-49E4-A4D7-90703D793600}" type="slidenum">
              <a:rPr lang="it-IT" smtClean="0"/>
              <a:t>5</a:t>
            </a:fld>
            <a:endParaRPr lang="it-IT"/>
          </a:p>
        </p:txBody>
      </p:sp>
    </p:spTree>
    <p:extLst>
      <p:ext uri="{BB962C8B-B14F-4D97-AF65-F5344CB8AC3E}">
        <p14:creationId xmlns:p14="http://schemas.microsoft.com/office/powerpoint/2010/main" val="122282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Assignees</a:t>
            </a:r>
            <a:r>
              <a:rPr lang="it-IT" dirty="0"/>
              <a:t>: per vedere a chi è stato assegnato un bug report</a:t>
            </a:r>
          </a:p>
          <a:p>
            <a:r>
              <a:rPr lang="it-IT" dirty="0" err="1"/>
              <a:t>Labels</a:t>
            </a:r>
            <a:r>
              <a:rPr lang="it-IT" dirty="0"/>
              <a:t>: usato per categorizzare e dare priorità al bug</a:t>
            </a:r>
          </a:p>
          <a:p>
            <a:endParaRPr lang="it-IT" dirty="0"/>
          </a:p>
        </p:txBody>
      </p:sp>
      <p:sp>
        <p:nvSpPr>
          <p:cNvPr id="4" name="Segnaposto numero diapositiva 3"/>
          <p:cNvSpPr>
            <a:spLocks noGrp="1"/>
          </p:cNvSpPr>
          <p:nvPr>
            <p:ph type="sldNum" sz="quarter" idx="10"/>
          </p:nvPr>
        </p:nvSpPr>
        <p:spPr/>
        <p:txBody>
          <a:bodyPr/>
          <a:lstStyle/>
          <a:p>
            <a:fld id="{57975F39-C2F3-49E4-A4D7-90703D793600}" type="slidenum">
              <a:rPr lang="it-IT" smtClean="0"/>
              <a:t>9</a:t>
            </a:fld>
            <a:endParaRPr lang="it-IT"/>
          </a:p>
        </p:txBody>
      </p:sp>
    </p:spTree>
    <p:extLst>
      <p:ext uri="{BB962C8B-B14F-4D97-AF65-F5344CB8AC3E}">
        <p14:creationId xmlns:p14="http://schemas.microsoft.com/office/powerpoint/2010/main" val="184500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err="1">
                <a:solidFill>
                  <a:schemeClr val="tx1"/>
                </a:solidFill>
                <a:latin typeface="+mn-lt"/>
                <a:ea typeface="+mn-ea"/>
                <a:cs typeface="+mn-cs"/>
              </a:rPr>
              <a:t>Fog</a:t>
            </a:r>
            <a:r>
              <a:rPr lang="it-IT" sz="1200" b="0" i="0" u="none" strike="noStrike" kern="1200" baseline="0" dirty="0">
                <a:solidFill>
                  <a:schemeClr val="tx1"/>
                </a:solidFill>
                <a:latin typeface="+mn-lt"/>
                <a:ea typeface="+mn-ea"/>
                <a:cs typeface="+mn-cs"/>
              </a:rPr>
              <a:t> indica gli anni di educazione che servono per poter leggere il testo con facilità</a:t>
            </a:r>
          </a:p>
          <a:p>
            <a:r>
              <a:rPr lang="it-IT" sz="1200" b="0" i="0" u="none" strike="noStrike" kern="1200" baseline="0" dirty="0" err="1">
                <a:solidFill>
                  <a:schemeClr val="tx1"/>
                </a:solidFill>
                <a:latin typeface="+mn-lt"/>
                <a:ea typeface="+mn-ea"/>
                <a:cs typeface="+mn-cs"/>
              </a:rPr>
              <a:t>Flesch</a:t>
            </a:r>
            <a:r>
              <a:rPr lang="it-IT" sz="1200" b="0" i="0" u="none" strike="noStrike" kern="1200" baseline="0" dirty="0">
                <a:solidFill>
                  <a:schemeClr val="tx1"/>
                </a:solidFill>
                <a:latin typeface="+mn-lt"/>
                <a:ea typeface="+mn-ea"/>
                <a:cs typeface="+mn-cs"/>
              </a:rPr>
              <a:t> calcola la leggibilità tenendo conto della lunghezza media delle parole e delle frasi</a:t>
            </a:r>
          </a:p>
          <a:p>
            <a:r>
              <a:rPr lang="it-IT" sz="1200" b="0" i="0" u="none" strike="noStrike" kern="1200" baseline="0" dirty="0" err="1">
                <a:solidFill>
                  <a:schemeClr val="tx1"/>
                </a:solidFill>
                <a:latin typeface="+mn-lt"/>
                <a:ea typeface="+mn-ea"/>
                <a:cs typeface="+mn-cs"/>
              </a:rPr>
              <a:t>Kinkaid</a:t>
            </a:r>
            <a:r>
              <a:rPr lang="it-IT" sz="1200" b="0" i="0" u="none" strike="noStrike" kern="1200" baseline="0" dirty="0">
                <a:solidFill>
                  <a:schemeClr val="tx1"/>
                </a:solidFill>
                <a:latin typeface="+mn-lt"/>
                <a:ea typeface="+mn-ea"/>
                <a:cs typeface="+mn-cs"/>
              </a:rPr>
              <a:t> calcola il grado di istruzione che serve per leggere il testo in base al numero medio di sillabe per parola e al numero</a:t>
            </a:r>
          </a:p>
          <a:p>
            <a:r>
              <a:rPr lang="it-IT" sz="1200" b="0" i="0" u="none" strike="noStrike" kern="1200" baseline="0" dirty="0">
                <a:solidFill>
                  <a:schemeClr val="tx1"/>
                </a:solidFill>
                <a:latin typeface="+mn-lt"/>
                <a:ea typeface="+mn-ea"/>
                <a:cs typeface="+mn-cs"/>
              </a:rPr>
              <a:t>medio di parole per frase.</a:t>
            </a:r>
            <a:endParaRPr lang="it-IT" dirty="0"/>
          </a:p>
        </p:txBody>
      </p:sp>
      <p:sp>
        <p:nvSpPr>
          <p:cNvPr id="4" name="Segnaposto numero diapositiva 3"/>
          <p:cNvSpPr>
            <a:spLocks noGrp="1"/>
          </p:cNvSpPr>
          <p:nvPr>
            <p:ph type="sldNum" sz="quarter" idx="10"/>
          </p:nvPr>
        </p:nvSpPr>
        <p:spPr/>
        <p:txBody>
          <a:bodyPr/>
          <a:lstStyle/>
          <a:p>
            <a:fld id="{57975F39-C2F3-49E4-A4D7-90703D793600}" type="slidenum">
              <a:rPr lang="it-IT" smtClean="0"/>
              <a:t>10</a:t>
            </a:fld>
            <a:endParaRPr lang="it-IT"/>
          </a:p>
        </p:txBody>
      </p:sp>
    </p:spTree>
    <p:extLst>
      <p:ext uri="{BB962C8B-B14F-4D97-AF65-F5344CB8AC3E}">
        <p14:creationId xmlns:p14="http://schemas.microsoft.com/office/powerpoint/2010/main" val="4259516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Tre indici influiscono di più su Pivot</a:t>
            </a:r>
          </a:p>
          <a:p>
            <a:r>
              <a:rPr lang="it-IT" dirty="0"/>
              <a:t>CRM minor tempo di risoluzione e maggior reputazione</a:t>
            </a:r>
          </a:p>
          <a:p>
            <a:r>
              <a:rPr lang="it-IT" dirty="0"/>
              <a:t>DOC maggior tempo di risoluzione e reputazione inferiore alla media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stato eseguito il test statistico di Kruskal-Wallis (non parametrico: non vede condizioni iniziali), per vedere se c’è effettiva correlazione tra category e parametri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Ciò si verifica quando il valore P Value trovato è minore di 0,05 quindi per quanto riguarda la dipendenza con time to res e category</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E commenti e category</a:t>
            </a:r>
          </a:p>
          <a:p>
            <a:endParaRPr lang="it-IT" dirty="0"/>
          </a:p>
          <a:p>
            <a:endParaRPr lang="it-IT" dirty="0"/>
          </a:p>
        </p:txBody>
      </p:sp>
      <p:sp>
        <p:nvSpPr>
          <p:cNvPr id="4" name="Segnaposto numero diapositiva 3"/>
          <p:cNvSpPr>
            <a:spLocks noGrp="1"/>
          </p:cNvSpPr>
          <p:nvPr>
            <p:ph type="sldNum" sz="quarter" idx="10"/>
          </p:nvPr>
        </p:nvSpPr>
        <p:spPr/>
        <p:txBody>
          <a:bodyPr/>
          <a:lstStyle/>
          <a:p>
            <a:fld id="{57975F39-C2F3-49E4-A4D7-90703D793600}" type="slidenum">
              <a:rPr lang="it-IT" smtClean="0"/>
              <a:t>16</a:t>
            </a:fld>
            <a:endParaRPr lang="it-IT"/>
          </a:p>
        </p:txBody>
      </p:sp>
    </p:spTree>
    <p:extLst>
      <p:ext uri="{BB962C8B-B14F-4D97-AF65-F5344CB8AC3E}">
        <p14:creationId xmlns:p14="http://schemas.microsoft.com/office/powerpoint/2010/main" val="341282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Si è  creato un modello di previsione (.</a:t>
            </a:r>
            <a:r>
              <a:rPr lang="it-IT" dirty="0" err="1"/>
              <a:t>csv</a:t>
            </a:r>
            <a:r>
              <a:rPr lang="it-IT" dirty="0"/>
              <a:t>), considerando solo alcuni parametri delle issues (Id, Category, </a:t>
            </a:r>
            <a:r>
              <a:rPr lang="it-IT" dirty="0" err="1"/>
              <a:t>Comment</a:t>
            </a:r>
            <a:r>
              <a:rPr lang="it-IT" dirty="0"/>
              <a:t>, Followers, </a:t>
            </a:r>
            <a:r>
              <a:rPr lang="it-IT" dirty="0" err="1"/>
              <a:t>Following</a:t>
            </a:r>
            <a:r>
              <a:rPr lang="it-IT" dirty="0"/>
              <a:t>, </a:t>
            </a:r>
            <a:r>
              <a:rPr lang="it-IT" dirty="0" err="1"/>
              <a:t>Reputation</a:t>
            </a:r>
            <a:r>
              <a:rPr lang="it-IT" dirty="0"/>
              <a:t>, </a:t>
            </a:r>
            <a:r>
              <a:rPr lang="it-IT" dirty="0" err="1"/>
              <a:t>Fog</a:t>
            </a:r>
            <a:r>
              <a:rPr lang="it-IT" dirty="0"/>
              <a:t>, </a:t>
            </a:r>
            <a:r>
              <a:rPr lang="it-IT" dirty="0" err="1"/>
              <a:t>Flesch</a:t>
            </a:r>
            <a:r>
              <a:rPr lang="it-IT" dirty="0"/>
              <a:t>, </a:t>
            </a:r>
            <a:r>
              <a:rPr lang="it-IT" dirty="0" err="1"/>
              <a:t>Kinkaid</a:t>
            </a:r>
            <a:r>
              <a:rPr lang="it-IT" dirty="0"/>
              <a:t>, </a:t>
            </a:r>
            <a:r>
              <a:rPr lang="it-IT" dirty="0" err="1"/>
              <a:t>Quality</a:t>
            </a:r>
            <a:r>
              <a:rPr lang="it-IT" dirty="0"/>
              <a:t>), valutandoli su una scala a cinque punti che va da VERY BAD (1) a VERY GOOD (5), in modo tale da scegliere il modello di </a:t>
            </a:r>
            <a:r>
              <a:rPr lang="it-IT" dirty="0" err="1"/>
              <a:t>classicazione</a:t>
            </a:r>
            <a:r>
              <a:rPr lang="it-IT" dirty="0"/>
              <a:t> </a:t>
            </a:r>
            <a:r>
              <a:rPr lang="it-IT" dirty="0" err="1"/>
              <a:t>piu</a:t>
            </a:r>
            <a:r>
              <a:rPr lang="it-IT" dirty="0"/>
              <a:t> opportuno.</a:t>
            </a:r>
          </a:p>
        </p:txBody>
      </p:sp>
      <p:sp>
        <p:nvSpPr>
          <p:cNvPr id="4" name="Segnaposto numero diapositiva 3"/>
          <p:cNvSpPr>
            <a:spLocks noGrp="1"/>
          </p:cNvSpPr>
          <p:nvPr>
            <p:ph type="sldNum" sz="quarter" idx="10"/>
          </p:nvPr>
        </p:nvSpPr>
        <p:spPr/>
        <p:txBody>
          <a:bodyPr/>
          <a:lstStyle/>
          <a:p>
            <a:fld id="{57975F39-C2F3-49E4-A4D7-90703D793600}" type="slidenum">
              <a:rPr lang="it-IT" smtClean="0"/>
              <a:t>17</a:t>
            </a:fld>
            <a:endParaRPr lang="it-IT"/>
          </a:p>
        </p:txBody>
      </p:sp>
    </p:spTree>
    <p:extLst>
      <p:ext uri="{BB962C8B-B14F-4D97-AF65-F5344CB8AC3E}">
        <p14:creationId xmlns:p14="http://schemas.microsoft.com/office/powerpoint/2010/main" val="357463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58305-1F9C-4361-9DC1-97EEE87E6AD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D412FEF-3971-4A37-8E56-374629DD6C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092C8A0-7305-4B61-B421-3372F7AE066B}"/>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5" name="Segnaposto piè di pagina 4">
            <a:extLst>
              <a:ext uri="{FF2B5EF4-FFF2-40B4-BE49-F238E27FC236}">
                <a16:creationId xmlns:a16="http://schemas.microsoft.com/office/drawing/2014/main" id="{FBBA6D77-EC08-4596-A2B3-953ACA8AB5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527008-902B-41BA-A8B4-1A1481C5C04A}"/>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369236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ABE9A9-3B08-43C5-ABD6-77056A2FE53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22CE6FC-33E2-41F8-84FC-FF51A340A19D}"/>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095200-57DA-4D92-9A70-66E5791CB2E3}"/>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5" name="Segnaposto piè di pagina 4">
            <a:extLst>
              <a:ext uri="{FF2B5EF4-FFF2-40B4-BE49-F238E27FC236}">
                <a16:creationId xmlns:a16="http://schemas.microsoft.com/office/drawing/2014/main" id="{9CFFF95D-7193-4299-AFDC-335E40635B9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52A134-DBF2-4429-8B60-BB9A2EA3B542}"/>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30063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E51FFF6-AE75-4500-994D-8009D1D379B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D062339-7484-4248-A66C-35EFA09F2AC1}"/>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D55AB4-9838-43E7-B050-A35ED79BEA9F}"/>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5" name="Segnaposto piè di pagina 4">
            <a:extLst>
              <a:ext uri="{FF2B5EF4-FFF2-40B4-BE49-F238E27FC236}">
                <a16:creationId xmlns:a16="http://schemas.microsoft.com/office/drawing/2014/main" id="{4FD5548B-56C3-44E0-AD25-83604F63C1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678DF1-76CC-40EB-BCCE-64453E11582F}"/>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415907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CDB13-ED82-4B54-A46F-C4BF4DEA515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07407A-02A7-45B0-BD08-2D70B3323FAA}"/>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F466C9-2C08-4306-88C6-884491691091}"/>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5" name="Segnaposto piè di pagina 4">
            <a:extLst>
              <a:ext uri="{FF2B5EF4-FFF2-40B4-BE49-F238E27FC236}">
                <a16:creationId xmlns:a16="http://schemas.microsoft.com/office/drawing/2014/main" id="{3F1D1B56-8795-46A4-863B-C96172B242F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7A40736-6260-46EC-BF41-B1F57642CB6C}"/>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217778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B1DEA5-F9C2-41AE-BA91-0D60A16054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B65B0D9-C8D4-4D2C-9B40-420B3752D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BA1344D1-AD59-447F-BF6E-8BFD747A59FC}"/>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5" name="Segnaposto piè di pagina 4">
            <a:extLst>
              <a:ext uri="{FF2B5EF4-FFF2-40B4-BE49-F238E27FC236}">
                <a16:creationId xmlns:a16="http://schemas.microsoft.com/office/drawing/2014/main" id="{83D8E1F8-3640-4C60-AC02-4854E5C81B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33B361-71B7-440E-943B-285F418EBC98}"/>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143091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E9BEEF-D85B-4C82-AEEE-95BA2CCD001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F8C6F4-7F6F-41B5-9683-EF33A58912FE}"/>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5DE9112-EBCD-4FF0-B21C-8B94533B9817}"/>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3C39904-7BDE-4313-A91D-FD026499782D}"/>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6" name="Segnaposto piè di pagina 5">
            <a:extLst>
              <a:ext uri="{FF2B5EF4-FFF2-40B4-BE49-F238E27FC236}">
                <a16:creationId xmlns:a16="http://schemas.microsoft.com/office/drawing/2014/main" id="{8714A01F-FE4D-48DE-A1CC-732187FD30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EA8C28F-B0EC-481C-B8D9-655DA7CEEDA2}"/>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333910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930618-40B0-4B25-A66A-19C6CD1B187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4A825F5-CAD5-4B59-8836-C0C92400A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FDC85E37-6552-4C50-B9CA-63C0D5B1DC50}"/>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DCC4421-91B3-4EB7-BBA9-7F3D382E9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3781FF48-AF3B-400D-9DF9-DE44D0B49CD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2D748C5-ADFE-4DB0-896A-D71330BA4E4D}"/>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8" name="Segnaposto piè di pagina 7">
            <a:extLst>
              <a:ext uri="{FF2B5EF4-FFF2-40B4-BE49-F238E27FC236}">
                <a16:creationId xmlns:a16="http://schemas.microsoft.com/office/drawing/2014/main" id="{98CA0543-849C-45CF-BC7F-2E955C405BF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70E618D-59BD-4B57-967B-6457B0F5F6E9}"/>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226388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A4467-92E6-46FD-BE0B-369172F2399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77C9E9C-9299-4AD7-BD7D-F317677DB1B5}"/>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4" name="Segnaposto piè di pagina 3">
            <a:extLst>
              <a:ext uri="{FF2B5EF4-FFF2-40B4-BE49-F238E27FC236}">
                <a16:creationId xmlns:a16="http://schemas.microsoft.com/office/drawing/2014/main" id="{5B9516A0-3CF6-4A57-AA01-955D0C483CA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34397D2-0254-4655-95D8-6379394D8022}"/>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304618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61EB57F-0E37-4DEC-AE79-5BB2517DB4DB}"/>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3" name="Segnaposto piè di pagina 2">
            <a:extLst>
              <a:ext uri="{FF2B5EF4-FFF2-40B4-BE49-F238E27FC236}">
                <a16:creationId xmlns:a16="http://schemas.microsoft.com/office/drawing/2014/main" id="{8746E8B7-ADB6-433E-BE63-5BB3D983D65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5CBF75E-9A1A-4C93-B785-AE61882D360C}"/>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261192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6847F4-54F6-44B1-83FF-B2DF507770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901E3C-8C73-4054-9B80-774774E97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996E327-5749-4481-8721-45AAB7743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74A3CD0D-2280-4D63-80CC-7EC48204DA02}"/>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6" name="Segnaposto piè di pagina 5">
            <a:extLst>
              <a:ext uri="{FF2B5EF4-FFF2-40B4-BE49-F238E27FC236}">
                <a16:creationId xmlns:a16="http://schemas.microsoft.com/office/drawing/2014/main" id="{634BD239-E065-4C15-8D1A-BAB48E017B5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C94170-2A07-43FF-96C7-282933EA171F}"/>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257533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29F7E-DD4A-4454-B848-73DC5F2506F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B87B1D3-660B-4696-AED2-AD4710A66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a:extLst>
              <a:ext uri="{FF2B5EF4-FFF2-40B4-BE49-F238E27FC236}">
                <a16:creationId xmlns:a16="http://schemas.microsoft.com/office/drawing/2014/main" id="{B83B721B-0117-4009-833E-C8D0CB883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9F35DEAF-41FD-4E41-A37E-04E04836EC7E}"/>
              </a:ext>
            </a:extLst>
          </p:cNvPr>
          <p:cNvSpPr>
            <a:spLocks noGrp="1"/>
          </p:cNvSpPr>
          <p:nvPr>
            <p:ph type="dt" sz="half" idx="10"/>
          </p:nvPr>
        </p:nvSpPr>
        <p:spPr/>
        <p:txBody>
          <a:bodyPr/>
          <a:lstStyle/>
          <a:p>
            <a:fld id="{8A5DCC78-C3E2-4920-98FE-658A868AB1D6}" type="datetimeFigureOut">
              <a:rPr lang="it-IT" smtClean="0"/>
              <a:t>14/05/2018</a:t>
            </a:fld>
            <a:endParaRPr lang="it-IT"/>
          </a:p>
        </p:txBody>
      </p:sp>
      <p:sp>
        <p:nvSpPr>
          <p:cNvPr id="6" name="Segnaposto piè di pagina 5">
            <a:extLst>
              <a:ext uri="{FF2B5EF4-FFF2-40B4-BE49-F238E27FC236}">
                <a16:creationId xmlns:a16="http://schemas.microsoft.com/office/drawing/2014/main" id="{27320AB4-980A-4748-8DF6-EEE4794A006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7BE7F2B-61FD-47D3-B74F-513E40664E07}"/>
              </a:ext>
            </a:extLst>
          </p:cNvPr>
          <p:cNvSpPr>
            <a:spLocks noGrp="1"/>
          </p:cNvSpPr>
          <p:nvPr>
            <p:ph type="sldNum" sz="quarter" idx="12"/>
          </p:nvPr>
        </p:nvSpPr>
        <p:spPr/>
        <p:txBody>
          <a:bodyPr/>
          <a:lstStyle/>
          <a:p>
            <a:fld id="{AC0D4D4A-EEC7-4A72-BFBC-C4FC3A804D8A}" type="slidenum">
              <a:rPr lang="it-IT" smtClean="0"/>
              <a:t>‹N›</a:t>
            </a:fld>
            <a:endParaRPr lang="it-IT"/>
          </a:p>
        </p:txBody>
      </p:sp>
    </p:spTree>
    <p:extLst>
      <p:ext uri="{BB962C8B-B14F-4D97-AF65-F5344CB8AC3E}">
        <p14:creationId xmlns:p14="http://schemas.microsoft.com/office/powerpoint/2010/main" val="376056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FC2E925-E907-4493-9E0A-C78C72C7D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BA629AC-BF2B-4851-9A0C-E40D2BF41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FFBD83-61DB-4051-AEA9-04AC912BF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DCC78-C3E2-4920-98FE-658A868AB1D6}" type="datetimeFigureOut">
              <a:rPr lang="it-IT" smtClean="0"/>
              <a:t>14/05/2018</a:t>
            </a:fld>
            <a:endParaRPr lang="it-IT"/>
          </a:p>
        </p:txBody>
      </p:sp>
      <p:sp>
        <p:nvSpPr>
          <p:cNvPr id="5" name="Segnaposto piè di pagina 4">
            <a:extLst>
              <a:ext uri="{FF2B5EF4-FFF2-40B4-BE49-F238E27FC236}">
                <a16:creationId xmlns:a16="http://schemas.microsoft.com/office/drawing/2014/main" id="{6AF0507E-542B-484F-B7A4-F2567FB54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38FEBF6-DB30-4D11-99BA-26258321A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D4D4A-EEC7-4A72-BFBC-C4FC3A804D8A}" type="slidenum">
              <a:rPr lang="it-IT" smtClean="0"/>
              <a:t>‹N›</a:t>
            </a:fld>
            <a:endParaRPr lang="it-IT"/>
          </a:p>
        </p:txBody>
      </p:sp>
    </p:spTree>
    <p:extLst>
      <p:ext uri="{BB962C8B-B14F-4D97-AF65-F5344CB8AC3E}">
        <p14:creationId xmlns:p14="http://schemas.microsoft.com/office/powerpoint/2010/main" val="287104149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AF37832-BE0B-4187-A136-D892C2619EDC}"/>
              </a:ext>
            </a:extLst>
          </p:cNvPr>
          <p:cNvSpPr txBox="1">
            <a:spLocks/>
          </p:cNvSpPr>
          <p:nvPr/>
        </p:nvSpPr>
        <p:spPr>
          <a:xfrm>
            <a:off x="2455278" y="1685565"/>
            <a:ext cx="7281430" cy="6420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600" dirty="0">
                <a:latin typeface="Calibri" panose="020F0502020204030204" pitchFamily="34" charset="0"/>
                <a:cs typeface="Calibri" panose="020F0502020204030204" pitchFamily="34" charset="0"/>
              </a:rPr>
              <a:t>Università degli Studi del Sannio</a:t>
            </a:r>
          </a:p>
        </p:txBody>
      </p:sp>
      <p:pic>
        <p:nvPicPr>
          <p:cNvPr id="6" name="Immagine 5">
            <a:extLst>
              <a:ext uri="{FF2B5EF4-FFF2-40B4-BE49-F238E27FC236}">
                <a16:creationId xmlns:a16="http://schemas.microsoft.com/office/drawing/2014/main" id="{7695032F-A2C9-48A6-A437-893D67098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027" y="297593"/>
            <a:ext cx="1721933" cy="1377546"/>
          </a:xfrm>
          <a:prstGeom prst="rect">
            <a:avLst/>
          </a:prstGeom>
        </p:spPr>
      </p:pic>
      <p:sp>
        <p:nvSpPr>
          <p:cNvPr id="7" name="CasellaDiTesto 6">
            <a:extLst>
              <a:ext uri="{FF2B5EF4-FFF2-40B4-BE49-F238E27FC236}">
                <a16:creationId xmlns:a16="http://schemas.microsoft.com/office/drawing/2014/main" id="{42F83EEF-10B2-4311-A7F5-65976ED6FA06}"/>
              </a:ext>
            </a:extLst>
          </p:cNvPr>
          <p:cNvSpPr txBox="1"/>
          <p:nvPr/>
        </p:nvSpPr>
        <p:spPr>
          <a:xfrm>
            <a:off x="4673952" y="2239912"/>
            <a:ext cx="2844079" cy="461665"/>
          </a:xfrm>
          <a:prstGeom prst="rect">
            <a:avLst/>
          </a:prstGeom>
          <a:noFill/>
        </p:spPr>
        <p:txBody>
          <a:bodyPr wrap="square" rtlCol="0">
            <a:spAutoFit/>
          </a:bodyPr>
          <a:lstStyle/>
          <a:p>
            <a:pPr algn="ctr"/>
            <a:r>
              <a:rPr lang="it-IT" sz="2400" dirty="0"/>
              <a:t>Facoltà di Ingegneria</a:t>
            </a:r>
          </a:p>
        </p:txBody>
      </p:sp>
      <p:sp>
        <p:nvSpPr>
          <p:cNvPr id="8" name="CasellaDiTesto 7">
            <a:extLst>
              <a:ext uri="{FF2B5EF4-FFF2-40B4-BE49-F238E27FC236}">
                <a16:creationId xmlns:a16="http://schemas.microsoft.com/office/drawing/2014/main" id="{77BADA0C-6BEB-4CF1-BBDF-B023D5182C76}"/>
              </a:ext>
            </a:extLst>
          </p:cNvPr>
          <p:cNvSpPr txBox="1"/>
          <p:nvPr/>
        </p:nvSpPr>
        <p:spPr>
          <a:xfrm>
            <a:off x="2850132" y="2701577"/>
            <a:ext cx="6491720" cy="461665"/>
          </a:xfrm>
          <a:prstGeom prst="rect">
            <a:avLst/>
          </a:prstGeom>
          <a:noFill/>
        </p:spPr>
        <p:txBody>
          <a:bodyPr wrap="square" rtlCol="0">
            <a:spAutoFit/>
          </a:bodyPr>
          <a:lstStyle/>
          <a:p>
            <a:pPr algn="ctr"/>
            <a:r>
              <a:rPr lang="it-IT" sz="2400" dirty="0"/>
              <a:t>Corso di Laurea Triennale in Ingegneria Informatica</a:t>
            </a:r>
          </a:p>
        </p:txBody>
      </p:sp>
      <p:sp>
        <p:nvSpPr>
          <p:cNvPr id="9" name="CasellaDiTesto 8">
            <a:extLst>
              <a:ext uri="{FF2B5EF4-FFF2-40B4-BE49-F238E27FC236}">
                <a16:creationId xmlns:a16="http://schemas.microsoft.com/office/drawing/2014/main" id="{1C9CE6CC-8F1E-445E-BEA8-BE2F2AD4DA24}"/>
              </a:ext>
            </a:extLst>
          </p:cNvPr>
          <p:cNvSpPr txBox="1"/>
          <p:nvPr/>
        </p:nvSpPr>
        <p:spPr>
          <a:xfrm>
            <a:off x="3088580" y="3791934"/>
            <a:ext cx="6014821" cy="1200329"/>
          </a:xfrm>
          <a:prstGeom prst="rect">
            <a:avLst/>
          </a:prstGeom>
          <a:noFill/>
        </p:spPr>
        <p:txBody>
          <a:bodyPr wrap="square" rtlCol="0">
            <a:spAutoFit/>
          </a:bodyPr>
          <a:lstStyle/>
          <a:p>
            <a:pPr algn="ctr"/>
            <a:r>
              <a:rPr lang="it-IT" sz="3600" dirty="0"/>
              <a:t>Analisi della qualità delle issues nei sistemi Open Source</a:t>
            </a:r>
          </a:p>
        </p:txBody>
      </p:sp>
      <p:sp>
        <p:nvSpPr>
          <p:cNvPr id="10" name="CasellaDiTesto 9">
            <a:extLst>
              <a:ext uri="{FF2B5EF4-FFF2-40B4-BE49-F238E27FC236}">
                <a16:creationId xmlns:a16="http://schemas.microsoft.com/office/drawing/2014/main" id="{ACD4B236-C441-48D2-937E-DB241701A670}"/>
              </a:ext>
            </a:extLst>
          </p:cNvPr>
          <p:cNvSpPr txBox="1"/>
          <p:nvPr/>
        </p:nvSpPr>
        <p:spPr>
          <a:xfrm>
            <a:off x="1086699" y="4978433"/>
            <a:ext cx="2001881" cy="1015663"/>
          </a:xfrm>
          <a:prstGeom prst="rect">
            <a:avLst/>
          </a:prstGeom>
          <a:noFill/>
        </p:spPr>
        <p:txBody>
          <a:bodyPr wrap="square" rtlCol="0">
            <a:spAutoFit/>
          </a:bodyPr>
          <a:lstStyle/>
          <a:p>
            <a:r>
              <a:rPr lang="it-IT" sz="2000" dirty="0"/>
              <a:t>Relatore:</a:t>
            </a:r>
          </a:p>
          <a:p>
            <a:r>
              <a:rPr lang="it-IT" sz="2000" dirty="0"/>
              <a:t>Chiar.ma Prof.ssa</a:t>
            </a:r>
          </a:p>
          <a:p>
            <a:r>
              <a:rPr lang="it-IT" sz="2000" dirty="0"/>
              <a:t>Lerina Aversano</a:t>
            </a:r>
          </a:p>
        </p:txBody>
      </p:sp>
      <p:sp>
        <p:nvSpPr>
          <p:cNvPr id="11" name="CasellaDiTesto 10">
            <a:extLst>
              <a:ext uri="{FF2B5EF4-FFF2-40B4-BE49-F238E27FC236}">
                <a16:creationId xmlns:a16="http://schemas.microsoft.com/office/drawing/2014/main" id="{BA6C43C3-F688-4546-88CD-3B39590D6C95}"/>
              </a:ext>
            </a:extLst>
          </p:cNvPr>
          <p:cNvSpPr txBox="1"/>
          <p:nvPr/>
        </p:nvSpPr>
        <p:spPr>
          <a:xfrm>
            <a:off x="9103401" y="4978433"/>
            <a:ext cx="2168657" cy="1015663"/>
          </a:xfrm>
          <a:prstGeom prst="rect">
            <a:avLst/>
          </a:prstGeom>
          <a:noFill/>
        </p:spPr>
        <p:txBody>
          <a:bodyPr wrap="square" rtlCol="0">
            <a:spAutoFit/>
          </a:bodyPr>
          <a:lstStyle/>
          <a:p>
            <a:r>
              <a:rPr lang="it-IT" sz="2000" dirty="0"/>
              <a:t>Candidato:</a:t>
            </a:r>
          </a:p>
          <a:p>
            <a:r>
              <a:rPr lang="it-IT" sz="2000" dirty="0"/>
              <a:t>Rinaldo Clemente</a:t>
            </a:r>
          </a:p>
          <a:p>
            <a:r>
              <a:rPr lang="it-IT" sz="2000" dirty="0" err="1"/>
              <a:t>Matr</a:t>
            </a:r>
            <a:r>
              <a:rPr lang="it-IT" sz="2000" dirty="0"/>
              <a:t>. 863000599</a:t>
            </a:r>
          </a:p>
        </p:txBody>
      </p:sp>
      <p:sp>
        <p:nvSpPr>
          <p:cNvPr id="12" name="CasellaDiTesto 11">
            <a:extLst>
              <a:ext uri="{FF2B5EF4-FFF2-40B4-BE49-F238E27FC236}">
                <a16:creationId xmlns:a16="http://schemas.microsoft.com/office/drawing/2014/main" id="{0E0EE269-1CEF-432B-AE20-0BD6F7F1D3C2}"/>
              </a:ext>
            </a:extLst>
          </p:cNvPr>
          <p:cNvSpPr txBox="1"/>
          <p:nvPr/>
        </p:nvSpPr>
        <p:spPr>
          <a:xfrm>
            <a:off x="4103449" y="6098742"/>
            <a:ext cx="3985081" cy="461665"/>
          </a:xfrm>
          <a:prstGeom prst="rect">
            <a:avLst/>
          </a:prstGeom>
          <a:noFill/>
        </p:spPr>
        <p:txBody>
          <a:bodyPr wrap="square" rtlCol="0">
            <a:spAutoFit/>
          </a:bodyPr>
          <a:lstStyle/>
          <a:p>
            <a:pPr algn="ctr"/>
            <a:r>
              <a:rPr lang="it-IT" sz="2400" dirty="0"/>
              <a:t>Anno Accademico 2016 - 2017</a:t>
            </a:r>
          </a:p>
        </p:txBody>
      </p:sp>
    </p:spTree>
    <p:extLst>
      <p:ext uri="{BB962C8B-B14F-4D97-AF65-F5344CB8AC3E}">
        <p14:creationId xmlns:p14="http://schemas.microsoft.com/office/powerpoint/2010/main" val="291739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D995036-6568-4ED7-9F8E-5A8246D07A8C}"/>
              </a:ext>
            </a:extLst>
          </p:cNvPr>
          <p:cNvPicPr>
            <a:picLocks noChangeAspect="1"/>
          </p:cNvPicPr>
          <p:nvPr/>
        </p:nvPicPr>
        <p:blipFill>
          <a:blip r:embed="rId3"/>
          <a:stretch>
            <a:fillRect/>
          </a:stretch>
        </p:blipFill>
        <p:spPr>
          <a:xfrm>
            <a:off x="5930938" y="1433365"/>
            <a:ext cx="5670121" cy="4646242"/>
          </a:xfrm>
          <a:prstGeom prst="rect">
            <a:avLst/>
          </a:prstGeom>
          <a:ln>
            <a:noFill/>
          </a:ln>
          <a:effectLst>
            <a:outerShdw blurRad="190500" algn="tl" rotWithShape="0">
              <a:srgbClr val="000000">
                <a:alpha val="70000"/>
              </a:srgbClr>
            </a:outerShdw>
          </a:effectLst>
        </p:spPr>
      </p:pic>
      <p:sp>
        <p:nvSpPr>
          <p:cNvPr id="6" name="Segnaposto contenuto 2">
            <a:extLst>
              <a:ext uri="{FF2B5EF4-FFF2-40B4-BE49-F238E27FC236}">
                <a16:creationId xmlns:a16="http://schemas.microsoft.com/office/drawing/2014/main" id="{ABE3B724-BDBE-4643-B4D7-2FE093291252}"/>
              </a:ext>
            </a:extLst>
          </p:cNvPr>
          <p:cNvSpPr>
            <a:spLocks noGrp="1"/>
          </p:cNvSpPr>
          <p:nvPr>
            <p:ph idx="1"/>
          </p:nvPr>
        </p:nvSpPr>
        <p:spPr>
          <a:xfrm>
            <a:off x="697518" y="1816099"/>
            <a:ext cx="4178136" cy="3880773"/>
          </a:xfrm>
        </p:spPr>
        <p:txBody>
          <a:bodyPr>
            <a:normAutofit fontScale="85000" lnSpcReduction="20000"/>
          </a:bodyPr>
          <a:lstStyle/>
          <a:p>
            <a:r>
              <a:rPr lang="it-IT" dirty="0"/>
              <a:t>Body </a:t>
            </a:r>
            <a:r>
              <a:rPr lang="it-IT" dirty="0" err="1"/>
              <a:t>without</a:t>
            </a:r>
            <a:r>
              <a:rPr lang="it-IT" dirty="0"/>
              <a:t> URL</a:t>
            </a:r>
          </a:p>
          <a:p>
            <a:r>
              <a:rPr lang="it-IT" dirty="0"/>
              <a:t>Category</a:t>
            </a:r>
          </a:p>
          <a:p>
            <a:r>
              <a:rPr lang="it-IT" dirty="0" err="1"/>
              <a:t>Itemization</a:t>
            </a:r>
            <a:endParaRPr lang="it-IT" dirty="0"/>
          </a:p>
          <a:p>
            <a:r>
              <a:rPr lang="it-IT" dirty="0" err="1"/>
              <a:t>Screenshots</a:t>
            </a:r>
            <a:endParaRPr lang="it-IT" dirty="0"/>
          </a:p>
          <a:p>
            <a:r>
              <a:rPr lang="it-IT" dirty="0"/>
              <a:t>Indici di leggibilità:</a:t>
            </a:r>
          </a:p>
          <a:p>
            <a:pPr marL="0" indent="0">
              <a:buNone/>
            </a:pPr>
            <a:r>
              <a:rPr lang="it-IT" dirty="0"/>
              <a:t>     	- Fog Index</a:t>
            </a:r>
          </a:p>
          <a:p>
            <a:pPr marL="0" indent="0">
              <a:buNone/>
            </a:pPr>
            <a:r>
              <a:rPr lang="it-IT" dirty="0"/>
              <a:t>	- Flesch Score</a:t>
            </a:r>
          </a:p>
          <a:p>
            <a:pPr marL="0" indent="0">
              <a:buNone/>
            </a:pPr>
            <a:r>
              <a:rPr lang="it-IT" dirty="0"/>
              <a:t>	- </a:t>
            </a:r>
            <a:r>
              <a:rPr lang="it-IT" dirty="0" err="1"/>
              <a:t>Kincaid</a:t>
            </a:r>
            <a:r>
              <a:rPr lang="it-IT" dirty="0"/>
              <a:t> Score</a:t>
            </a:r>
          </a:p>
          <a:p>
            <a:r>
              <a:rPr lang="it-IT" dirty="0"/>
              <a:t>Time to </a:t>
            </a:r>
            <a:r>
              <a:rPr lang="it-IT" dirty="0" err="1"/>
              <a:t>Resolution</a:t>
            </a:r>
            <a:endParaRPr lang="it-IT" dirty="0"/>
          </a:p>
          <a:p>
            <a:r>
              <a:rPr lang="it-IT" dirty="0" err="1"/>
              <a:t>Reputation</a:t>
            </a:r>
            <a:endParaRPr lang="it-IT" dirty="0"/>
          </a:p>
          <a:p>
            <a:endParaRPr lang="it-IT" dirty="0"/>
          </a:p>
        </p:txBody>
      </p:sp>
      <p:sp>
        <p:nvSpPr>
          <p:cNvPr id="7" name="Rettangolo 6">
            <a:extLst>
              <a:ext uri="{FF2B5EF4-FFF2-40B4-BE49-F238E27FC236}">
                <a16:creationId xmlns:a16="http://schemas.microsoft.com/office/drawing/2014/main" id="{1A554AC5-DC21-4E88-8870-6E41AE598C91}"/>
              </a:ext>
            </a:extLst>
          </p:cNvPr>
          <p:cNvSpPr/>
          <p:nvPr/>
        </p:nvSpPr>
        <p:spPr>
          <a:xfrm>
            <a:off x="6415498" y="2617736"/>
            <a:ext cx="3334414" cy="541381"/>
          </a:xfrm>
          <a:prstGeom prst="rect">
            <a:avLst/>
          </a:prstGeom>
          <a:solidFill>
            <a:srgbClr val="FFC000">
              <a:alpha val="25098"/>
            </a:srgbClr>
          </a:solidFill>
          <a:ln>
            <a:solidFill>
              <a:srgbClr val="FFC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8" name="Rettangolo 7">
            <a:extLst>
              <a:ext uri="{FF2B5EF4-FFF2-40B4-BE49-F238E27FC236}">
                <a16:creationId xmlns:a16="http://schemas.microsoft.com/office/drawing/2014/main" id="{484E5238-7223-4B17-815A-FE6D22FA2C2B}"/>
              </a:ext>
            </a:extLst>
          </p:cNvPr>
          <p:cNvSpPr/>
          <p:nvPr/>
        </p:nvSpPr>
        <p:spPr>
          <a:xfrm>
            <a:off x="6415498" y="3886341"/>
            <a:ext cx="2858504" cy="2051968"/>
          </a:xfrm>
          <a:prstGeom prst="rect">
            <a:avLst/>
          </a:prstGeom>
          <a:solidFill>
            <a:srgbClr val="4472C4">
              <a:alpha val="25098"/>
            </a:srgbClr>
          </a:solidFill>
          <a:ln>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9" name="Connettore a gomito 8">
            <a:extLst>
              <a:ext uri="{FF2B5EF4-FFF2-40B4-BE49-F238E27FC236}">
                <a16:creationId xmlns:a16="http://schemas.microsoft.com/office/drawing/2014/main" id="{53937AAD-654B-40E2-8C17-53B21818B082}"/>
              </a:ext>
            </a:extLst>
          </p:cNvPr>
          <p:cNvCxnSpPr>
            <a:cxnSpLocks/>
          </p:cNvCxnSpPr>
          <p:nvPr/>
        </p:nvCxnSpPr>
        <p:spPr>
          <a:xfrm>
            <a:off x="2669450" y="3119735"/>
            <a:ext cx="3536478" cy="1236993"/>
          </a:xfrm>
          <a:prstGeom prst="bentConnector3">
            <a:avLst>
              <a:gd name="adj1" fmla="val 61868"/>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cxnSp>
        <p:nvCxnSpPr>
          <p:cNvPr id="10" name="Connettore 2 9">
            <a:extLst>
              <a:ext uri="{FF2B5EF4-FFF2-40B4-BE49-F238E27FC236}">
                <a16:creationId xmlns:a16="http://schemas.microsoft.com/office/drawing/2014/main" id="{9B55814B-0873-4C9F-8EE6-F363FE8A5508}"/>
              </a:ext>
            </a:extLst>
          </p:cNvPr>
          <p:cNvCxnSpPr>
            <a:cxnSpLocks/>
          </p:cNvCxnSpPr>
          <p:nvPr/>
        </p:nvCxnSpPr>
        <p:spPr>
          <a:xfrm>
            <a:off x="2669450" y="2739855"/>
            <a:ext cx="3536478"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12" name="Rettangolo 11">
            <a:extLst>
              <a:ext uri="{FF2B5EF4-FFF2-40B4-BE49-F238E27FC236}">
                <a16:creationId xmlns:a16="http://schemas.microsoft.com/office/drawing/2014/main" id="{AE666B36-E8EB-4CB8-BF62-A8E310847AE1}"/>
              </a:ext>
            </a:extLst>
          </p:cNvPr>
          <p:cNvSpPr/>
          <p:nvPr/>
        </p:nvSpPr>
        <p:spPr>
          <a:xfrm>
            <a:off x="6081010" y="1441109"/>
            <a:ext cx="829456" cy="252000"/>
          </a:xfrm>
          <a:prstGeom prst="rect">
            <a:avLst/>
          </a:prstGeom>
          <a:solidFill>
            <a:srgbClr val="70AD47">
              <a:alpha val="25098"/>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pic>
        <p:nvPicPr>
          <p:cNvPr id="14" name="Immagine 13">
            <a:extLst>
              <a:ext uri="{FF2B5EF4-FFF2-40B4-BE49-F238E27FC236}">
                <a16:creationId xmlns:a16="http://schemas.microsoft.com/office/drawing/2014/main" id="{1621AC1C-134A-4F52-96CB-CE964ED32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15" name="CasellaDiTesto 14">
            <a:extLst>
              <a:ext uri="{FF2B5EF4-FFF2-40B4-BE49-F238E27FC236}">
                <a16:creationId xmlns:a16="http://schemas.microsoft.com/office/drawing/2014/main" id="{D0581F48-3C91-4689-9363-E7E5100F5226}"/>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16" name="Connettore diritto 15">
            <a:extLst>
              <a:ext uri="{FF2B5EF4-FFF2-40B4-BE49-F238E27FC236}">
                <a16:creationId xmlns:a16="http://schemas.microsoft.com/office/drawing/2014/main" id="{3AE72721-801A-4E4A-AF6F-6BC4577974B6}"/>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7" name="Connettore diritto 16">
            <a:extLst>
              <a:ext uri="{FF2B5EF4-FFF2-40B4-BE49-F238E27FC236}">
                <a16:creationId xmlns:a16="http://schemas.microsoft.com/office/drawing/2014/main" id="{F6CD2F92-02FE-430B-8D72-DBE8099CF06D}"/>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8" name="CasellaDiTesto 17">
            <a:extLst>
              <a:ext uri="{FF2B5EF4-FFF2-40B4-BE49-F238E27FC236}">
                <a16:creationId xmlns:a16="http://schemas.microsoft.com/office/drawing/2014/main" id="{A353DBE9-09DC-4DAE-9DE3-F76979334A69}"/>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30" name="Connettore a gomito 29">
            <a:extLst>
              <a:ext uri="{FF2B5EF4-FFF2-40B4-BE49-F238E27FC236}">
                <a16:creationId xmlns:a16="http://schemas.microsoft.com/office/drawing/2014/main" id="{F0CA1946-56A7-43C3-865B-1475637961D9}"/>
              </a:ext>
            </a:extLst>
          </p:cNvPr>
          <p:cNvCxnSpPr>
            <a:cxnSpLocks/>
          </p:cNvCxnSpPr>
          <p:nvPr/>
        </p:nvCxnSpPr>
        <p:spPr>
          <a:xfrm flipV="1">
            <a:off x="2673926" y="1594224"/>
            <a:ext cx="3127267" cy="787610"/>
          </a:xfrm>
          <a:prstGeom prst="bentConnector3">
            <a:avLst>
              <a:gd name="adj1" fmla="val 69174"/>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322342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C79FC26-C428-4E99-A405-1B98F72F0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6C97A245-9C9F-4F54-BE67-4DFD0F35FBAA}"/>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677C3FE4-5A26-4B54-AA0A-FC856807B4A4}"/>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3BB0D4F3-8F73-436B-893C-DFF42C60F4C8}"/>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5B8CF568-44DF-4184-B4D9-AB66A7B8E328}"/>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CasellaDiTesto 9">
            <a:extLst>
              <a:ext uri="{FF2B5EF4-FFF2-40B4-BE49-F238E27FC236}">
                <a16:creationId xmlns:a16="http://schemas.microsoft.com/office/drawing/2014/main" id="{FC72DCD1-CFA0-42E0-AD32-60FB40BA6B58}"/>
              </a:ext>
            </a:extLst>
          </p:cNvPr>
          <p:cNvSpPr txBox="1"/>
          <p:nvPr/>
        </p:nvSpPr>
        <p:spPr>
          <a:xfrm>
            <a:off x="4711057" y="1295315"/>
            <a:ext cx="2769925" cy="584775"/>
          </a:xfrm>
          <a:prstGeom prst="rect">
            <a:avLst/>
          </a:prstGeom>
          <a:noFill/>
        </p:spPr>
        <p:txBody>
          <a:bodyPr wrap="none" rtlCol="0">
            <a:spAutoFit/>
          </a:bodyPr>
          <a:lstStyle/>
          <a:p>
            <a:pPr algn="ctr"/>
            <a:r>
              <a:rPr lang="it-IT" sz="3200" b="1" dirty="0">
                <a:latin typeface="+mj-lt"/>
              </a:rPr>
              <a:t>FILE CSV FINALE</a:t>
            </a:r>
          </a:p>
        </p:txBody>
      </p:sp>
      <p:pic>
        <p:nvPicPr>
          <p:cNvPr id="13" name="Immagine 12" descr="Immagine che contiene screenshot&#10;&#10;Descrizione generata con affidabilità molto elevata">
            <a:extLst>
              <a:ext uri="{FF2B5EF4-FFF2-40B4-BE49-F238E27FC236}">
                <a16:creationId xmlns:a16="http://schemas.microsoft.com/office/drawing/2014/main" id="{29E8907D-73FF-40B8-B2AB-1EC581324CE4}"/>
              </a:ext>
            </a:extLst>
          </p:cNvPr>
          <p:cNvPicPr>
            <a:picLocks noChangeAspect="1"/>
          </p:cNvPicPr>
          <p:nvPr/>
        </p:nvPicPr>
        <p:blipFill rotWithShape="1">
          <a:blip r:embed="rId3">
            <a:extLst>
              <a:ext uri="{28A0092B-C50C-407E-A947-70E740481C1C}">
                <a14:useLocalDpi xmlns:a14="http://schemas.microsoft.com/office/drawing/2010/main" val="0"/>
              </a:ext>
            </a:extLst>
          </a:blip>
          <a:srcRect l="1826" t="37298" r="1633" b="4819"/>
          <a:stretch/>
        </p:blipFill>
        <p:spPr>
          <a:xfrm>
            <a:off x="733953" y="2484641"/>
            <a:ext cx="10724093" cy="3318451"/>
          </a:xfrm>
          <a:prstGeom prst="rect">
            <a:avLst/>
          </a:prstGeom>
        </p:spPr>
      </p:pic>
    </p:spTree>
    <p:extLst>
      <p:ext uri="{BB962C8B-B14F-4D97-AF65-F5344CB8AC3E}">
        <p14:creationId xmlns:p14="http://schemas.microsoft.com/office/powerpoint/2010/main" val="14818212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F56B024-546A-41B8-8C17-5428E3CC4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DFE0B863-5352-49AE-85DA-BEE4156419FA}"/>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7E2678BB-2197-4C81-A1D7-FF47A5CD4AA8}"/>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C078B050-5D64-46E6-906F-F9228D9A72BD}"/>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1F58041A-E3A6-4FA7-A962-C5FE845BA0B7}"/>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CasellaDiTesto 9">
            <a:extLst>
              <a:ext uri="{FF2B5EF4-FFF2-40B4-BE49-F238E27FC236}">
                <a16:creationId xmlns:a16="http://schemas.microsoft.com/office/drawing/2014/main" id="{1C52BA46-3765-403F-8753-48769A61885B}"/>
              </a:ext>
            </a:extLst>
          </p:cNvPr>
          <p:cNvSpPr txBox="1"/>
          <p:nvPr/>
        </p:nvSpPr>
        <p:spPr>
          <a:xfrm>
            <a:off x="4647963" y="1295315"/>
            <a:ext cx="2896114" cy="584775"/>
          </a:xfrm>
          <a:prstGeom prst="rect">
            <a:avLst/>
          </a:prstGeom>
          <a:noFill/>
        </p:spPr>
        <p:txBody>
          <a:bodyPr wrap="none" rtlCol="0">
            <a:spAutoFit/>
          </a:bodyPr>
          <a:lstStyle/>
          <a:p>
            <a:pPr algn="ctr"/>
            <a:r>
              <a:rPr lang="it-IT" sz="3200" b="1" dirty="0">
                <a:latin typeface="+mj-lt"/>
              </a:rPr>
              <a:t>ANALISI DEI DATI</a:t>
            </a:r>
          </a:p>
        </p:txBody>
      </p:sp>
      <p:pic>
        <p:nvPicPr>
          <p:cNvPr id="13" name="Immagine 12">
            <a:extLst>
              <a:ext uri="{FF2B5EF4-FFF2-40B4-BE49-F238E27FC236}">
                <a16:creationId xmlns:a16="http://schemas.microsoft.com/office/drawing/2014/main" id="{032F1348-FD23-4BA0-AEAE-2D50C3B7C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719" y="2139512"/>
            <a:ext cx="4650080" cy="3222154"/>
          </a:xfrm>
          <a:prstGeom prst="rect">
            <a:avLst/>
          </a:prstGeom>
        </p:spPr>
      </p:pic>
      <p:pic>
        <p:nvPicPr>
          <p:cNvPr id="15" name="Immagine 14">
            <a:extLst>
              <a:ext uri="{FF2B5EF4-FFF2-40B4-BE49-F238E27FC236}">
                <a16:creationId xmlns:a16="http://schemas.microsoft.com/office/drawing/2014/main" id="{95FD9455-ABB0-4DF6-905C-C56187C36CA6}"/>
              </a:ext>
            </a:extLst>
          </p:cNvPr>
          <p:cNvPicPr>
            <a:picLocks noChangeAspect="1"/>
          </p:cNvPicPr>
          <p:nvPr/>
        </p:nvPicPr>
        <p:blipFill rotWithShape="1">
          <a:blip r:embed="rId4">
            <a:extLst>
              <a:ext uri="{28A0092B-C50C-407E-A947-70E740481C1C}">
                <a14:useLocalDpi xmlns:a14="http://schemas.microsoft.com/office/drawing/2010/main" val="0"/>
              </a:ext>
            </a:extLst>
          </a:blip>
          <a:srcRect b="11234"/>
          <a:stretch/>
        </p:blipFill>
        <p:spPr>
          <a:xfrm>
            <a:off x="6454202" y="2139511"/>
            <a:ext cx="4592906" cy="3230281"/>
          </a:xfrm>
          <a:prstGeom prst="rect">
            <a:avLst/>
          </a:prstGeom>
        </p:spPr>
      </p:pic>
      <p:pic>
        <p:nvPicPr>
          <p:cNvPr id="16" name="Immagine 15">
            <a:extLst>
              <a:ext uri="{FF2B5EF4-FFF2-40B4-BE49-F238E27FC236}">
                <a16:creationId xmlns:a16="http://schemas.microsoft.com/office/drawing/2014/main" id="{372E14EE-A816-4E1C-80D0-34BF6CB6EF61}"/>
              </a:ext>
            </a:extLst>
          </p:cNvPr>
          <p:cNvPicPr>
            <a:picLocks noChangeAspect="1"/>
          </p:cNvPicPr>
          <p:nvPr/>
        </p:nvPicPr>
        <p:blipFill rotWithShape="1">
          <a:blip r:embed="rId3">
            <a:extLst>
              <a:ext uri="{28A0092B-C50C-407E-A947-70E740481C1C}">
                <a14:useLocalDpi xmlns:a14="http://schemas.microsoft.com/office/drawing/2010/main" val="0"/>
              </a:ext>
            </a:extLst>
          </a:blip>
          <a:srcRect t="97436"/>
          <a:stretch/>
        </p:blipFill>
        <p:spPr>
          <a:xfrm>
            <a:off x="6454202" y="5279853"/>
            <a:ext cx="4592906" cy="81813"/>
          </a:xfrm>
          <a:prstGeom prst="rect">
            <a:avLst/>
          </a:prstGeom>
        </p:spPr>
      </p:pic>
      <p:sp>
        <p:nvSpPr>
          <p:cNvPr id="17" name="CasellaDiTesto 16">
            <a:extLst>
              <a:ext uri="{FF2B5EF4-FFF2-40B4-BE49-F238E27FC236}">
                <a16:creationId xmlns:a16="http://schemas.microsoft.com/office/drawing/2014/main" id="{EB10210F-73F6-43E2-96E7-31D1F9B02CCC}"/>
              </a:ext>
            </a:extLst>
          </p:cNvPr>
          <p:cNvSpPr txBox="1"/>
          <p:nvPr/>
        </p:nvSpPr>
        <p:spPr>
          <a:xfrm>
            <a:off x="972426" y="5506104"/>
            <a:ext cx="10164012" cy="707886"/>
          </a:xfrm>
          <a:prstGeom prst="rect">
            <a:avLst/>
          </a:prstGeom>
          <a:noFill/>
        </p:spPr>
        <p:txBody>
          <a:bodyPr wrap="square" rtlCol="0">
            <a:spAutoFit/>
          </a:bodyPr>
          <a:lstStyle/>
          <a:p>
            <a:pPr algn="just"/>
            <a:r>
              <a:rPr lang="it-IT" sz="2000" dirty="0"/>
              <a:t>Possiamo affermare che i bug riscontrati più di frequente dagli utenti di Odoo riguardano i moduli del software relativi alle vendite (Sale), allo stoccaggio dei prodotti (Stock) e agli Account.</a:t>
            </a:r>
          </a:p>
        </p:txBody>
      </p:sp>
      <p:sp>
        <p:nvSpPr>
          <p:cNvPr id="18" name="CasellaDiTesto 17">
            <a:extLst>
              <a:ext uri="{FF2B5EF4-FFF2-40B4-BE49-F238E27FC236}">
                <a16:creationId xmlns:a16="http://schemas.microsoft.com/office/drawing/2014/main" id="{7947A5CA-12CE-445A-BEB4-D1C510E2B624}"/>
              </a:ext>
            </a:extLst>
          </p:cNvPr>
          <p:cNvSpPr txBox="1"/>
          <p:nvPr/>
        </p:nvSpPr>
        <p:spPr>
          <a:xfrm>
            <a:off x="2955871" y="1844022"/>
            <a:ext cx="913776" cy="369332"/>
          </a:xfrm>
          <a:prstGeom prst="rect">
            <a:avLst/>
          </a:prstGeom>
          <a:noFill/>
        </p:spPr>
        <p:txBody>
          <a:bodyPr wrap="none" rtlCol="0">
            <a:spAutoFit/>
          </a:bodyPr>
          <a:lstStyle/>
          <a:p>
            <a:r>
              <a:rPr lang="it-IT" dirty="0"/>
              <a:t>CLOSED</a:t>
            </a:r>
          </a:p>
        </p:txBody>
      </p:sp>
      <p:sp>
        <p:nvSpPr>
          <p:cNvPr id="19" name="CasellaDiTesto 18">
            <a:extLst>
              <a:ext uri="{FF2B5EF4-FFF2-40B4-BE49-F238E27FC236}">
                <a16:creationId xmlns:a16="http://schemas.microsoft.com/office/drawing/2014/main" id="{B53F0873-73C1-4E0D-BEC6-8F84416B0559}"/>
              </a:ext>
            </a:extLst>
          </p:cNvPr>
          <p:cNvSpPr txBox="1"/>
          <p:nvPr/>
        </p:nvSpPr>
        <p:spPr>
          <a:xfrm>
            <a:off x="8392223" y="1844369"/>
            <a:ext cx="716863" cy="369332"/>
          </a:xfrm>
          <a:prstGeom prst="rect">
            <a:avLst/>
          </a:prstGeom>
          <a:noFill/>
        </p:spPr>
        <p:txBody>
          <a:bodyPr wrap="none" rtlCol="0">
            <a:spAutoFit/>
          </a:bodyPr>
          <a:lstStyle/>
          <a:p>
            <a:r>
              <a:rPr lang="it-IT" dirty="0"/>
              <a:t>OPEN</a:t>
            </a:r>
          </a:p>
        </p:txBody>
      </p:sp>
    </p:spTree>
    <p:extLst>
      <p:ext uri="{BB962C8B-B14F-4D97-AF65-F5344CB8AC3E}">
        <p14:creationId xmlns:p14="http://schemas.microsoft.com/office/powerpoint/2010/main" val="3183384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2ADCDB43-2BA6-4E4A-82E3-03669678B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ECD5AD20-7B00-4463-8730-A151984E168A}"/>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84D933BD-DBBD-4454-84BE-71A7E75536CC}"/>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7C041092-CE44-4807-88F4-4A5B5FB1F5CB}"/>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B545B53A-9345-4E7D-9403-B634C0A2CDF7}"/>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7" name="Immagine 16" descr="Immagine che contiene screenshot&#10;&#10;Descrizione generata con affidabilità molto elevata">
            <a:extLst>
              <a:ext uri="{FF2B5EF4-FFF2-40B4-BE49-F238E27FC236}">
                <a16:creationId xmlns:a16="http://schemas.microsoft.com/office/drawing/2014/main" id="{952EC64C-EDAF-4817-869C-C73DFFB96592}"/>
              </a:ext>
            </a:extLst>
          </p:cNvPr>
          <p:cNvPicPr>
            <a:picLocks noChangeAspect="1"/>
          </p:cNvPicPr>
          <p:nvPr/>
        </p:nvPicPr>
        <p:blipFill rotWithShape="1">
          <a:blip r:embed="rId3">
            <a:extLst>
              <a:ext uri="{28A0092B-C50C-407E-A947-70E740481C1C}">
                <a14:useLocalDpi xmlns:a14="http://schemas.microsoft.com/office/drawing/2010/main" val="0"/>
              </a:ext>
            </a:extLst>
          </a:blip>
          <a:srcRect l="6568" t="1672"/>
          <a:stretch/>
        </p:blipFill>
        <p:spPr>
          <a:xfrm>
            <a:off x="3805427" y="1622647"/>
            <a:ext cx="3773873" cy="2301528"/>
          </a:xfrm>
          <a:prstGeom prst="rect">
            <a:avLst/>
          </a:prstGeom>
        </p:spPr>
      </p:pic>
      <p:pic>
        <p:nvPicPr>
          <p:cNvPr id="19" name="Immagine 18" descr="Immagine che contiene screenshot&#10;&#10;Descrizione generata con affidabilità molto elevata">
            <a:extLst>
              <a:ext uri="{FF2B5EF4-FFF2-40B4-BE49-F238E27FC236}">
                <a16:creationId xmlns:a16="http://schemas.microsoft.com/office/drawing/2014/main" id="{23380EAA-1023-4BFD-9AA5-5F1237F14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785" y="1622647"/>
            <a:ext cx="3948437" cy="2404844"/>
          </a:xfrm>
          <a:prstGeom prst="rect">
            <a:avLst/>
          </a:prstGeom>
        </p:spPr>
      </p:pic>
      <p:pic>
        <p:nvPicPr>
          <p:cNvPr id="21" name="Immagine 20" descr="Immagine che contiene screenshot&#10;&#10;Descrizione generata con affidabilità molto elevata">
            <a:extLst>
              <a:ext uri="{FF2B5EF4-FFF2-40B4-BE49-F238E27FC236}">
                <a16:creationId xmlns:a16="http://schemas.microsoft.com/office/drawing/2014/main" id="{1D8C6554-518B-43A0-8152-B5C28677329F}"/>
              </a:ext>
            </a:extLst>
          </p:cNvPr>
          <p:cNvPicPr>
            <a:picLocks noChangeAspect="1"/>
          </p:cNvPicPr>
          <p:nvPr/>
        </p:nvPicPr>
        <p:blipFill rotWithShape="1">
          <a:blip r:embed="rId5">
            <a:extLst>
              <a:ext uri="{28A0092B-C50C-407E-A947-70E740481C1C}">
                <a14:useLocalDpi xmlns:a14="http://schemas.microsoft.com/office/drawing/2010/main" val="0"/>
              </a:ext>
            </a:extLst>
          </a:blip>
          <a:srcRect l="1202" t="1671" r="2519" b="3911"/>
          <a:stretch/>
        </p:blipFill>
        <p:spPr>
          <a:xfrm>
            <a:off x="3810912" y="4061215"/>
            <a:ext cx="3773873" cy="2209387"/>
          </a:xfrm>
          <a:prstGeom prst="rect">
            <a:avLst/>
          </a:prstGeom>
        </p:spPr>
      </p:pic>
      <p:pic>
        <p:nvPicPr>
          <p:cNvPr id="23" name="Immagine 22" descr="Immagine che contiene screenshot&#10;&#10;Descrizione generata con affidabilità molto elevata">
            <a:extLst>
              <a:ext uri="{FF2B5EF4-FFF2-40B4-BE49-F238E27FC236}">
                <a16:creationId xmlns:a16="http://schemas.microsoft.com/office/drawing/2014/main" id="{0555B62D-F130-40AD-92DF-029AE266782E}"/>
              </a:ext>
            </a:extLst>
          </p:cNvPr>
          <p:cNvPicPr>
            <a:picLocks noChangeAspect="1"/>
          </p:cNvPicPr>
          <p:nvPr/>
        </p:nvPicPr>
        <p:blipFill rotWithShape="1">
          <a:blip r:embed="rId6">
            <a:extLst>
              <a:ext uri="{28A0092B-C50C-407E-A947-70E740481C1C}">
                <a14:useLocalDpi xmlns:a14="http://schemas.microsoft.com/office/drawing/2010/main" val="0"/>
              </a:ext>
            </a:extLst>
          </a:blip>
          <a:srcRect l="1599" t="1367" r="2121" b="4214"/>
          <a:stretch/>
        </p:blipFill>
        <p:spPr>
          <a:xfrm>
            <a:off x="7690710" y="4061216"/>
            <a:ext cx="3773874" cy="2209386"/>
          </a:xfrm>
          <a:prstGeom prst="rect">
            <a:avLst/>
          </a:prstGeom>
        </p:spPr>
      </p:pic>
      <p:sp>
        <p:nvSpPr>
          <p:cNvPr id="24" name="CasellaDiTesto 23">
            <a:extLst>
              <a:ext uri="{FF2B5EF4-FFF2-40B4-BE49-F238E27FC236}">
                <a16:creationId xmlns:a16="http://schemas.microsoft.com/office/drawing/2014/main" id="{D34E49B9-935D-4036-B22F-404250981EA3}"/>
              </a:ext>
            </a:extLst>
          </p:cNvPr>
          <p:cNvSpPr txBox="1"/>
          <p:nvPr/>
        </p:nvSpPr>
        <p:spPr>
          <a:xfrm>
            <a:off x="5152476" y="1269673"/>
            <a:ext cx="913776" cy="369332"/>
          </a:xfrm>
          <a:prstGeom prst="rect">
            <a:avLst/>
          </a:prstGeom>
          <a:noFill/>
        </p:spPr>
        <p:txBody>
          <a:bodyPr wrap="none" rtlCol="0">
            <a:spAutoFit/>
          </a:bodyPr>
          <a:lstStyle/>
          <a:p>
            <a:r>
              <a:rPr lang="it-IT" dirty="0"/>
              <a:t>CLOSED</a:t>
            </a:r>
          </a:p>
        </p:txBody>
      </p:sp>
      <p:sp>
        <p:nvSpPr>
          <p:cNvPr id="25" name="CasellaDiTesto 24">
            <a:extLst>
              <a:ext uri="{FF2B5EF4-FFF2-40B4-BE49-F238E27FC236}">
                <a16:creationId xmlns:a16="http://schemas.microsoft.com/office/drawing/2014/main" id="{86748B15-E43E-4471-A3D2-1BCF2E3AE811}"/>
              </a:ext>
            </a:extLst>
          </p:cNvPr>
          <p:cNvSpPr txBox="1"/>
          <p:nvPr/>
        </p:nvSpPr>
        <p:spPr>
          <a:xfrm>
            <a:off x="9176639" y="1266183"/>
            <a:ext cx="716863" cy="369332"/>
          </a:xfrm>
          <a:prstGeom prst="rect">
            <a:avLst/>
          </a:prstGeom>
          <a:noFill/>
        </p:spPr>
        <p:txBody>
          <a:bodyPr wrap="none" rtlCol="0">
            <a:spAutoFit/>
          </a:bodyPr>
          <a:lstStyle/>
          <a:p>
            <a:r>
              <a:rPr lang="it-IT" dirty="0"/>
              <a:t>OPEN</a:t>
            </a:r>
          </a:p>
        </p:txBody>
      </p:sp>
      <p:pic>
        <p:nvPicPr>
          <p:cNvPr id="27" name="Immagine 26" descr="Immagine che contiene screenshot&#10;&#10;Descrizione generata con affidabilità molto elevata">
            <a:extLst>
              <a:ext uri="{FF2B5EF4-FFF2-40B4-BE49-F238E27FC236}">
                <a16:creationId xmlns:a16="http://schemas.microsoft.com/office/drawing/2014/main" id="{214A0A92-8A36-4D71-A076-B822C98E8B1C}"/>
              </a:ext>
            </a:extLst>
          </p:cNvPr>
          <p:cNvPicPr>
            <a:picLocks noChangeAspect="1"/>
          </p:cNvPicPr>
          <p:nvPr/>
        </p:nvPicPr>
        <p:blipFill rotWithShape="1">
          <a:blip r:embed="rId6">
            <a:extLst>
              <a:ext uri="{28A0092B-C50C-407E-A947-70E740481C1C}">
                <a14:useLocalDpi xmlns:a14="http://schemas.microsoft.com/office/drawing/2010/main" val="0"/>
              </a:ext>
            </a:extLst>
          </a:blip>
          <a:srcRect l="100000" r="-1166"/>
          <a:stretch/>
        </p:blipFill>
        <p:spPr>
          <a:xfrm>
            <a:off x="11492436" y="1622647"/>
            <a:ext cx="45719" cy="2340000"/>
          </a:xfrm>
          <a:prstGeom prst="rect">
            <a:avLst/>
          </a:prstGeom>
        </p:spPr>
      </p:pic>
      <p:sp>
        <p:nvSpPr>
          <p:cNvPr id="28" name="Segnaposto contenuto 2">
            <a:extLst>
              <a:ext uri="{FF2B5EF4-FFF2-40B4-BE49-F238E27FC236}">
                <a16:creationId xmlns:a16="http://schemas.microsoft.com/office/drawing/2014/main" id="{C8C33EC7-826E-4F05-B1DF-0BDC451E8183}"/>
              </a:ext>
            </a:extLst>
          </p:cNvPr>
          <p:cNvSpPr txBox="1">
            <a:spLocks/>
          </p:cNvSpPr>
          <p:nvPr/>
        </p:nvSpPr>
        <p:spPr>
          <a:xfrm>
            <a:off x="302486" y="2250332"/>
            <a:ext cx="3398218" cy="120909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it-IT" dirty="0"/>
              <a:t>In generale, nelle descrizioni delle </a:t>
            </a:r>
            <a:r>
              <a:rPr lang="it-IT" dirty="0" err="1"/>
              <a:t>issue</a:t>
            </a:r>
            <a:r>
              <a:rPr lang="it-IT" dirty="0"/>
              <a:t>, gli ‘Step to </a:t>
            </a:r>
            <a:r>
              <a:rPr lang="it-IT" dirty="0" err="1"/>
              <a:t>Reproduce</a:t>
            </a:r>
            <a:r>
              <a:rPr lang="it-IT" dirty="0"/>
              <a:t>’ sono trascurati…</a:t>
            </a:r>
          </a:p>
        </p:txBody>
      </p:sp>
      <p:sp>
        <p:nvSpPr>
          <p:cNvPr id="29" name="Rettangolo 28">
            <a:extLst>
              <a:ext uri="{FF2B5EF4-FFF2-40B4-BE49-F238E27FC236}">
                <a16:creationId xmlns:a16="http://schemas.microsoft.com/office/drawing/2014/main" id="{6AC08AAF-5109-4051-857E-F19ADA883144}"/>
              </a:ext>
            </a:extLst>
          </p:cNvPr>
          <p:cNvSpPr/>
          <p:nvPr/>
        </p:nvSpPr>
        <p:spPr>
          <a:xfrm>
            <a:off x="302486" y="4755902"/>
            <a:ext cx="3398218" cy="923330"/>
          </a:xfrm>
          <a:prstGeom prst="rect">
            <a:avLst/>
          </a:prstGeom>
        </p:spPr>
        <p:txBody>
          <a:bodyPr wrap="square">
            <a:spAutoFit/>
          </a:bodyPr>
          <a:lstStyle/>
          <a:p>
            <a:pPr algn="just"/>
            <a:r>
              <a:rPr lang="it-IT" dirty="0"/>
              <a:t>…lo stesso vale per gli </a:t>
            </a:r>
            <a:r>
              <a:rPr lang="it-IT" dirty="0" err="1"/>
              <a:t>Screenshot</a:t>
            </a:r>
            <a:r>
              <a:rPr lang="it-IT" dirty="0"/>
              <a:t>, i quali non vengono riportati così spesso come si dovrebbe.</a:t>
            </a:r>
          </a:p>
        </p:txBody>
      </p:sp>
    </p:spTree>
    <p:extLst>
      <p:ext uri="{BB962C8B-B14F-4D97-AF65-F5344CB8AC3E}">
        <p14:creationId xmlns:p14="http://schemas.microsoft.com/office/powerpoint/2010/main" val="18610078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6D5DCF1-07A3-4997-9666-44F6B925A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E4BBE9AA-6685-41D0-B675-852DA7CE4D87}"/>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E785EE3E-90B1-4493-AA5B-3E4B002E60E6}"/>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293B385F-5780-4D0E-BC09-3E99E5AE9A41}"/>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09002DB1-0378-479A-908B-D5C180566D24}"/>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9" name="Immagine 18">
            <a:extLst>
              <a:ext uri="{FF2B5EF4-FFF2-40B4-BE49-F238E27FC236}">
                <a16:creationId xmlns:a16="http://schemas.microsoft.com/office/drawing/2014/main" id="{04599D86-5E87-4051-841F-9C12ACB7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0318" y="1505997"/>
            <a:ext cx="4062857" cy="2340000"/>
          </a:xfrm>
          <a:prstGeom prst="rect">
            <a:avLst/>
          </a:prstGeom>
        </p:spPr>
      </p:pic>
      <p:pic>
        <p:nvPicPr>
          <p:cNvPr id="21" name="Immagine 20">
            <a:extLst>
              <a:ext uri="{FF2B5EF4-FFF2-40B4-BE49-F238E27FC236}">
                <a16:creationId xmlns:a16="http://schemas.microsoft.com/office/drawing/2014/main" id="{C256BA1A-36F8-4F88-A38A-64D593F56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3175" y="1502798"/>
            <a:ext cx="4051726" cy="2340000"/>
          </a:xfrm>
          <a:prstGeom prst="rect">
            <a:avLst/>
          </a:prstGeom>
        </p:spPr>
      </p:pic>
      <p:pic>
        <p:nvPicPr>
          <p:cNvPr id="31" name="Immagine 30">
            <a:extLst>
              <a:ext uri="{FF2B5EF4-FFF2-40B4-BE49-F238E27FC236}">
                <a16:creationId xmlns:a16="http://schemas.microsoft.com/office/drawing/2014/main" id="{B9FE76FB-F2F9-4F1C-A6D7-8E1A8386F978}"/>
              </a:ext>
            </a:extLst>
          </p:cNvPr>
          <p:cNvPicPr>
            <a:picLocks noChangeAspect="1"/>
          </p:cNvPicPr>
          <p:nvPr/>
        </p:nvPicPr>
        <p:blipFill rotWithShape="1">
          <a:blip r:embed="rId5">
            <a:extLst>
              <a:ext uri="{28A0092B-C50C-407E-A947-70E740481C1C}">
                <a14:useLocalDpi xmlns:a14="http://schemas.microsoft.com/office/drawing/2010/main" val="0"/>
              </a:ext>
            </a:extLst>
          </a:blip>
          <a:srcRect l="5147"/>
          <a:stretch/>
        </p:blipFill>
        <p:spPr>
          <a:xfrm>
            <a:off x="3510319" y="3839598"/>
            <a:ext cx="4062857" cy="2520000"/>
          </a:xfrm>
          <a:prstGeom prst="rect">
            <a:avLst/>
          </a:prstGeom>
        </p:spPr>
      </p:pic>
      <p:pic>
        <p:nvPicPr>
          <p:cNvPr id="33" name="Immagine 32">
            <a:extLst>
              <a:ext uri="{FF2B5EF4-FFF2-40B4-BE49-F238E27FC236}">
                <a16:creationId xmlns:a16="http://schemas.microsoft.com/office/drawing/2014/main" id="{D35A86B9-6B12-4E11-BF14-9FD26B4B7C65}"/>
              </a:ext>
            </a:extLst>
          </p:cNvPr>
          <p:cNvPicPr>
            <a:picLocks noChangeAspect="1"/>
          </p:cNvPicPr>
          <p:nvPr/>
        </p:nvPicPr>
        <p:blipFill rotWithShape="1">
          <a:blip r:embed="rId6">
            <a:extLst>
              <a:ext uri="{28A0092B-C50C-407E-A947-70E740481C1C}">
                <a14:useLocalDpi xmlns:a14="http://schemas.microsoft.com/office/drawing/2010/main" val="0"/>
              </a:ext>
            </a:extLst>
          </a:blip>
          <a:srcRect l="5247"/>
          <a:stretch/>
        </p:blipFill>
        <p:spPr>
          <a:xfrm>
            <a:off x="7707085" y="3828749"/>
            <a:ext cx="4110838" cy="2520000"/>
          </a:xfrm>
          <a:prstGeom prst="rect">
            <a:avLst/>
          </a:prstGeom>
        </p:spPr>
      </p:pic>
      <p:sp>
        <p:nvSpPr>
          <p:cNvPr id="34" name="Segnaposto contenuto 2">
            <a:extLst>
              <a:ext uri="{FF2B5EF4-FFF2-40B4-BE49-F238E27FC236}">
                <a16:creationId xmlns:a16="http://schemas.microsoft.com/office/drawing/2014/main" id="{1140F179-3A55-4A04-AE8E-87986A563819}"/>
              </a:ext>
            </a:extLst>
          </p:cNvPr>
          <p:cNvSpPr txBox="1">
            <a:spLocks/>
          </p:cNvSpPr>
          <p:nvPr/>
        </p:nvSpPr>
        <p:spPr>
          <a:xfrm>
            <a:off x="290941" y="1971415"/>
            <a:ext cx="3002892" cy="3649304"/>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it-IT" dirty="0"/>
              <a:t>Con gli attributi </a:t>
            </a:r>
            <a:r>
              <a:rPr lang="it-IT" dirty="0" err="1"/>
              <a:t>Itemization</a:t>
            </a:r>
            <a:r>
              <a:rPr lang="it-IT" dirty="0"/>
              <a:t> e </a:t>
            </a:r>
            <a:r>
              <a:rPr lang="it-IT" dirty="0" err="1"/>
              <a:t>Screenshot</a:t>
            </a:r>
            <a:r>
              <a:rPr lang="it-IT" dirty="0"/>
              <a:t> è stata calcolata la completezza, secondo le seguenti regole:</a:t>
            </a:r>
          </a:p>
          <a:p>
            <a:pPr algn="just">
              <a:buClrTx/>
              <a:buSzPct val="100000"/>
              <a:buFont typeface="Wingdings" panose="05000000000000000000" pitchFamily="2" charset="2"/>
              <a:buChar char="§"/>
            </a:pPr>
            <a:r>
              <a:rPr lang="it-IT" dirty="0"/>
              <a:t>Presenza di entrambi</a:t>
            </a:r>
          </a:p>
          <a:p>
            <a:pPr marL="457200" lvl="1" indent="0" algn="just">
              <a:buNone/>
            </a:pPr>
            <a:r>
              <a:rPr lang="it-IT" sz="1800" b="1" dirty="0"/>
              <a:t>C=1</a:t>
            </a:r>
          </a:p>
          <a:p>
            <a:pPr algn="just">
              <a:buClrTx/>
              <a:buSzPct val="100000"/>
              <a:buFont typeface="Wingdings" panose="05000000000000000000" pitchFamily="2" charset="2"/>
              <a:buChar char="§"/>
            </a:pPr>
            <a:r>
              <a:rPr lang="it-IT" dirty="0"/>
              <a:t>Presenza di un solo parametro</a:t>
            </a:r>
          </a:p>
          <a:p>
            <a:pPr marL="0" indent="0" algn="just">
              <a:buNone/>
            </a:pPr>
            <a:r>
              <a:rPr lang="it-IT" dirty="0"/>
              <a:t>	</a:t>
            </a:r>
            <a:r>
              <a:rPr lang="it-IT" b="1" dirty="0"/>
              <a:t>C=0.5</a:t>
            </a:r>
          </a:p>
          <a:p>
            <a:pPr algn="just">
              <a:buClrTx/>
              <a:buSzPct val="100000"/>
              <a:buFont typeface="Wingdings" panose="05000000000000000000" pitchFamily="2" charset="2"/>
              <a:buChar char="§"/>
            </a:pPr>
            <a:r>
              <a:rPr lang="it-IT" dirty="0"/>
              <a:t>Nessun parametro</a:t>
            </a:r>
          </a:p>
          <a:p>
            <a:pPr marL="457200" lvl="1" indent="0" algn="just">
              <a:buNone/>
            </a:pPr>
            <a:r>
              <a:rPr lang="it-IT" sz="1800" b="1" dirty="0"/>
              <a:t>C=0</a:t>
            </a:r>
          </a:p>
        </p:txBody>
      </p:sp>
      <p:sp>
        <p:nvSpPr>
          <p:cNvPr id="35" name="CasellaDiTesto 34">
            <a:extLst>
              <a:ext uri="{FF2B5EF4-FFF2-40B4-BE49-F238E27FC236}">
                <a16:creationId xmlns:a16="http://schemas.microsoft.com/office/drawing/2014/main" id="{AA6438B7-F4F7-48D6-B2B0-CB8DB7BA046B}"/>
              </a:ext>
            </a:extLst>
          </p:cNvPr>
          <p:cNvSpPr txBox="1"/>
          <p:nvPr/>
        </p:nvSpPr>
        <p:spPr>
          <a:xfrm>
            <a:off x="5084859" y="1297662"/>
            <a:ext cx="913776" cy="369332"/>
          </a:xfrm>
          <a:prstGeom prst="rect">
            <a:avLst/>
          </a:prstGeom>
          <a:noFill/>
        </p:spPr>
        <p:txBody>
          <a:bodyPr wrap="none" rtlCol="0">
            <a:spAutoFit/>
          </a:bodyPr>
          <a:lstStyle/>
          <a:p>
            <a:r>
              <a:rPr lang="it-IT" dirty="0"/>
              <a:t>CLOSED</a:t>
            </a:r>
          </a:p>
        </p:txBody>
      </p:sp>
      <p:sp>
        <p:nvSpPr>
          <p:cNvPr id="36" name="CasellaDiTesto 35">
            <a:extLst>
              <a:ext uri="{FF2B5EF4-FFF2-40B4-BE49-F238E27FC236}">
                <a16:creationId xmlns:a16="http://schemas.microsoft.com/office/drawing/2014/main" id="{1B7B8865-61CE-498E-81CF-F38AE373573D}"/>
              </a:ext>
            </a:extLst>
          </p:cNvPr>
          <p:cNvSpPr txBox="1"/>
          <p:nvPr/>
        </p:nvSpPr>
        <p:spPr>
          <a:xfrm>
            <a:off x="9240606" y="1297662"/>
            <a:ext cx="716863" cy="369332"/>
          </a:xfrm>
          <a:prstGeom prst="rect">
            <a:avLst/>
          </a:prstGeom>
          <a:noFill/>
        </p:spPr>
        <p:txBody>
          <a:bodyPr wrap="none" rtlCol="0">
            <a:spAutoFit/>
          </a:bodyPr>
          <a:lstStyle/>
          <a:p>
            <a:r>
              <a:rPr lang="it-IT" dirty="0"/>
              <a:t>OPEN</a:t>
            </a:r>
          </a:p>
        </p:txBody>
      </p:sp>
    </p:spTree>
    <p:extLst>
      <p:ext uri="{BB962C8B-B14F-4D97-AF65-F5344CB8AC3E}">
        <p14:creationId xmlns:p14="http://schemas.microsoft.com/office/powerpoint/2010/main" val="76727538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C2469D1-EAA1-4ECA-82BF-88D531CE6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6" name="CasellaDiTesto 5">
            <a:extLst>
              <a:ext uri="{FF2B5EF4-FFF2-40B4-BE49-F238E27FC236}">
                <a16:creationId xmlns:a16="http://schemas.microsoft.com/office/drawing/2014/main" id="{C24525A7-7E50-4718-949A-DEAFBAE413CD}"/>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7" name="Connettore diritto 6">
            <a:extLst>
              <a:ext uri="{FF2B5EF4-FFF2-40B4-BE49-F238E27FC236}">
                <a16:creationId xmlns:a16="http://schemas.microsoft.com/office/drawing/2014/main" id="{70646C8F-0B65-46B1-A07E-A8F70FC0148D}"/>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CasellaDiTesto 7">
            <a:extLst>
              <a:ext uri="{FF2B5EF4-FFF2-40B4-BE49-F238E27FC236}">
                <a16:creationId xmlns:a16="http://schemas.microsoft.com/office/drawing/2014/main" id="{FD5B2157-B706-419E-BD9F-5DDF899206C8}"/>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9" name="Connettore diritto 8">
            <a:extLst>
              <a:ext uri="{FF2B5EF4-FFF2-40B4-BE49-F238E27FC236}">
                <a16:creationId xmlns:a16="http://schemas.microsoft.com/office/drawing/2014/main" id="{6B3BF0C2-B0FD-46EB-B88A-753B6D644B22}"/>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20" name="Immagine 19" descr="Immagine che contiene testo&#10;&#10;Descrizione generata con affidabilità molto elevata">
            <a:extLst>
              <a:ext uri="{FF2B5EF4-FFF2-40B4-BE49-F238E27FC236}">
                <a16:creationId xmlns:a16="http://schemas.microsoft.com/office/drawing/2014/main" id="{A50A459F-F324-4E19-8ADA-103FB29B9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1" y="2884607"/>
            <a:ext cx="5729777" cy="3420000"/>
          </a:xfrm>
          <a:prstGeom prst="rect">
            <a:avLst/>
          </a:prstGeom>
        </p:spPr>
      </p:pic>
      <p:pic>
        <p:nvPicPr>
          <p:cNvPr id="22" name="Immagine 21" descr="Immagine che contiene testo, mappa&#10;&#10;Descrizione generata con affidabilità molto elevata">
            <a:extLst>
              <a:ext uri="{FF2B5EF4-FFF2-40B4-BE49-F238E27FC236}">
                <a16:creationId xmlns:a16="http://schemas.microsoft.com/office/drawing/2014/main" id="{88A58162-60F7-4004-99FF-CEC501190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495" y="2884607"/>
            <a:ext cx="5721428" cy="3420000"/>
          </a:xfrm>
          <a:prstGeom prst="rect">
            <a:avLst/>
          </a:prstGeom>
        </p:spPr>
      </p:pic>
      <p:cxnSp>
        <p:nvCxnSpPr>
          <p:cNvPr id="24" name="Connettore diritto 23">
            <a:extLst>
              <a:ext uri="{FF2B5EF4-FFF2-40B4-BE49-F238E27FC236}">
                <a16:creationId xmlns:a16="http://schemas.microsoft.com/office/drawing/2014/main" id="{11768B7C-9450-478E-B680-13C1154B52F3}"/>
              </a:ext>
            </a:extLst>
          </p:cNvPr>
          <p:cNvCxnSpPr/>
          <p:nvPr/>
        </p:nvCxnSpPr>
        <p:spPr>
          <a:xfrm flipV="1">
            <a:off x="1047750" y="3924300"/>
            <a:ext cx="4895108" cy="174921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Connettore diritto 25">
            <a:extLst>
              <a:ext uri="{FF2B5EF4-FFF2-40B4-BE49-F238E27FC236}">
                <a16:creationId xmlns:a16="http://schemas.microsoft.com/office/drawing/2014/main" id="{A9D8B2A0-5CCD-48C6-B380-C8CFCA147A28}"/>
              </a:ext>
            </a:extLst>
          </p:cNvPr>
          <p:cNvCxnSpPr>
            <a:cxnSpLocks/>
          </p:cNvCxnSpPr>
          <p:nvPr/>
        </p:nvCxnSpPr>
        <p:spPr>
          <a:xfrm flipV="1">
            <a:off x="6743700" y="4798905"/>
            <a:ext cx="5074223" cy="7856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CasellaDiTesto 27">
            <a:extLst>
              <a:ext uri="{FF2B5EF4-FFF2-40B4-BE49-F238E27FC236}">
                <a16:creationId xmlns:a16="http://schemas.microsoft.com/office/drawing/2014/main" id="{E64A3B2E-749E-4730-96FF-8A8E15C5DC7E}"/>
              </a:ext>
            </a:extLst>
          </p:cNvPr>
          <p:cNvSpPr txBox="1"/>
          <p:nvPr/>
        </p:nvSpPr>
        <p:spPr>
          <a:xfrm>
            <a:off x="3038416" y="2610999"/>
            <a:ext cx="913776" cy="369332"/>
          </a:xfrm>
          <a:prstGeom prst="rect">
            <a:avLst/>
          </a:prstGeom>
          <a:noFill/>
        </p:spPr>
        <p:txBody>
          <a:bodyPr wrap="none" rtlCol="0">
            <a:spAutoFit/>
          </a:bodyPr>
          <a:lstStyle/>
          <a:p>
            <a:r>
              <a:rPr lang="it-IT" dirty="0"/>
              <a:t>CLOSED</a:t>
            </a:r>
          </a:p>
        </p:txBody>
      </p:sp>
      <p:sp>
        <p:nvSpPr>
          <p:cNvPr id="29" name="CasellaDiTesto 28">
            <a:extLst>
              <a:ext uri="{FF2B5EF4-FFF2-40B4-BE49-F238E27FC236}">
                <a16:creationId xmlns:a16="http://schemas.microsoft.com/office/drawing/2014/main" id="{D2E7156D-78FD-41AC-8563-34090FB4DA30}"/>
              </a:ext>
            </a:extLst>
          </p:cNvPr>
          <p:cNvSpPr txBox="1"/>
          <p:nvPr/>
        </p:nvSpPr>
        <p:spPr>
          <a:xfrm>
            <a:off x="8922379" y="2610999"/>
            <a:ext cx="716863" cy="369332"/>
          </a:xfrm>
          <a:prstGeom prst="rect">
            <a:avLst/>
          </a:prstGeom>
          <a:noFill/>
        </p:spPr>
        <p:txBody>
          <a:bodyPr wrap="none" rtlCol="0">
            <a:spAutoFit/>
          </a:bodyPr>
          <a:lstStyle/>
          <a:p>
            <a:r>
              <a:rPr lang="it-IT" dirty="0"/>
              <a:t>OPEN</a:t>
            </a:r>
          </a:p>
        </p:txBody>
      </p:sp>
      <mc:AlternateContent xmlns:mc="http://schemas.openxmlformats.org/markup-compatibility/2006" xmlns:a14="http://schemas.microsoft.com/office/drawing/2010/main">
        <mc:Choice Requires="a14">
          <p:sp>
            <p:nvSpPr>
              <p:cNvPr id="30" name="Rettangolo 29">
                <a:extLst>
                  <a:ext uri="{FF2B5EF4-FFF2-40B4-BE49-F238E27FC236}">
                    <a16:creationId xmlns:a16="http://schemas.microsoft.com/office/drawing/2014/main" id="{3E1F549A-B5D6-41E4-8AA9-7B8416EDCE07}"/>
                  </a:ext>
                </a:extLst>
              </p:cNvPr>
              <p:cNvSpPr/>
              <p:nvPr/>
            </p:nvSpPr>
            <p:spPr>
              <a:xfrm>
                <a:off x="1691463" y="1572640"/>
                <a:ext cx="8809074" cy="7331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𝑹𝒆𝒑𝒖𝒕𝒂𝒕𝒊𝒐𝒏</m:t>
                      </m:r>
                      <m:r>
                        <a:rPr lang="it-IT" sz="2000" b="1" i="1">
                          <a:latin typeface="Cambria Math" panose="02040503050406030204" pitchFamily="18" charset="0"/>
                        </a:rPr>
                        <m:t>= </m:t>
                      </m:r>
                      <m:f>
                        <m:fPr>
                          <m:ctrlPr>
                            <a:rPr lang="it-IT" sz="2000" b="1" i="1">
                              <a:latin typeface="Cambria Math" panose="02040503050406030204" pitchFamily="18" charset="0"/>
                            </a:rPr>
                          </m:ctrlPr>
                        </m:fPr>
                        <m:num>
                          <m:r>
                            <a:rPr lang="it-IT" sz="2000" b="1" i="1">
                              <a:latin typeface="Cambria Math" panose="02040503050406030204" pitchFamily="18" charset="0"/>
                            </a:rPr>
                            <m:t>(</m:t>
                          </m:r>
                          <m:r>
                            <a:rPr lang="it-IT" sz="2000" b="1" i="1">
                              <a:latin typeface="Cambria Math" panose="02040503050406030204" pitchFamily="18" charset="0"/>
                            </a:rPr>
                            <m:t>𝒏𝒖𝒎</m:t>
                          </m:r>
                          <m:r>
                            <a:rPr lang="it-IT" sz="2000" b="1" i="1">
                              <a:latin typeface="Cambria Math" panose="02040503050406030204" pitchFamily="18" charset="0"/>
                            </a:rPr>
                            <m:t>. </m:t>
                          </m:r>
                          <m:r>
                            <a:rPr lang="it-IT" sz="2000" b="1" i="1">
                              <a:latin typeface="Cambria Math" panose="02040503050406030204" pitchFamily="18" charset="0"/>
                            </a:rPr>
                            <m:t>𝒊𝒔𝒔𝒖𝒆</m:t>
                          </m:r>
                          <m:r>
                            <a:rPr lang="it-IT" sz="2000" b="1" i="1">
                              <a:latin typeface="Cambria Math" panose="02040503050406030204" pitchFamily="18" charset="0"/>
                            </a:rPr>
                            <m:t> </m:t>
                          </m:r>
                          <m:r>
                            <a:rPr lang="it-IT" sz="2000" b="1" i="1">
                              <a:latin typeface="Cambria Math" panose="02040503050406030204" pitchFamily="18" charset="0"/>
                            </a:rPr>
                            <m:t>𝒓𝒊𝒔𝒐𝒍𝒕𝒆</m:t>
                          </m:r>
                          <m:r>
                            <a:rPr lang="it-IT" sz="2000" b="1" i="1">
                              <a:latin typeface="Cambria Math" panose="02040503050406030204" pitchFamily="18" charset="0"/>
                            </a:rPr>
                            <m:t> </m:t>
                          </m:r>
                          <m:r>
                            <a:rPr lang="it-IT" sz="2000" b="1" i="1">
                              <a:latin typeface="Cambria Math" panose="02040503050406030204" pitchFamily="18" charset="0"/>
                            </a:rPr>
                            <m:t>𝒕𝒓𝒂</m:t>
                          </m:r>
                          <m:r>
                            <a:rPr lang="it-IT" sz="2000" b="1" i="1">
                              <a:latin typeface="Cambria Math" panose="02040503050406030204" pitchFamily="18" charset="0"/>
                            </a:rPr>
                            <m:t> </m:t>
                          </m:r>
                          <m:r>
                            <a:rPr lang="it-IT" sz="2000" b="1" i="1">
                              <a:latin typeface="Cambria Math" panose="02040503050406030204" pitchFamily="18" charset="0"/>
                            </a:rPr>
                            <m:t>𝒒𝒖𝒆𝒍𝒍𝒆</m:t>
                          </m:r>
                          <m:r>
                            <a:rPr lang="it-IT" sz="2000" b="1" i="1">
                              <a:latin typeface="Cambria Math" panose="02040503050406030204" pitchFamily="18" charset="0"/>
                            </a:rPr>
                            <m:t> </m:t>
                          </m:r>
                          <m:r>
                            <a:rPr lang="it-IT" sz="2000" b="1" i="1">
                              <a:latin typeface="Cambria Math" panose="02040503050406030204" pitchFamily="18" charset="0"/>
                            </a:rPr>
                            <m:t>𝒊𝒏𝒗𝒊𝒂𝒕𝒆</m:t>
                          </m:r>
                          <m:r>
                            <a:rPr lang="it-IT" sz="2000" b="1" i="1">
                              <a:latin typeface="Cambria Math" panose="02040503050406030204" pitchFamily="18" charset="0"/>
                            </a:rPr>
                            <m:t> </m:t>
                          </m:r>
                          <m:r>
                            <a:rPr lang="it-IT" sz="2000" b="1" i="1">
                              <a:latin typeface="Cambria Math" panose="02040503050406030204" pitchFamily="18" charset="0"/>
                            </a:rPr>
                            <m:t>𝒅𝒂</m:t>
                          </m:r>
                          <m:r>
                            <a:rPr lang="it-IT" sz="2000" b="1" i="1">
                              <a:latin typeface="Cambria Math" panose="02040503050406030204" pitchFamily="18" charset="0"/>
                            </a:rPr>
                            <m:t> </m:t>
                          </m:r>
                          <m:r>
                            <a:rPr lang="it-IT" sz="2000" b="1" i="1">
                              <a:latin typeface="Cambria Math" panose="02040503050406030204" pitchFamily="18" charset="0"/>
                            </a:rPr>
                            <m:t>𝒖𝒏</m:t>
                          </m:r>
                          <m:r>
                            <a:rPr lang="it-IT" sz="2000" b="1" i="1">
                              <a:latin typeface="Cambria Math" panose="02040503050406030204" pitchFamily="18" charset="0"/>
                            </a:rPr>
                            <m:t> </m:t>
                          </m:r>
                          <m:r>
                            <a:rPr lang="it-IT" sz="2000" b="1" i="1">
                              <a:latin typeface="Cambria Math" panose="02040503050406030204" pitchFamily="18" charset="0"/>
                            </a:rPr>
                            <m:t>𝒓𝒆𝒑𝒐𝒓𝒕𝒆𝒓</m:t>
                          </m:r>
                          <m:r>
                            <a:rPr lang="it-IT" sz="2000" b="1" i="1">
                              <a:latin typeface="Cambria Math" panose="02040503050406030204" pitchFamily="18" charset="0"/>
                            </a:rPr>
                            <m:t>)</m:t>
                          </m:r>
                        </m:num>
                        <m:den>
                          <m:r>
                            <a:rPr lang="it-IT" sz="2000" b="1" i="1">
                              <a:latin typeface="Cambria Math" panose="02040503050406030204" pitchFamily="18" charset="0"/>
                            </a:rPr>
                            <m:t>(</m:t>
                          </m:r>
                          <m:r>
                            <a:rPr lang="it-IT" sz="2000" b="1" i="1">
                              <a:latin typeface="Cambria Math" panose="02040503050406030204" pitchFamily="18" charset="0"/>
                            </a:rPr>
                            <m:t>𝒏𝒖𝒎</m:t>
                          </m:r>
                          <m:r>
                            <a:rPr lang="it-IT" sz="2000" b="1" i="1">
                              <a:latin typeface="Cambria Math" panose="02040503050406030204" pitchFamily="18" charset="0"/>
                            </a:rPr>
                            <m:t>. </m:t>
                          </m:r>
                          <m:r>
                            <a:rPr lang="it-IT" sz="2000" b="1" i="1">
                              <a:latin typeface="Cambria Math" panose="02040503050406030204" pitchFamily="18" charset="0"/>
                            </a:rPr>
                            <m:t>𝒊𝒔𝒔𝒖𝒆</m:t>
                          </m:r>
                          <m:r>
                            <a:rPr lang="it-IT" sz="2000" b="1" i="1">
                              <a:latin typeface="Cambria Math" panose="02040503050406030204" pitchFamily="18" charset="0"/>
                            </a:rPr>
                            <m:t> </m:t>
                          </m:r>
                          <m:r>
                            <a:rPr lang="it-IT" sz="2000" b="1" i="1">
                              <a:latin typeface="Cambria Math" panose="02040503050406030204" pitchFamily="18" charset="0"/>
                            </a:rPr>
                            <m:t>𝒔𝒐𝒕𝒕𝒐𝒑𝒐𝒔𝒕𝒆</m:t>
                          </m:r>
                          <m:r>
                            <a:rPr lang="it-IT" sz="2000" b="1" i="1">
                              <a:latin typeface="Cambria Math" panose="02040503050406030204" pitchFamily="18" charset="0"/>
                            </a:rPr>
                            <m:t> </m:t>
                          </m:r>
                          <m:r>
                            <a:rPr lang="it-IT" sz="2000" b="1" i="1">
                              <a:latin typeface="Cambria Math" panose="02040503050406030204" pitchFamily="18" charset="0"/>
                            </a:rPr>
                            <m:t>𝒅𝒂𝒍</m:t>
                          </m:r>
                          <m:r>
                            <a:rPr lang="it-IT" sz="2000" b="1" i="1">
                              <a:latin typeface="Cambria Math" panose="02040503050406030204" pitchFamily="18" charset="0"/>
                            </a:rPr>
                            <m:t> </m:t>
                          </m:r>
                          <m:r>
                            <a:rPr lang="it-IT" sz="2000" b="1" i="1">
                              <a:latin typeface="Cambria Math" panose="02040503050406030204" pitchFamily="18" charset="0"/>
                            </a:rPr>
                            <m:t>𝒓𝒆𝒑𝒐𝒓𝒕𝒆𝒓</m:t>
                          </m:r>
                          <m:r>
                            <a:rPr lang="it-IT" sz="2000" b="1" i="1">
                              <a:latin typeface="Cambria Math" panose="02040503050406030204" pitchFamily="18" charset="0"/>
                            </a:rPr>
                            <m:t>)</m:t>
                          </m:r>
                        </m:den>
                      </m:f>
                    </m:oMath>
                  </m:oMathPara>
                </a14:m>
                <a:endParaRPr lang="it-IT" sz="2000" b="1" dirty="0"/>
              </a:p>
            </p:txBody>
          </p:sp>
        </mc:Choice>
        <mc:Fallback xmlns="">
          <p:sp>
            <p:nvSpPr>
              <p:cNvPr id="30" name="Rettangolo 29">
                <a:extLst>
                  <a:ext uri="{FF2B5EF4-FFF2-40B4-BE49-F238E27FC236}">
                    <a16:creationId xmlns:a16="http://schemas.microsoft.com/office/drawing/2014/main" id="{3E1F549A-B5D6-41E4-8AA9-7B8416EDCE07}"/>
                  </a:ext>
                </a:extLst>
              </p:cNvPr>
              <p:cNvSpPr>
                <a:spLocks noRot="1" noChangeAspect="1" noMove="1" noResize="1" noEditPoints="1" noAdjustHandles="1" noChangeArrowheads="1" noChangeShapeType="1" noTextEdit="1"/>
              </p:cNvSpPr>
              <p:nvPr/>
            </p:nvSpPr>
            <p:spPr>
              <a:xfrm>
                <a:off x="1691463" y="1572640"/>
                <a:ext cx="8809074" cy="733149"/>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107188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50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C25AD5D-B984-45EA-A666-1CC5F6809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E2908E06-425B-42EE-BC00-A6E2C8A31E15}"/>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700C17B6-357E-4161-AE41-DABB8967FBEC}"/>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9AD98317-3369-44F8-A5AE-77CAAA3D0207}"/>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285182A2-AABA-4289-92E9-F6075D61A421}"/>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6" name="CasellaDiTesto 15">
            <a:extLst>
              <a:ext uri="{FF2B5EF4-FFF2-40B4-BE49-F238E27FC236}">
                <a16:creationId xmlns:a16="http://schemas.microsoft.com/office/drawing/2014/main" id="{4061A2D3-DAB8-443E-87AF-C5E0EA1B1143}"/>
              </a:ext>
            </a:extLst>
          </p:cNvPr>
          <p:cNvSpPr txBox="1"/>
          <p:nvPr/>
        </p:nvSpPr>
        <p:spPr>
          <a:xfrm>
            <a:off x="4453172" y="1295315"/>
            <a:ext cx="3285708" cy="584775"/>
          </a:xfrm>
          <a:prstGeom prst="rect">
            <a:avLst/>
          </a:prstGeom>
          <a:noFill/>
        </p:spPr>
        <p:txBody>
          <a:bodyPr wrap="none" rtlCol="0">
            <a:spAutoFit/>
          </a:bodyPr>
          <a:lstStyle/>
          <a:p>
            <a:pPr algn="ctr"/>
            <a:r>
              <a:rPr lang="it-IT" sz="3200" b="1" dirty="0">
                <a:latin typeface="+mj-lt"/>
              </a:rPr>
              <a:t>ANALISI STATISTICA</a:t>
            </a:r>
          </a:p>
        </p:txBody>
      </p:sp>
      <p:pic>
        <p:nvPicPr>
          <p:cNvPr id="20" name="Immagine 19" descr="Immagine che contiene screenshot&#10;&#10;Descrizione generata con affidabilità elevata">
            <a:extLst>
              <a:ext uri="{FF2B5EF4-FFF2-40B4-BE49-F238E27FC236}">
                <a16:creationId xmlns:a16="http://schemas.microsoft.com/office/drawing/2014/main" id="{1718157D-6C89-41F1-A56A-F5BE4DAF9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940" y="4067644"/>
            <a:ext cx="3702857" cy="2340000"/>
          </a:xfrm>
          <a:prstGeom prst="rect">
            <a:avLst/>
          </a:prstGeom>
        </p:spPr>
      </p:pic>
      <p:pic>
        <p:nvPicPr>
          <p:cNvPr id="22" name="Immagine 21" descr="Immagine che contiene screenshot&#10;&#10;Descrizione generata con affidabilità molto elevata">
            <a:extLst>
              <a:ext uri="{FF2B5EF4-FFF2-40B4-BE49-F238E27FC236}">
                <a16:creationId xmlns:a16="http://schemas.microsoft.com/office/drawing/2014/main" id="{9466EC40-10EA-4329-8EEE-3E54B85D9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90" y="4041429"/>
            <a:ext cx="3702857" cy="2340000"/>
          </a:xfrm>
          <a:prstGeom prst="rect">
            <a:avLst/>
          </a:prstGeom>
        </p:spPr>
      </p:pic>
      <p:pic>
        <p:nvPicPr>
          <p:cNvPr id="24" name="Immagine 23" descr="Immagine che contiene screenshot&#10;&#10;Descrizione generata con affidabilità molto elevata">
            <a:extLst>
              <a:ext uri="{FF2B5EF4-FFF2-40B4-BE49-F238E27FC236}">
                <a16:creationId xmlns:a16="http://schemas.microsoft.com/office/drawing/2014/main" id="{C4BD94E8-1DCB-45A5-A759-12626885BD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0980" y="4041429"/>
            <a:ext cx="3713058" cy="2345525"/>
          </a:xfrm>
          <a:prstGeom prst="rect">
            <a:avLst/>
          </a:prstGeom>
        </p:spPr>
      </p:pic>
      <p:pic>
        <p:nvPicPr>
          <p:cNvPr id="26" name="Immagine 25">
            <a:extLst>
              <a:ext uri="{FF2B5EF4-FFF2-40B4-BE49-F238E27FC236}">
                <a16:creationId xmlns:a16="http://schemas.microsoft.com/office/drawing/2014/main" id="{069520DF-035D-4C58-AEBE-61F071679B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0980" y="1800164"/>
            <a:ext cx="3713058" cy="2340000"/>
          </a:xfrm>
          <a:prstGeom prst="rect">
            <a:avLst/>
          </a:prstGeom>
        </p:spPr>
      </p:pic>
      <p:pic>
        <p:nvPicPr>
          <p:cNvPr id="28" name="Immagine 27">
            <a:extLst>
              <a:ext uri="{FF2B5EF4-FFF2-40B4-BE49-F238E27FC236}">
                <a16:creationId xmlns:a16="http://schemas.microsoft.com/office/drawing/2014/main" id="{1C1397A4-86D1-40FB-90A2-2A91B2357C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090" y="1800164"/>
            <a:ext cx="3702857" cy="2340000"/>
          </a:xfrm>
          <a:prstGeom prst="rect">
            <a:avLst/>
          </a:prstGeom>
        </p:spPr>
      </p:pic>
      <p:pic>
        <p:nvPicPr>
          <p:cNvPr id="18" name="Immagine 17" descr="Immagine che contiene screenshot&#10;&#10;Descrizione generata con affidabilità elevata">
            <a:extLst>
              <a:ext uri="{FF2B5EF4-FFF2-40B4-BE49-F238E27FC236}">
                <a16:creationId xmlns:a16="http://schemas.microsoft.com/office/drawing/2014/main" id="{BB2F634B-C3DE-46DD-A812-B4EC71CBA6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89940" y="1800164"/>
            <a:ext cx="3704400" cy="2347406"/>
          </a:xfrm>
          <a:prstGeom prst="rect">
            <a:avLst/>
          </a:prstGeom>
        </p:spPr>
      </p:pic>
      <p:sp>
        <p:nvSpPr>
          <p:cNvPr id="29" name="CasellaDiTesto 28">
            <a:extLst>
              <a:ext uri="{FF2B5EF4-FFF2-40B4-BE49-F238E27FC236}">
                <a16:creationId xmlns:a16="http://schemas.microsoft.com/office/drawing/2014/main" id="{AE6D5AFA-BB94-429C-851A-BC988D55EC4F}"/>
              </a:ext>
            </a:extLst>
          </p:cNvPr>
          <p:cNvSpPr txBox="1"/>
          <p:nvPr/>
        </p:nvSpPr>
        <p:spPr>
          <a:xfrm>
            <a:off x="1838538" y="2225957"/>
            <a:ext cx="1670778" cy="400110"/>
          </a:xfrm>
          <a:prstGeom prst="rect">
            <a:avLst/>
          </a:prstGeom>
          <a:noFill/>
        </p:spPr>
        <p:txBody>
          <a:bodyPr wrap="none" rtlCol="0">
            <a:spAutoFit/>
          </a:bodyPr>
          <a:lstStyle/>
          <a:p>
            <a:r>
              <a:rPr lang="it-IT" sz="2000" dirty="0">
                <a:solidFill>
                  <a:srgbClr val="00B050"/>
                </a:solidFill>
              </a:rPr>
              <a:t>P-Value &lt; 0,05</a:t>
            </a:r>
          </a:p>
        </p:txBody>
      </p:sp>
      <p:sp>
        <p:nvSpPr>
          <p:cNvPr id="30" name="CasellaDiTesto 29">
            <a:extLst>
              <a:ext uri="{FF2B5EF4-FFF2-40B4-BE49-F238E27FC236}">
                <a16:creationId xmlns:a16="http://schemas.microsoft.com/office/drawing/2014/main" id="{0DB90E15-8A65-4353-A8E4-CD36EF6DCF6B}"/>
              </a:ext>
            </a:extLst>
          </p:cNvPr>
          <p:cNvSpPr txBox="1"/>
          <p:nvPr/>
        </p:nvSpPr>
        <p:spPr>
          <a:xfrm>
            <a:off x="5260611" y="2239605"/>
            <a:ext cx="1670778" cy="400110"/>
          </a:xfrm>
          <a:prstGeom prst="rect">
            <a:avLst/>
          </a:prstGeom>
          <a:noFill/>
        </p:spPr>
        <p:txBody>
          <a:bodyPr wrap="none" rtlCol="0">
            <a:spAutoFit/>
          </a:bodyPr>
          <a:lstStyle/>
          <a:p>
            <a:r>
              <a:rPr lang="it-IT" sz="2000" dirty="0">
                <a:solidFill>
                  <a:srgbClr val="00B050"/>
                </a:solidFill>
              </a:rPr>
              <a:t>P-Value &lt; 0,05</a:t>
            </a:r>
          </a:p>
        </p:txBody>
      </p:sp>
    </p:spTree>
    <p:extLst>
      <p:ext uri="{BB962C8B-B14F-4D97-AF65-F5344CB8AC3E}">
        <p14:creationId xmlns:p14="http://schemas.microsoft.com/office/powerpoint/2010/main" val="963128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5C7BD92D-F83A-465D-888A-A7750AA2A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F7BDC024-0C88-415B-B02A-676C8F631D1C}"/>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97F9139C-42A6-4690-8923-8C32469DD8CC}"/>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5462C9E5-72EF-4F4C-AFCF-EE3B061594DA}"/>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D8C548E1-4297-4435-B40B-3BCB7A9678AB}"/>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CasellaDiTesto 8">
            <a:extLst>
              <a:ext uri="{FF2B5EF4-FFF2-40B4-BE49-F238E27FC236}">
                <a16:creationId xmlns:a16="http://schemas.microsoft.com/office/drawing/2014/main" id="{59552352-872B-42E6-AE96-6A11F9E55015}"/>
              </a:ext>
            </a:extLst>
          </p:cNvPr>
          <p:cNvSpPr txBox="1"/>
          <p:nvPr/>
        </p:nvSpPr>
        <p:spPr>
          <a:xfrm>
            <a:off x="3431677" y="1295315"/>
            <a:ext cx="5328703" cy="584775"/>
          </a:xfrm>
          <a:prstGeom prst="rect">
            <a:avLst/>
          </a:prstGeom>
          <a:noFill/>
        </p:spPr>
        <p:txBody>
          <a:bodyPr wrap="none" rtlCol="0">
            <a:spAutoFit/>
          </a:bodyPr>
          <a:lstStyle/>
          <a:p>
            <a:pPr algn="ctr"/>
            <a:r>
              <a:rPr lang="it-IT" sz="3200" b="1" dirty="0">
                <a:latin typeface="+mj-lt"/>
              </a:rPr>
              <a:t>CLASSIFICAZIONE E PREDIZIONE</a:t>
            </a:r>
          </a:p>
        </p:txBody>
      </p:sp>
      <p:sp>
        <p:nvSpPr>
          <p:cNvPr id="16" name="Rettangolo 15">
            <a:extLst>
              <a:ext uri="{FF2B5EF4-FFF2-40B4-BE49-F238E27FC236}">
                <a16:creationId xmlns:a16="http://schemas.microsoft.com/office/drawing/2014/main" id="{ED6060B9-7380-449A-A8C1-FCF94FDE5A35}"/>
              </a:ext>
            </a:extLst>
          </p:cNvPr>
          <p:cNvSpPr/>
          <p:nvPr/>
        </p:nvSpPr>
        <p:spPr>
          <a:xfrm>
            <a:off x="797527" y="2411690"/>
            <a:ext cx="7255803" cy="1569660"/>
          </a:xfrm>
          <a:prstGeom prst="rect">
            <a:avLst/>
          </a:prstGeom>
        </p:spPr>
        <p:txBody>
          <a:bodyPr wrap="square">
            <a:spAutoFit/>
          </a:bodyPr>
          <a:lstStyle/>
          <a:p>
            <a:pPr algn="just"/>
            <a:r>
              <a:rPr lang="it-IT" sz="2400" dirty="0">
                <a:latin typeface="CMR12"/>
              </a:rPr>
              <a:t>Classificazione e predizione sono processi che consistono nel creare dei modelli che possono essere usati:</a:t>
            </a:r>
          </a:p>
          <a:p>
            <a:pPr marL="285750" indent="-285750" algn="just">
              <a:buFont typeface="Arial" panose="020B0604020202020204" pitchFamily="34" charset="0"/>
              <a:buChar char="•"/>
            </a:pPr>
            <a:r>
              <a:rPr lang="it-IT" sz="2400" dirty="0">
                <a:latin typeface="CMSY10"/>
              </a:rPr>
              <a:t> </a:t>
            </a:r>
            <a:r>
              <a:rPr lang="it-IT" sz="2400" dirty="0">
                <a:latin typeface="CMR12"/>
              </a:rPr>
              <a:t>per descrivere degli insiemi di dati;</a:t>
            </a:r>
          </a:p>
          <a:p>
            <a:pPr marL="285750" indent="-285750">
              <a:buFont typeface="Arial" panose="020B0604020202020204" pitchFamily="34" charset="0"/>
              <a:buChar char="•"/>
            </a:pPr>
            <a:r>
              <a:rPr lang="it-IT" sz="2400" dirty="0">
                <a:latin typeface="CMSY10"/>
              </a:rPr>
              <a:t> </a:t>
            </a:r>
            <a:r>
              <a:rPr lang="it-IT" sz="2400" dirty="0">
                <a:latin typeface="CMR12"/>
              </a:rPr>
              <a:t>per fare previsioni future.</a:t>
            </a:r>
            <a:endParaRPr lang="it-IT" sz="2400" dirty="0"/>
          </a:p>
        </p:txBody>
      </p:sp>
      <p:pic>
        <p:nvPicPr>
          <p:cNvPr id="19" name="Immagine 18">
            <a:extLst>
              <a:ext uri="{FF2B5EF4-FFF2-40B4-BE49-F238E27FC236}">
                <a16:creationId xmlns:a16="http://schemas.microsoft.com/office/drawing/2014/main" id="{B454DB50-2197-45B9-8409-98D7619171DA}"/>
              </a:ext>
            </a:extLst>
          </p:cNvPr>
          <p:cNvPicPr>
            <a:picLocks noChangeAspect="1"/>
          </p:cNvPicPr>
          <p:nvPr/>
        </p:nvPicPr>
        <p:blipFill rotWithShape="1">
          <a:blip r:embed="rId4">
            <a:extLst>
              <a:ext uri="{28A0092B-C50C-407E-A947-70E740481C1C}">
                <a14:useLocalDpi xmlns:a14="http://schemas.microsoft.com/office/drawing/2010/main" val="0"/>
              </a:ext>
            </a:extLst>
          </a:blip>
          <a:srcRect r="35280" b="50665"/>
          <a:stretch/>
        </p:blipFill>
        <p:spPr>
          <a:xfrm>
            <a:off x="4843746" y="3889431"/>
            <a:ext cx="6962400" cy="2492422"/>
          </a:xfrm>
          <a:prstGeom prst="rect">
            <a:avLst/>
          </a:prstGeom>
        </p:spPr>
      </p:pic>
      <p:pic>
        <p:nvPicPr>
          <p:cNvPr id="21" name="Immagine 20" descr="Immagine che contiene testo&#10;&#10;Descrizione generata con affidabilità elevata">
            <a:extLst>
              <a:ext uri="{FF2B5EF4-FFF2-40B4-BE49-F238E27FC236}">
                <a16:creationId xmlns:a16="http://schemas.microsoft.com/office/drawing/2014/main" id="{6ECE34EA-E99B-41F0-BFB8-5E1CE2A6DB44}"/>
              </a:ext>
            </a:extLst>
          </p:cNvPr>
          <p:cNvPicPr>
            <a:picLocks noChangeAspect="1"/>
          </p:cNvPicPr>
          <p:nvPr/>
        </p:nvPicPr>
        <p:blipFill rotWithShape="1">
          <a:blip r:embed="rId5">
            <a:extLst>
              <a:ext uri="{28A0092B-C50C-407E-A947-70E740481C1C}">
                <a14:useLocalDpi xmlns:a14="http://schemas.microsoft.com/office/drawing/2010/main" val="0"/>
              </a:ext>
            </a:extLst>
          </a:blip>
          <a:srcRect l="-298" t="-1945" r="35578" b="50887"/>
          <a:stretch/>
        </p:blipFill>
        <p:spPr>
          <a:xfrm>
            <a:off x="4811662" y="3800251"/>
            <a:ext cx="6962400" cy="2579457"/>
          </a:xfrm>
          <a:prstGeom prst="rect">
            <a:avLst/>
          </a:prstGeom>
        </p:spPr>
      </p:pic>
      <p:pic>
        <p:nvPicPr>
          <p:cNvPr id="23" name="Immagine 22">
            <a:extLst>
              <a:ext uri="{FF2B5EF4-FFF2-40B4-BE49-F238E27FC236}">
                <a16:creationId xmlns:a16="http://schemas.microsoft.com/office/drawing/2014/main" id="{0DD00221-BC1C-4897-A14D-E49FCFE3AE98}"/>
              </a:ext>
            </a:extLst>
          </p:cNvPr>
          <p:cNvPicPr>
            <a:picLocks noChangeAspect="1"/>
          </p:cNvPicPr>
          <p:nvPr/>
        </p:nvPicPr>
        <p:blipFill rotWithShape="1">
          <a:blip r:embed="rId6">
            <a:extLst>
              <a:ext uri="{28A0092B-C50C-407E-A947-70E740481C1C}">
                <a14:useLocalDpi xmlns:a14="http://schemas.microsoft.com/office/drawing/2010/main" val="0"/>
              </a:ext>
            </a:extLst>
          </a:blip>
          <a:srcRect l="-109" t="-1798" r="35389" b="50437"/>
          <a:stretch/>
        </p:blipFill>
        <p:spPr>
          <a:xfrm>
            <a:off x="4826864" y="3815448"/>
            <a:ext cx="6961896" cy="2579301"/>
          </a:xfrm>
          <a:prstGeom prst="rect">
            <a:avLst/>
          </a:prstGeom>
        </p:spPr>
      </p:pic>
      <p:sp>
        <p:nvSpPr>
          <p:cNvPr id="25" name="CasellaDiTesto 24">
            <a:extLst>
              <a:ext uri="{FF2B5EF4-FFF2-40B4-BE49-F238E27FC236}">
                <a16:creationId xmlns:a16="http://schemas.microsoft.com/office/drawing/2014/main" id="{83E3BDD0-967B-4372-8BA8-90B1225B8E6E}"/>
              </a:ext>
            </a:extLst>
          </p:cNvPr>
          <p:cNvSpPr txBox="1"/>
          <p:nvPr/>
        </p:nvSpPr>
        <p:spPr>
          <a:xfrm>
            <a:off x="7800117" y="3584570"/>
            <a:ext cx="1920526" cy="400110"/>
          </a:xfrm>
          <a:prstGeom prst="rect">
            <a:avLst/>
          </a:prstGeom>
          <a:solidFill>
            <a:schemeClr val="bg1"/>
          </a:solidFill>
        </p:spPr>
        <p:txBody>
          <a:bodyPr wrap="none" rtlCol="0">
            <a:spAutoFit/>
          </a:bodyPr>
          <a:lstStyle/>
          <a:p>
            <a:r>
              <a:rPr lang="it-IT" sz="2000" b="1" dirty="0"/>
              <a:t>ALGORITMO J48</a:t>
            </a:r>
          </a:p>
        </p:txBody>
      </p:sp>
      <p:sp>
        <p:nvSpPr>
          <p:cNvPr id="26" name="CasellaDiTesto 25">
            <a:extLst>
              <a:ext uri="{FF2B5EF4-FFF2-40B4-BE49-F238E27FC236}">
                <a16:creationId xmlns:a16="http://schemas.microsoft.com/office/drawing/2014/main" id="{129B9F9C-DB19-4D80-B448-25978B6EFA8A}"/>
              </a:ext>
            </a:extLst>
          </p:cNvPr>
          <p:cNvSpPr txBox="1"/>
          <p:nvPr/>
        </p:nvSpPr>
        <p:spPr>
          <a:xfrm>
            <a:off x="7701051" y="3596013"/>
            <a:ext cx="2118657" cy="400110"/>
          </a:xfrm>
          <a:prstGeom prst="rect">
            <a:avLst/>
          </a:prstGeom>
          <a:solidFill>
            <a:schemeClr val="bg1"/>
          </a:solidFill>
        </p:spPr>
        <p:txBody>
          <a:bodyPr wrap="none" rtlCol="0">
            <a:spAutoFit/>
          </a:bodyPr>
          <a:lstStyle/>
          <a:p>
            <a:r>
              <a:rPr lang="it-IT" sz="2000" b="1" dirty="0"/>
              <a:t>ALGORITMO PART</a:t>
            </a:r>
          </a:p>
        </p:txBody>
      </p:sp>
      <p:sp>
        <p:nvSpPr>
          <p:cNvPr id="27" name="CasellaDiTesto 26">
            <a:extLst>
              <a:ext uri="{FF2B5EF4-FFF2-40B4-BE49-F238E27FC236}">
                <a16:creationId xmlns:a16="http://schemas.microsoft.com/office/drawing/2014/main" id="{C589F7CF-3861-4E9D-AA2B-A2C31A68FA09}"/>
              </a:ext>
            </a:extLst>
          </p:cNvPr>
          <p:cNvSpPr txBox="1"/>
          <p:nvPr/>
        </p:nvSpPr>
        <p:spPr>
          <a:xfrm>
            <a:off x="7058150" y="3572259"/>
            <a:ext cx="3404458" cy="400110"/>
          </a:xfrm>
          <a:prstGeom prst="rect">
            <a:avLst/>
          </a:prstGeom>
          <a:solidFill>
            <a:schemeClr val="bg1"/>
          </a:solidFill>
        </p:spPr>
        <p:txBody>
          <a:bodyPr wrap="none" rtlCol="0">
            <a:spAutoFit/>
          </a:bodyPr>
          <a:lstStyle/>
          <a:p>
            <a:r>
              <a:rPr lang="it-IT" sz="2000" b="1" dirty="0"/>
              <a:t>ALGORITMO RANDOMFOREST</a:t>
            </a:r>
          </a:p>
        </p:txBody>
      </p:sp>
      <p:pic>
        <p:nvPicPr>
          <p:cNvPr id="29" name="Immagine 28">
            <a:extLst>
              <a:ext uri="{FF2B5EF4-FFF2-40B4-BE49-F238E27FC236}">
                <a16:creationId xmlns:a16="http://schemas.microsoft.com/office/drawing/2014/main" id="{F7CC1BBE-0819-425B-B5A8-DA37E31C430C}"/>
              </a:ext>
            </a:extLst>
          </p:cNvPr>
          <p:cNvPicPr>
            <a:picLocks noChangeAspect="1"/>
          </p:cNvPicPr>
          <p:nvPr/>
        </p:nvPicPr>
        <p:blipFill rotWithShape="1">
          <a:blip r:embed="rId7"/>
          <a:srcRect l="21221" t="24276" r="44615" b="54025"/>
          <a:stretch/>
        </p:blipFill>
        <p:spPr>
          <a:xfrm>
            <a:off x="4831973" y="3895179"/>
            <a:ext cx="6991059" cy="2496423"/>
          </a:xfrm>
          <a:prstGeom prst="rect">
            <a:avLst/>
          </a:prstGeom>
        </p:spPr>
      </p:pic>
      <p:sp>
        <p:nvSpPr>
          <p:cNvPr id="28" name="Ovale 27">
            <a:extLst>
              <a:ext uri="{FF2B5EF4-FFF2-40B4-BE49-F238E27FC236}">
                <a16:creationId xmlns:a16="http://schemas.microsoft.com/office/drawing/2014/main" id="{A2917E51-DB4C-42C3-A095-EDD6814A8A19}"/>
              </a:ext>
            </a:extLst>
          </p:cNvPr>
          <p:cNvSpPr/>
          <p:nvPr/>
        </p:nvSpPr>
        <p:spPr>
          <a:xfrm>
            <a:off x="10462608" y="4122821"/>
            <a:ext cx="1488760" cy="1010096"/>
          </a:xfrm>
          <a:prstGeom prst="ellipse">
            <a:avLst/>
          </a:prstGeom>
          <a:noFill/>
          <a:ln>
            <a:solidFill>
              <a:srgbClr val="FF0000"/>
            </a:solidFill>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30" name="CasellaDiTesto 29">
            <a:extLst>
              <a:ext uri="{FF2B5EF4-FFF2-40B4-BE49-F238E27FC236}">
                <a16:creationId xmlns:a16="http://schemas.microsoft.com/office/drawing/2014/main" id="{93C7AA37-B0F9-472F-8978-76AA30B83E4F}"/>
              </a:ext>
            </a:extLst>
          </p:cNvPr>
          <p:cNvSpPr txBox="1"/>
          <p:nvPr/>
        </p:nvSpPr>
        <p:spPr>
          <a:xfrm>
            <a:off x="7112716" y="3565850"/>
            <a:ext cx="3295326" cy="400110"/>
          </a:xfrm>
          <a:prstGeom prst="rect">
            <a:avLst/>
          </a:prstGeom>
          <a:solidFill>
            <a:schemeClr val="bg1"/>
          </a:solidFill>
        </p:spPr>
        <p:txBody>
          <a:bodyPr wrap="none" rtlCol="0">
            <a:spAutoFit/>
          </a:bodyPr>
          <a:lstStyle/>
          <a:p>
            <a:pPr algn="ctr"/>
            <a:r>
              <a:rPr lang="it-IT" sz="2000" b="1" dirty="0"/>
              <a:t>      ALGORITMO ONEZERO      </a:t>
            </a:r>
          </a:p>
        </p:txBody>
      </p:sp>
    </p:spTree>
    <p:extLst>
      <p:ext uri="{BB962C8B-B14F-4D97-AF65-F5344CB8AC3E}">
        <p14:creationId xmlns:p14="http://schemas.microsoft.com/office/powerpoint/2010/main" val="14682478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par>
                                <p:cTn id="37" presetID="2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267D821-E5BC-44A7-AF62-C8E96391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B57A043A-C208-4E2E-B1FE-8710F6EF0B92}"/>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AE8C18DF-4076-42F3-9406-9C9B2F59EA70}"/>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15049B89-D254-440A-8DE0-7E989528A0B5}"/>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62E4BC91-D526-49F7-B574-EA14AE4563DD}"/>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CasellaDiTesto 8">
            <a:extLst>
              <a:ext uri="{FF2B5EF4-FFF2-40B4-BE49-F238E27FC236}">
                <a16:creationId xmlns:a16="http://schemas.microsoft.com/office/drawing/2014/main" id="{5AF0FDC2-E99B-4FB6-948A-F2EA532DADEF}"/>
              </a:ext>
            </a:extLst>
          </p:cNvPr>
          <p:cNvSpPr txBox="1"/>
          <p:nvPr/>
        </p:nvSpPr>
        <p:spPr>
          <a:xfrm>
            <a:off x="4872395" y="1295315"/>
            <a:ext cx="2447273" cy="584775"/>
          </a:xfrm>
          <a:prstGeom prst="rect">
            <a:avLst/>
          </a:prstGeom>
          <a:noFill/>
        </p:spPr>
        <p:txBody>
          <a:bodyPr wrap="none" rtlCol="0">
            <a:spAutoFit/>
          </a:bodyPr>
          <a:lstStyle/>
          <a:p>
            <a:pPr algn="ctr"/>
            <a:r>
              <a:rPr lang="it-IT" sz="3200" b="1" dirty="0">
                <a:latin typeface="+mj-lt"/>
              </a:rPr>
              <a:t>CONCLUSIONI</a:t>
            </a:r>
          </a:p>
        </p:txBody>
      </p:sp>
      <p:sp>
        <p:nvSpPr>
          <p:cNvPr id="18" name="Rettangolo 17">
            <a:extLst>
              <a:ext uri="{FF2B5EF4-FFF2-40B4-BE49-F238E27FC236}">
                <a16:creationId xmlns:a16="http://schemas.microsoft.com/office/drawing/2014/main" id="{3E018D8E-DBB7-463F-A625-4444904146D5}"/>
              </a:ext>
            </a:extLst>
          </p:cNvPr>
          <p:cNvSpPr/>
          <p:nvPr/>
        </p:nvSpPr>
        <p:spPr>
          <a:xfrm>
            <a:off x="1149673" y="2112542"/>
            <a:ext cx="9892653" cy="3477875"/>
          </a:xfrm>
          <a:prstGeom prst="rect">
            <a:avLst/>
          </a:prstGeom>
        </p:spPr>
        <p:txBody>
          <a:bodyPr wrap="square">
            <a:spAutoFit/>
          </a:bodyPr>
          <a:lstStyle/>
          <a:p>
            <a:pPr algn="just"/>
            <a:r>
              <a:rPr lang="it-IT" sz="2000" dirty="0">
                <a:latin typeface="CMR12"/>
              </a:rPr>
              <a:t>Lo scopo della questa tesi è stato di analizzare i bug report di uno dei sistemi ERP Open Source più diffusi applicando un modello di qualità basato su quello proposto da Zimmermann. </a:t>
            </a:r>
          </a:p>
          <a:p>
            <a:pPr algn="just"/>
            <a:endParaRPr lang="it-IT" sz="2000" dirty="0">
              <a:latin typeface="CMR12"/>
            </a:endParaRPr>
          </a:p>
          <a:p>
            <a:pPr marL="285750" indent="-285750" algn="just">
              <a:buFont typeface="Arial" panose="020B0604020202020204" pitchFamily="34" charset="0"/>
              <a:buChar char="•"/>
            </a:pPr>
            <a:r>
              <a:rPr lang="it-IT" sz="2000" dirty="0">
                <a:latin typeface="CMR12"/>
              </a:rPr>
              <a:t>Il primo passo effettuato è stato quello relativo al download delle issues del codice sorgente di Odoo mediante l'uso di IssuesDownaload.</a:t>
            </a:r>
          </a:p>
          <a:p>
            <a:pPr marL="285750" indent="-285750" algn="just">
              <a:buFont typeface="Arial" panose="020B0604020202020204" pitchFamily="34" charset="0"/>
              <a:buChar char="•"/>
            </a:pPr>
            <a:r>
              <a:rPr lang="it-IT" sz="2000" dirty="0">
                <a:latin typeface="CMR12"/>
              </a:rPr>
              <a:t>Dopo aver fatto ciò, il secondo passo è stato quello dell'analisi dei dati con diagrammi, analisi statistica e calcolo di classificazione e predizione. </a:t>
            </a:r>
          </a:p>
          <a:p>
            <a:pPr algn="just"/>
            <a:endParaRPr lang="it-IT" sz="2000" dirty="0">
              <a:latin typeface="CMR12"/>
            </a:endParaRPr>
          </a:p>
          <a:p>
            <a:pPr algn="just"/>
            <a:r>
              <a:rPr lang="it-IT" sz="2000" dirty="0">
                <a:latin typeface="CMR12"/>
              </a:rPr>
              <a:t>Per sviluppi futuri, il modello potrebbe essere migliorato includendo ulteriori parametri e categorie su cui svolgere l'analisi, inoltre si potrebbe migliorare il modello di qualità aumentando il numero di issues analizzate al fine di trovare il miglior algoritmo.</a:t>
            </a:r>
            <a:endParaRPr lang="it-IT" sz="2000" dirty="0"/>
          </a:p>
        </p:txBody>
      </p:sp>
    </p:spTree>
    <p:extLst>
      <p:ext uri="{BB962C8B-B14F-4D97-AF65-F5344CB8AC3E}">
        <p14:creationId xmlns:p14="http://schemas.microsoft.com/office/powerpoint/2010/main" val="105975983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EB762058-09DC-473B-AAAE-247502158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8C912062-39BD-41A9-9AE2-E10739D27702}"/>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D127E486-F8E0-4EBF-B9E0-997CE7C1B762}"/>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F5FD7104-7807-4388-9B50-BE47B0122D19}"/>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151FBBBB-2297-4D2A-9FA3-923F009A2E1D}"/>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CasellaDiTesto 8">
            <a:extLst>
              <a:ext uri="{FF2B5EF4-FFF2-40B4-BE49-F238E27FC236}">
                <a16:creationId xmlns:a16="http://schemas.microsoft.com/office/drawing/2014/main" id="{6BB61519-C210-4025-B192-A087A6F256E8}"/>
              </a:ext>
            </a:extLst>
          </p:cNvPr>
          <p:cNvSpPr txBox="1"/>
          <p:nvPr/>
        </p:nvSpPr>
        <p:spPr>
          <a:xfrm>
            <a:off x="2347249" y="2983561"/>
            <a:ext cx="7497502" cy="923330"/>
          </a:xfrm>
          <a:prstGeom prst="rect">
            <a:avLst/>
          </a:prstGeom>
          <a:noFill/>
        </p:spPr>
        <p:txBody>
          <a:bodyPr wrap="none" rtlCol="0">
            <a:spAutoFit/>
          </a:bodyPr>
          <a:lstStyle/>
          <a:p>
            <a:pPr algn="ctr"/>
            <a:r>
              <a:rPr lang="it-IT" sz="5400" b="1" dirty="0">
                <a:latin typeface="+mj-lt"/>
              </a:rPr>
              <a:t>GRAZIE </a:t>
            </a:r>
            <a:r>
              <a:rPr lang="it-IT" sz="5400" b="1">
                <a:latin typeface="+mj-lt"/>
              </a:rPr>
              <a:t>PER L’ATTENZIONE</a:t>
            </a:r>
            <a:r>
              <a:rPr lang="it-IT" sz="5400" b="1" dirty="0">
                <a:latin typeface="+mj-lt"/>
              </a:rPr>
              <a:t>!</a:t>
            </a:r>
          </a:p>
        </p:txBody>
      </p:sp>
    </p:spTree>
    <p:extLst>
      <p:ext uri="{BB962C8B-B14F-4D97-AF65-F5344CB8AC3E}">
        <p14:creationId xmlns:p14="http://schemas.microsoft.com/office/powerpoint/2010/main" val="4059048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D1FD8BC6-26B8-4D07-A29C-308C5E460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9" name="CasellaDiTesto 8">
            <a:extLst>
              <a:ext uri="{FF2B5EF4-FFF2-40B4-BE49-F238E27FC236}">
                <a16:creationId xmlns:a16="http://schemas.microsoft.com/office/drawing/2014/main" id="{B1C85A25-29F7-4D39-BCE1-E1836E2A7C1C}"/>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10" name="Connettore diritto 9">
            <a:extLst>
              <a:ext uri="{FF2B5EF4-FFF2-40B4-BE49-F238E27FC236}">
                <a16:creationId xmlns:a16="http://schemas.microsoft.com/office/drawing/2014/main" id="{FF2A87E2-455A-4790-B97E-CD8C51767C5C}"/>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1" name="CasellaDiTesto 10">
            <a:extLst>
              <a:ext uri="{FF2B5EF4-FFF2-40B4-BE49-F238E27FC236}">
                <a16:creationId xmlns:a16="http://schemas.microsoft.com/office/drawing/2014/main" id="{FE2E1B9F-9DAF-417B-974E-3FE9CFF8DD88}"/>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13" name="Connettore diritto 12">
            <a:extLst>
              <a:ext uri="{FF2B5EF4-FFF2-40B4-BE49-F238E27FC236}">
                <a16:creationId xmlns:a16="http://schemas.microsoft.com/office/drawing/2014/main" id="{72A9E784-6562-483B-A4F9-F3D76B5CFE79}"/>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B4810A9A-0496-45D6-8FD2-B7FD459C5FF6}"/>
              </a:ext>
            </a:extLst>
          </p:cNvPr>
          <p:cNvSpPr txBox="1"/>
          <p:nvPr/>
        </p:nvSpPr>
        <p:spPr>
          <a:xfrm>
            <a:off x="4471723" y="1295315"/>
            <a:ext cx="3165418" cy="584775"/>
          </a:xfrm>
          <a:prstGeom prst="rect">
            <a:avLst/>
          </a:prstGeom>
          <a:noFill/>
        </p:spPr>
        <p:txBody>
          <a:bodyPr wrap="none" rtlCol="0">
            <a:spAutoFit/>
          </a:bodyPr>
          <a:lstStyle/>
          <a:p>
            <a:pPr algn="ctr"/>
            <a:r>
              <a:rPr lang="it-IT" sz="3200" b="1" dirty="0">
                <a:latin typeface="+mj-lt"/>
              </a:rPr>
              <a:t>COS’È UNA ISSUE?</a:t>
            </a:r>
          </a:p>
        </p:txBody>
      </p:sp>
      <p:sp>
        <p:nvSpPr>
          <p:cNvPr id="15" name="Rettangolo 14">
            <a:extLst>
              <a:ext uri="{FF2B5EF4-FFF2-40B4-BE49-F238E27FC236}">
                <a16:creationId xmlns:a16="http://schemas.microsoft.com/office/drawing/2014/main" id="{E300EAAE-291E-49EC-9B3F-8DA9F9A95F6D}"/>
              </a:ext>
            </a:extLst>
          </p:cNvPr>
          <p:cNvSpPr/>
          <p:nvPr/>
        </p:nvSpPr>
        <p:spPr>
          <a:xfrm>
            <a:off x="644143" y="2614230"/>
            <a:ext cx="4989094" cy="2585323"/>
          </a:xfrm>
          <a:prstGeom prst="rect">
            <a:avLst/>
          </a:prstGeom>
        </p:spPr>
        <p:txBody>
          <a:bodyPr wrap="square">
            <a:spAutoFit/>
          </a:bodyPr>
          <a:lstStyle/>
          <a:p>
            <a:pPr marL="285750" indent="-285750" algn="just">
              <a:buFont typeface="Arial" panose="020B0604020202020204" pitchFamily="34" charset="0"/>
              <a:buChar char="•"/>
            </a:pPr>
            <a:r>
              <a:rPr lang="it-IT" b="1" dirty="0"/>
              <a:t>ISSUE</a:t>
            </a:r>
            <a:r>
              <a:rPr lang="it-IT" dirty="0"/>
              <a:t>: una </a:t>
            </a:r>
            <a:r>
              <a:rPr lang="it-IT" dirty="0" err="1"/>
              <a:t>issue</a:t>
            </a:r>
            <a:r>
              <a:rPr lang="it-IT" dirty="0"/>
              <a:t> può essere vista come una segnalazione di un software bug oppure come una richiesta di aggiunta di funzionalità.</a:t>
            </a:r>
            <a:endParaRPr lang="it-IT" b="1" dirty="0"/>
          </a:p>
          <a:p>
            <a:pPr marL="285750" indent="-285750" algn="just">
              <a:buFont typeface="Arial" panose="020B0604020202020204" pitchFamily="34" charset="0"/>
              <a:buChar char="•"/>
            </a:pPr>
            <a:r>
              <a:rPr lang="it-IT" b="1" dirty="0"/>
              <a:t>BUG</a:t>
            </a:r>
            <a:r>
              <a:rPr lang="it-IT" dirty="0"/>
              <a:t>:  </a:t>
            </a:r>
            <a:r>
              <a:rPr lang="en-US" dirty="0"/>
              <a:t>“A software bug is an error, flaw, failure, or fault that produces an incorrect or unexpected result.”</a:t>
            </a:r>
          </a:p>
          <a:p>
            <a:pPr marL="285750" indent="-285750" algn="just">
              <a:buFont typeface="Arial" panose="020B0604020202020204" pitchFamily="34" charset="0"/>
              <a:buChar char="•"/>
            </a:pPr>
            <a:r>
              <a:rPr lang="it-IT" b="1" dirty="0"/>
              <a:t>ISSUE REPORT</a:t>
            </a:r>
            <a:r>
              <a:rPr lang="it-IT" dirty="0"/>
              <a:t>: documento contenente la descrizione del problema, scritto dall’utente che lo ha riscontrato e inviato a un programmatore.</a:t>
            </a:r>
          </a:p>
        </p:txBody>
      </p:sp>
      <p:pic>
        <p:nvPicPr>
          <p:cNvPr id="19" name="Immagine 18">
            <a:extLst>
              <a:ext uri="{FF2B5EF4-FFF2-40B4-BE49-F238E27FC236}">
                <a16:creationId xmlns:a16="http://schemas.microsoft.com/office/drawing/2014/main" id="{C1B859A9-C655-49FD-9E1F-35329C060635}"/>
              </a:ext>
            </a:extLst>
          </p:cNvPr>
          <p:cNvPicPr>
            <a:picLocks noChangeAspect="1"/>
          </p:cNvPicPr>
          <p:nvPr/>
        </p:nvPicPr>
        <p:blipFill rotWithShape="1">
          <a:blip r:embed="rId4">
            <a:extLst>
              <a:ext uri="{28A0092B-C50C-407E-A947-70E740481C1C}">
                <a14:useLocalDpi xmlns:a14="http://schemas.microsoft.com/office/drawing/2010/main" val="0"/>
              </a:ext>
            </a:extLst>
          </a:blip>
          <a:srcRect t="26478"/>
          <a:stretch/>
        </p:blipFill>
        <p:spPr>
          <a:xfrm>
            <a:off x="5799424" y="3272589"/>
            <a:ext cx="5821068" cy="2439457"/>
          </a:xfrm>
          <a:prstGeom prst="rect">
            <a:avLst/>
          </a:prstGeom>
        </p:spPr>
      </p:pic>
      <p:sp>
        <p:nvSpPr>
          <p:cNvPr id="21" name="CasellaDiTesto 20">
            <a:extLst>
              <a:ext uri="{FF2B5EF4-FFF2-40B4-BE49-F238E27FC236}">
                <a16:creationId xmlns:a16="http://schemas.microsoft.com/office/drawing/2014/main" id="{EAB9AEDE-640A-4F76-9EE0-F6AA8B6B7B26}"/>
              </a:ext>
            </a:extLst>
          </p:cNvPr>
          <p:cNvSpPr txBox="1"/>
          <p:nvPr/>
        </p:nvSpPr>
        <p:spPr>
          <a:xfrm>
            <a:off x="6091191" y="2740124"/>
            <a:ext cx="612668" cy="369332"/>
          </a:xfrm>
          <a:prstGeom prst="rect">
            <a:avLst/>
          </a:prstGeom>
          <a:noFill/>
        </p:spPr>
        <p:txBody>
          <a:bodyPr wrap="none" rtlCol="0">
            <a:spAutoFit/>
          </a:bodyPr>
          <a:lstStyle/>
          <a:p>
            <a:pPr algn="ctr"/>
            <a:r>
              <a:rPr lang="it-IT" b="1" dirty="0"/>
              <a:t>BUG</a:t>
            </a:r>
          </a:p>
        </p:txBody>
      </p:sp>
      <p:sp>
        <p:nvSpPr>
          <p:cNvPr id="22" name="CasellaDiTesto 21">
            <a:extLst>
              <a:ext uri="{FF2B5EF4-FFF2-40B4-BE49-F238E27FC236}">
                <a16:creationId xmlns:a16="http://schemas.microsoft.com/office/drawing/2014/main" id="{25AABF8E-F03C-4AEF-8E59-BFCAF511C102}"/>
              </a:ext>
            </a:extLst>
          </p:cNvPr>
          <p:cNvSpPr txBox="1"/>
          <p:nvPr/>
        </p:nvSpPr>
        <p:spPr>
          <a:xfrm>
            <a:off x="7429084" y="2740124"/>
            <a:ext cx="1541769" cy="369332"/>
          </a:xfrm>
          <a:prstGeom prst="rect">
            <a:avLst/>
          </a:prstGeom>
          <a:noFill/>
        </p:spPr>
        <p:txBody>
          <a:bodyPr wrap="none" rtlCol="0">
            <a:spAutoFit/>
          </a:bodyPr>
          <a:lstStyle/>
          <a:p>
            <a:pPr algn="ctr"/>
            <a:r>
              <a:rPr lang="it-IT" b="1" dirty="0"/>
              <a:t>ISSUE REPORT</a:t>
            </a:r>
          </a:p>
        </p:txBody>
      </p:sp>
      <p:sp>
        <p:nvSpPr>
          <p:cNvPr id="23" name="CasellaDiTesto 22">
            <a:extLst>
              <a:ext uri="{FF2B5EF4-FFF2-40B4-BE49-F238E27FC236}">
                <a16:creationId xmlns:a16="http://schemas.microsoft.com/office/drawing/2014/main" id="{F5383A66-DDC3-4025-A5A6-9B2B1BFF97D1}"/>
              </a:ext>
            </a:extLst>
          </p:cNvPr>
          <p:cNvSpPr txBox="1"/>
          <p:nvPr/>
        </p:nvSpPr>
        <p:spPr>
          <a:xfrm>
            <a:off x="9696078" y="2601624"/>
            <a:ext cx="1902444" cy="646331"/>
          </a:xfrm>
          <a:prstGeom prst="rect">
            <a:avLst/>
          </a:prstGeom>
          <a:noFill/>
        </p:spPr>
        <p:txBody>
          <a:bodyPr wrap="none" rtlCol="0">
            <a:spAutoFit/>
          </a:bodyPr>
          <a:lstStyle/>
          <a:p>
            <a:pPr algn="ctr"/>
            <a:r>
              <a:rPr lang="it-IT" b="1" dirty="0"/>
              <a:t>ISSUE REPORTING</a:t>
            </a:r>
          </a:p>
          <a:p>
            <a:pPr algn="ctr"/>
            <a:r>
              <a:rPr lang="it-IT" b="1" dirty="0"/>
              <a:t>SYSTEM</a:t>
            </a:r>
          </a:p>
        </p:txBody>
      </p:sp>
      <p:pic>
        <p:nvPicPr>
          <p:cNvPr id="24" name="Immagine 23">
            <a:extLst>
              <a:ext uri="{FF2B5EF4-FFF2-40B4-BE49-F238E27FC236}">
                <a16:creationId xmlns:a16="http://schemas.microsoft.com/office/drawing/2014/main" id="{0B44CE1C-7782-4713-856F-628C9000EE64}"/>
              </a:ext>
            </a:extLst>
          </p:cNvPr>
          <p:cNvPicPr>
            <a:picLocks noChangeAspect="1"/>
          </p:cNvPicPr>
          <p:nvPr/>
        </p:nvPicPr>
        <p:blipFill rotWithShape="1">
          <a:blip r:embed="rId4">
            <a:extLst>
              <a:ext uri="{28A0092B-C50C-407E-A947-70E740481C1C}">
                <a14:useLocalDpi xmlns:a14="http://schemas.microsoft.com/office/drawing/2010/main" val="0"/>
              </a:ext>
            </a:extLst>
          </a:blip>
          <a:srcRect l="55741" t="58032" r="33734" b="30837"/>
          <a:stretch/>
        </p:blipFill>
        <p:spPr>
          <a:xfrm>
            <a:off x="6736152" y="2821689"/>
            <a:ext cx="612669" cy="369333"/>
          </a:xfrm>
          <a:prstGeom prst="rect">
            <a:avLst/>
          </a:prstGeom>
        </p:spPr>
      </p:pic>
      <p:pic>
        <p:nvPicPr>
          <p:cNvPr id="25" name="Immagine 24">
            <a:extLst>
              <a:ext uri="{FF2B5EF4-FFF2-40B4-BE49-F238E27FC236}">
                <a16:creationId xmlns:a16="http://schemas.microsoft.com/office/drawing/2014/main" id="{D0A8DAB7-DAC8-4AD6-AD52-9B429F8CDB30}"/>
              </a:ext>
            </a:extLst>
          </p:cNvPr>
          <p:cNvPicPr>
            <a:picLocks noChangeAspect="1"/>
          </p:cNvPicPr>
          <p:nvPr/>
        </p:nvPicPr>
        <p:blipFill rotWithShape="1">
          <a:blip r:embed="rId4">
            <a:extLst>
              <a:ext uri="{28A0092B-C50C-407E-A947-70E740481C1C}">
                <a14:useLocalDpi xmlns:a14="http://schemas.microsoft.com/office/drawing/2010/main" val="0"/>
              </a:ext>
            </a:extLst>
          </a:blip>
          <a:srcRect l="55741" t="58032" r="33734" b="30837"/>
          <a:stretch/>
        </p:blipFill>
        <p:spPr>
          <a:xfrm>
            <a:off x="9053311" y="2821688"/>
            <a:ext cx="612669" cy="369333"/>
          </a:xfrm>
          <a:prstGeom prst="rect">
            <a:avLst/>
          </a:prstGeom>
        </p:spPr>
      </p:pic>
    </p:spTree>
    <p:extLst>
      <p:ext uri="{BB962C8B-B14F-4D97-AF65-F5344CB8AC3E}">
        <p14:creationId xmlns:p14="http://schemas.microsoft.com/office/powerpoint/2010/main" val="250499537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3C477112-E9CD-4675-8C79-E9AF02590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12" name="CasellaDiTesto 11">
            <a:extLst>
              <a:ext uri="{FF2B5EF4-FFF2-40B4-BE49-F238E27FC236}">
                <a16:creationId xmlns:a16="http://schemas.microsoft.com/office/drawing/2014/main" id="{32BF31A0-5C82-4A07-8735-A4B69A24E350}"/>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13" name="Connettore diritto 12">
            <a:extLst>
              <a:ext uri="{FF2B5EF4-FFF2-40B4-BE49-F238E27FC236}">
                <a16:creationId xmlns:a16="http://schemas.microsoft.com/office/drawing/2014/main" id="{15697E25-D444-47D4-8FA1-6199D0C6D6EF}"/>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E4839D9A-DFCA-4FD4-AAD3-0F36865B1E8A}"/>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15" name="Connettore diritto 14">
            <a:extLst>
              <a:ext uri="{FF2B5EF4-FFF2-40B4-BE49-F238E27FC236}">
                <a16:creationId xmlns:a16="http://schemas.microsoft.com/office/drawing/2014/main" id="{8695537A-3C82-44E3-B89D-C342303A716D}"/>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31" name="Immagine 30" descr="Immagine che contiene screenshot&#10;&#10;Descrizione generata con affidabilità molto elevata">
            <a:extLst>
              <a:ext uri="{FF2B5EF4-FFF2-40B4-BE49-F238E27FC236}">
                <a16:creationId xmlns:a16="http://schemas.microsoft.com/office/drawing/2014/main" id="{90654FC6-0E93-4150-9503-CBF7D7136D5E}"/>
              </a:ext>
            </a:extLst>
          </p:cNvPr>
          <p:cNvPicPr>
            <a:picLocks noChangeAspect="1"/>
          </p:cNvPicPr>
          <p:nvPr/>
        </p:nvPicPr>
        <p:blipFill rotWithShape="1">
          <a:blip r:embed="rId4">
            <a:extLst>
              <a:ext uri="{28A0092B-C50C-407E-A947-70E740481C1C}">
                <a14:useLocalDpi xmlns:a14="http://schemas.microsoft.com/office/drawing/2010/main" val="0"/>
              </a:ext>
            </a:extLst>
          </a:blip>
          <a:srcRect t="21816"/>
          <a:stretch/>
        </p:blipFill>
        <p:spPr>
          <a:xfrm>
            <a:off x="6553031" y="2806806"/>
            <a:ext cx="4659160" cy="3486603"/>
          </a:xfrm>
          <a:prstGeom prst="rect">
            <a:avLst/>
          </a:prstGeom>
        </p:spPr>
      </p:pic>
      <p:sp>
        <p:nvSpPr>
          <p:cNvPr id="16" name="CasellaDiTesto 15">
            <a:extLst>
              <a:ext uri="{FF2B5EF4-FFF2-40B4-BE49-F238E27FC236}">
                <a16:creationId xmlns:a16="http://schemas.microsoft.com/office/drawing/2014/main" id="{19E51D31-5F38-474D-8F26-F494C0BC7C76}"/>
              </a:ext>
            </a:extLst>
          </p:cNvPr>
          <p:cNvSpPr txBox="1"/>
          <p:nvPr/>
        </p:nvSpPr>
        <p:spPr>
          <a:xfrm>
            <a:off x="3238633" y="1295315"/>
            <a:ext cx="5631606" cy="584775"/>
          </a:xfrm>
          <a:prstGeom prst="rect">
            <a:avLst/>
          </a:prstGeom>
          <a:noFill/>
        </p:spPr>
        <p:txBody>
          <a:bodyPr wrap="none" rtlCol="0">
            <a:spAutoFit/>
          </a:bodyPr>
          <a:lstStyle/>
          <a:p>
            <a:pPr algn="ctr"/>
            <a:r>
              <a:rPr lang="it-IT" sz="3200" b="1" dirty="0">
                <a:latin typeface="+mj-lt"/>
              </a:rPr>
              <a:t>COME SCRIVERE UN BUG REPORT</a:t>
            </a:r>
          </a:p>
        </p:txBody>
      </p:sp>
      <p:sp>
        <p:nvSpPr>
          <p:cNvPr id="21" name="CasellaDiTesto 20">
            <a:extLst>
              <a:ext uri="{FF2B5EF4-FFF2-40B4-BE49-F238E27FC236}">
                <a16:creationId xmlns:a16="http://schemas.microsoft.com/office/drawing/2014/main" id="{9A054BDF-66D5-4831-AEC0-81F1ADA1D714}"/>
              </a:ext>
            </a:extLst>
          </p:cNvPr>
          <p:cNvSpPr txBox="1"/>
          <p:nvPr/>
        </p:nvSpPr>
        <p:spPr>
          <a:xfrm>
            <a:off x="332509" y="1815403"/>
            <a:ext cx="11526982" cy="707886"/>
          </a:xfrm>
          <a:prstGeom prst="rect">
            <a:avLst/>
          </a:prstGeom>
          <a:noFill/>
        </p:spPr>
        <p:txBody>
          <a:bodyPr wrap="square" rtlCol="0">
            <a:spAutoFit/>
          </a:bodyPr>
          <a:lstStyle/>
          <a:p>
            <a:pPr lvl="0" algn="ctr" eaLnBrk="0" fontAlgn="base" hangingPunct="0">
              <a:spcBef>
                <a:spcPct val="0"/>
              </a:spcBef>
              <a:spcAft>
                <a:spcPct val="0"/>
              </a:spcAft>
            </a:pPr>
            <a:r>
              <a:rPr lang="it-IT" altLang="it-IT" sz="2000" dirty="0">
                <a:solidFill>
                  <a:srgbClr val="212121"/>
                </a:solidFill>
                <a:latin typeface="inherit"/>
              </a:rPr>
              <a:t>Segnalazioni di bug ben scritte possono ridurre il tempo tra la ricerca di un bug e la risoluzione. I bug possono ritardare il rilascio di un'app e i problemi con i bug possono rovinare rapidamente le relazioni con i clienti.</a:t>
            </a:r>
            <a:r>
              <a:rPr lang="it-IT" altLang="it-IT" sz="2000" dirty="0"/>
              <a:t> </a:t>
            </a:r>
            <a:endParaRPr lang="it-IT" altLang="it-IT" sz="2000" dirty="0">
              <a:latin typeface="Arial" panose="020B0604020202020204" pitchFamily="34" charset="0"/>
            </a:endParaRPr>
          </a:p>
        </p:txBody>
      </p:sp>
      <p:pic>
        <p:nvPicPr>
          <p:cNvPr id="25" name="Immagine 24" descr="Immagine che contiene testo, screenshot&#10;&#10;Descrizione generata con affidabilità elevata">
            <a:extLst>
              <a:ext uri="{FF2B5EF4-FFF2-40B4-BE49-F238E27FC236}">
                <a16:creationId xmlns:a16="http://schemas.microsoft.com/office/drawing/2014/main" id="{DA8E7A7A-9849-4597-A326-498214DF90E6}"/>
              </a:ext>
            </a:extLst>
          </p:cNvPr>
          <p:cNvPicPr>
            <a:picLocks noChangeAspect="1"/>
          </p:cNvPicPr>
          <p:nvPr/>
        </p:nvPicPr>
        <p:blipFill rotWithShape="1">
          <a:blip r:embed="rId5">
            <a:extLst>
              <a:ext uri="{28A0092B-C50C-407E-A947-70E740481C1C}">
                <a14:useLocalDpi xmlns:a14="http://schemas.microsoft.com/office/drawing/2010/main" val="0"/>
              </a:ext>
            </a:extLst>
          </a:blip>
          <a:srcRect l="12824" t="12769" r="29547" b="14908"/>
          <a:stretch/>
        </p:blipFill>
        <p:spPr>
          <a:xfrm>
            <a:off x="1804909" y="2640811"/>
            <a:ext cx="3834062" cy="3612452"/>
          </a:xfrm>
          <a:prstGeom prst="rect">
            <a:avLst/>
          </a:prstGeom>
        </p:spPr>
      </p:pic>
      <p:pic>
        <p:nvPicPr>
          <p:cNvPr id="27" name="Immagine 26" descr="Immagine che contiene oggetto&#10;&#10;Descrizione generata con affidabilità molto elevata">
            <a:extLst>
              <a:ext uri="{FF2B5EF4-FFF2-40B4-BE49-F238E27FC236}">
                <a16:creationId xmlns:a16="http://schemas.microsoft.com/office/drawing/2014/main" id="{08A36CCD-8893-4725-A3CD-2F5DDC9B13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320938">
            <a:off x="3000341" y="5010175"/>
            <a:ext cx="3004731" cy="1170129"/>
          </a:xfrm>
          <a:prstGeom prst="rect">
            <a:avLst/>
          </a:prstGeom>
        </p:spPr>
      </p:pic>
      <p:pic>
        <p:nvPicPr>
          <p:cNvPr id="29" name="Immagine 28" descr="Immagine che contiene oggetto&#10;&#10;Descrizione generata con affidabilità molto elevata">
            <a:extLst>
              <a:ext uri="{FF2B5EF4-FFF2-40B4-BE49-F238E27FC236}">
                <a16:creationId xmlns:a16="http://schemas.microsoft.com/office/drawing/2014/main" id="{57EDD2C1-A971-4C90-8C63-FA164359E8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21861">
            <a:off x="8471692" y="4682902"/>
            <a:ext cx="2479327" cy="1824675"/>
          </a:xfrm>
          <a:prstGeom prst="rect">
            <a:avLst/>
          </a:prstGeom>
        </p:spPr>
      </p:pic>
    </p:spTree>
    <p:extLst>
      <p:ext uri="{BB962C8B-B14F-4D97-AF65-F5344CB8AC3E}">
        <p14:creationId xmlns:p14="http://schemas.microsoft.com/office/powerpoint/2010/main" val="204644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250" fill="hold"/>
                                        <p:tgtEl>
                                          <p:spTgt spid="27"/>
                                        </p:tgtEl>
                                        <p:attrNameLst>
                                          <p:attrName>ppt_w</p:attrName>
                                        </p:attrNameLst>
                                      </p:cBhvr>
                                      <p:tavLst>
                                        <p:tav tm="0">
                                          <p:val>
                                            <p:fltVal val="0"/>
                                          </p:val>
                                        </p:tav>
                                        <p:tav tm="100000">
                                          <p:val>
                                            <p:strVal val="#ppt_w"/>
                                          </p:val>
                                        </p:tav>
                                      </p:tavLst>
                                    </p:anim>
                                    <p:anim calcmode="lin" valueType="num">
                                      <p:cBhvr>
                                        <p:cTn id="18" dur="250" fill="hold"/>
                                        <p:tgtEl>
                                          <p:spTgt spid="27"/>
                                        </p:tgtEl>
                                        <p:attrNameLst>
                                          <p:attrName>ppt_h</p:attrName>
                                        </p:attrNameLst>
                                      </p:cBhvr>
                                      <p:tavLst>
                                        <p:tav tm="0">
                                          <p:val>
                                            <p:fltVal val="0"/>
                                          </p:val>
                                        </p:tav>
                                        <p:tav tm="100000">
                                          <p:val>
                                            <p:strVal val="#ppt_h"/>
                                          </p:val>
                                        </p:tav>
                                      </p:tavLst>
                                    </p:anim>
                                    <p:animEffect transition="in" filter="fade">
                                      <p:cBhvr>
                                        <p:cTn id="19" dur="25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250" fill="hold"/>
                                        <p:tgtEl>
                                          <p:spTgt spid="29"/>
                                        </p:tgtEl>
                                        <p:attrNameLst>
                                          <p:attrName>ppt_w</p:attrName>
                                        </p:attrNameLst>
                                      </p:cBhvr>
                                      <p:tavLst>
                                        <p:tav tm="0">
                                          <p:val>
                                            <p:fltVal val="0"/>
                                          </p:val>
                                        </p:tav>
                                        <p:tav tm="100000">
                                          <p:val>
                                            <p:strVal val="#ppt_w"/>
                                          </p:val>
                                        </p:tav>
                                      </p:tavLst>
                                    </p:anim>
                                    <p:anim calcmode="lin" valueType="num">
                                      <p:cBhvr>
                                        <p:cTn id="25" dur="250" fill="hold"/>
                                        <p:tgtEl>
                                          <p:spTgt spid="29"/>
                                        </p:tgtEl>
                                        <p:attrNameLst>
                                          <p:attrName>ppt_h</p:attrName>
                                        </p:attrNameLst>
                                      </p:cBhvr>
                                      <p:tavLst>
                                        <p:tav tm="0">
                                          <p:val>
                                            <p:fltVal val="0"/>
                                          </p:val>
                                        </p:tav>
                                        <p:tav tm="100000">
                                          <p:val>
                                            <p:strVal val="#ppt_h"/>
                                          </p:val>
                                        </p:tav>
                                      </p:tavLst>
                                    </p:anim>
                                    <p:animEffect transition="in" filter="fade">
                                      <p:cBhvr>
                                        <p:cTn id="26"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D1BB446-A4E9-41E3-A030-20E8EF21A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20FF1C50-8235-449E-AC53-7867C5E5CA3C}"/>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B18D06D7-55E7-4DC8-90AD-76A69847EBDC}"/>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F8C65FEB-8F65-4ED3-B8E8-3A9F467CB887}"/>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3DA3F67E-10ED-49FA-A7D3-70C0EE2F1C9C}"/>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CasellaDiTesto 8">
            <a:extLst>
              <a:ext uri="{FF2B5EF4-FFF2-40B4-BE49-F238E27FC236}">
                <a16:creationId xmlns:a16="http://schemas.microsoft.com/office/drawing/2014/main" id="{3198C36F-5C65-488E-9B6C-809EA49BBB23}"/>
              </a:ext>
            </a:extLst>
          </p:cNvPr>
          <p:cNvSpPr txBox="1"/>
          <p:nvPr/>
        </p:nvSpPr>
        <p:spPr>
          <a:xfrm>
            <a:off x="2794679" y="1295315"/>
            <a:ext cx="6602641" cy="584775"/>
          </a:xfrm>
          <a:prstGeom prst="rect">
            <a:avLst/>
          </a:prstGeom>
          <a:noFill/>
        </p:spPr>
        <p:txBody>
          <a:bodyPr wrap="none" rtlCol="0">
            <a:spAutoFit/>
          </a:bodyPr>
          <a:lstStyle/>
          <a:p>
            <a:pPr algn="ctr"/>
            <a:r>
              <a:rPr lang="it-IT" sz="3200" b="1" dirty="0">
                <a:latin typeface="+mj-lt"/>
              </a:rPr>
              <a:t>COSA RENDE BUONO UN BUG REPORT?</a:t>
            </a:r>
          </a:p>
        </p:txBody>
      </p:sp>
      <p:sp>
        <p:nvSpPr>
          <p:cNvPr id="14" name="CasellaDiTesto 13">
            <a:extLst>
              <a:ext uri="{FF2B5EF4-FFF2-40B4-BE49-F238E27FC236}">
                <a16:creationId xmlns:a16="http://schemas.microsoft.com/office/drawing/2014/main" id="{06D238AA-D7DB-41CF-A296-8B3E52C16DC4}"/>
              </a:ext>
            </a:extLst>
          </p:cNvPr>
          <p:cNvSpPr txBox="1"/>
          <p:nvPr/>
        </p:nvSpPr>
        <p:spPr>
          <a:xfrm>
            <a:off x="4163418" y="1956993"/>
            <a:ext cx="3865161" cy="523220"/>
          </a:xfrm>
          <a:prstGeom prst="rect">
            <a:avLst/>
          </a:prstGeom>
          <a:noFill/>
        </p:spPr>
        <p:txBody>
          <a:bodyPr wrap="none" rtlCol="0">
            <a:spAutoFit/>
          </a:bodyPr>
          <a:lstStyle/>
          <a:p>
            <a:pPr algn="ctr"/>
            <a:r>
              <a:rPr lang="it-IT" sz="2800" b="1" i="1" dirty="0">
                <a:latin typeface="+mj-lt"/>
              </a:rPr>
              <a:t>Il modello di Zimmermann</a:t>
            </a:r>
          </a:p>
        </p:txBody>
      </p:sp>
      <p:sp>
        <p:nvSpPr>
          <p:cNvPr id="15" name="Segnaposto contenuto 2">
            <a:extLst>
              <a:ext uri="{FF2B5EF4-FFF2-40B4-BE49-F238E27FC236}">
                <a16:creationId xmlns:a16="http://schemas.microsoft.com/office/drawing/2014/main" id="{518B84FD-BB8C-4DAB-9053-3808AD8E3D57}"/>
              </a:ext>
            </a:extLst>
          </p:cNvPr>
          <p:cNvSpPr>
            <a:spLocks noGrp="1"/>
          </p:cNvSpPr>
          <p:nvPr>
            <p:ph idx="1"/>
          </p:nvPr>
        </p:nvSpPr>
        <p:spPr>
          <a:xfrm>
            <a:off x="803196" y="2886513"/>
            <a:ext cx="10585606" cy="3114832"/>
          </a:xfrm>
        </p:spPr>
        <p:txBody>
          <a:bodyPr>
            <a:normAutofit fontScale="92500" lnSpcReduction="20000"/>
          </a:bodyPr>
          <a:lstStyle/>
          <a:p>
            <a:pPr algn="just"/>
            <a:r>
              <a:rPr lang="it-IT" dirty="0"/>
              <a:t>Thomas Zimmermann ha proposto un modello di qualità per i bug report al fine di implementare un prototipo che aiuti gli utenti ad inserire le informazioni giuste in un report. </a:t>
            </a:r>
          </a:p>
          <a:p>
            <a:pPr algn="just"/>
            <a:r>
              <a:rPr lang="it-IT" dirty="0"/>
              <a:t>Il lavoro svolto parte da un questionario che coinvolge 3 grandi progetti:</a:t>
            </a:r>
          </a:p>
          <a:p>
            <a:pPr lvl="2" algn="just">
              <a:buFont typeface="Wingdings" panose="05000000000000000000" pitchFamily="2" charset="2"/>
              <a:buChar char="Ø"/>
            </a:pPr>
            <a:r>
              <a:rPr lang="it-IT" sz="1900" dirty="0"/>
              <a:t>APACHE	</a:t>
            </a:r>
          </a:p>
          <a:p>
            <a:pPr lvl="2" algn="just">
              <a:buFont typeface="Wingdings" panose="05000000000000000000" pitchFamily="2" charset="2"/>
              <a:buChar char="Ø"/>
            </a:pPr>
            <a:r>
              <a:rPr lang="it-IT" sz="1900" dirty="0"/>
              <a:t>ECLIPSE</a:t>
            </a:r>
          </a:p>
          <a:p>
            <a:pPr lvl="2" algn="just">
              <a:buFont typeface="Wingdings" panose="05000000000000000000" pitchFamily="2" charset="2"/>
              <a:buChar char="Ø"/>
            </a:pPr>
            <a:r>
              <a:rPr lang="it-IT" sz="1900" dirty="0"/>
              <a:t>MOZILLA</a:t>
            </a:r>
            <a:endParaRPr lang="it-IT" sz="2600" dirty="0"/>
          </a:p>
          <a:p>
            <a:pPr algn="just"/>
            <a:r>
              <a:rPr lang="it-IT" dirty="0"/>
              <a:t>Per il sondaggio sono stati contattai 872 sviluppatori e 1354 utenti</a:t>
            </a:r>
          </a:p>
          <a:p>
            <a:pPr algn="just"/>
            <a:r>
              <a:rPr lang="it-IT" dirty="0"/>
              <a:t>Hanno risposto solo 156 sviluppatori e 310 utenti.</a:t>
            </a:r>
          </a:p>
        </p:txBody>
      </p:sp>
    </p:spTree>
    <p:extLst>
      <p:ext uri="{BB962C8B-B14F-4D97-AF65-F5344CB8AC3E}">
        <p14:creationId xmlns:p14="http://schemas.microsoft.com/office/powerpoint/2010/main" val="319093816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084CD2B-291C-4E32-9F8A-6E0271C0C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41093D49-E1F8-4E13-8DAD-5D348C859333}"/>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239AA7BF-12D2-4BFA-804A-065729B71B9B}"/>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F59BAD5C-5C35-4916-AAD2-A46D1228DA80}"/>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80E7F07F-31AC-4FC0-A449-44B257F94E4D}"/>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CasellaDiTesto 8">
            <a:extLst>
              <a:ext uri="{FF2B5EF4-FFF2-40B4-BE49-F238E27FC236}">
                <a16:creationId xmlns:a16="http://schemas.microsoft.com/office/drawing/2014/main" id="{1AAC077C-D765-4055-A4AF-BB1DE92B16F5}"/>
              </a:ext>
            </a:extLst>
          </p:cNvPr>
          <p:cNvSpPr txBox="1"/>
          <p:nvPr/>
        </p:nvSpPr>
        <p:spPr>
          <a:xfrm>
            <a:off x="3578740" y="1295315"/>
            <a:ext cx="5034520" cy="584775"/>
          </a:xfrm>
          <a:prstGeom prst="rect">
            <a:avLst/>
          </a:prstGeom>
          <a:noFill/>
        </p:spPr>
        <p:txBody>
          <a:bodyPr wrap="none" rtlCol="0">
            <a:spAutoFit/>
          </a:bodyPr>
          <a:lstStyle/>
          <a:p>
            <a:pPr algn="ctr"/>
            <a:r>
              <a:rPr lang="it-IT" sz="3200" b="1" dirty="0">
                <a:latin typeface="+mj-lt"/>
              </a:rPr>
              <a:t>RISULTATI DEL QUESTIONARIO</a:t>
            </a:r>
          </a:p>
        </p:txBody>
      </p:sp>
      <p:pic>
        <p:nvPicPr>
          <p:cNvPr id="15" name="Immagine 14" descr="Immagine che contiene testo&#10;&#10;Descrizione generata con affidabilità molto elevata">
            <a:extLst>
              <a:ext uri="{FF2B5EF4-FFF2-40B4-BE49-F238E27FC236}">
                <a16:creationId xmlns:a16="http://schemas.microsoft.com/office/drawing/2014/main" id="{590E6E9F-6E50-4EE2-83F8-1FCACF4F1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5242" y="1835359"/>
            <a:ext cx="9721516" cy="3853574"/>
          </a:xfrm>
          <a:prstGeom prst="rect">
            <a:avLst/>
          </a:prstGeom>
        </p:spPr>
      </p:pic>
      <p:sp>
        <p:nvSpPr>
          <p:cNvPr id="16" name="CasellaDiTesto 15">
            <a:extLst>
              <a:ext uri="{FF2B5EF4-FFF2-40B4-BE49-F238E27FC236}">
                <a16:creationId xmlns:a16="http://schemas.microsoft.com/office/drawing/2014/main" id="{F382FD5A-56A7-4FA0-B98D-02FF99EF7A0B}"/>
              </a:ext>
            </a:extLst>
          </p:cNvPr>
          <p:cNvSpPr txBox="1"/>
          <p:nvPr/>
        </p:nvSpPr>
        <p:spPr>
          <a:xfrm>
            <a:off x="2661713" y="5699758"/>
            <a:ext cx="6868574" cy="707886"/>
          </a:xfrm>
          <a:prstGeom prst="rect">
            <a:avLst/>
          </a:prstGeom>
          <a:noFill/>
        </p:spPr>
        <p:txBody>
          <a:bodyPr wrap="square" rtlCol="0">
            <a:spAutoFit/>
          </a:bodyPr>
          <a:lstStyle/>
          <a:p>
            <a:pPr algn="just"/>
            <a:r>
              <a:rPr lang="it-IT" sz="2000" dirty="0"/>
              <a:t>L'analisi delle 466 risposte ha rivelato una discrepanza tra ciò che gli sviluppatori hanno bisogno e ciò che gli utenti forniscono.</a:t>
            </a:r>
          </a:p>
        </p:txBody>
      </p:sp>
    </p:spTree>
    <p:extLst>
      <p:ext uri="{BB962C8B-B14F-4D97-AF65-F5344CB8AC3E}">
        <p14:creationId xmlns:p14="http://schemas.microsoft.com/office/powerpoint/2010/main" val="32887914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75DF1B09-603D-4494-82A6-8441C1613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FF3174FB-2CC3-4BB5-8BA9-195C7D501F14}"/>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D2F0CDA5-D8FD-435A-A4D4-08BE0CAFA3CE}"/>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A6867663-9330-4836-B985-908BDE210DF9}"/>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2DAA9120-F861-4392-8E64-74B107052098}"/>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CasellaDiTesto 9">
            <a:extLst>
              <a:ext uri="{FF2B5EF4-FFF2-40B4-BE49-F238E27FC236}">
                <a16:creationId xmlns:a16="http://schemas.microsoft.com/office/drawing/2014/main" id="{15DD1BF3-BF09-47C6-AD19-B8590B143DAE}"/>
              </a:ext>
            </a:extLst>
          </p:cNvPr>
          <p:cNvSpPr txBox="1"/>
          <p:nvPr/>
        </p:nvSpPr>
        <p:spPr>
          <a:xfrm>
            <a:off x="4782786" y="1295315"/>
            <a:ext cx="2626425" cy="584775"/>
          </a:xfrm>
          <a:prstGeom prst="rect">
            <a:avLst/>
          </a:prstGeom>
          <a:noFill/>
        </p:spPr>
        <p:txBody>
          <a:bodyPr wrap="none" rtlCol="0">
            <a:spAutoFit/>
          </a:bodyPr>
          <a:lstStyle/>
          <a:p>
            <a:pPr algn="ctr"/>
            <a:r>
              <a:rPr lang="it-IT" sz="3200" b="1" dirty="0">
                <a:latin typeface="+mj-lt"/>
              </a:rPr>
              <a:t>OBIETTIVI TESI</a:t>
            </a:r>
          </a:p>
        </p:txBody>
      </p:sp>
      <p:sp>
        <p:nvSpPr>
          <p:cNvPr id="12" name="Segnaposto contenuto 2">
            <a:extLst>
              <a:ext uri="{FF2B5EF4-FFF2-40B4-BE49-F238E27FC236}">
                <a16:creationId xmlns:a16="http://schemas.microsoft.com/office/drawing/2014/main" id="{455B3172-8DEC-444A-B172-7DC5712927FA}"/>
              </a:ext>
            </a:extLst>
          </p:cNvPr>
          <p:cNvSpPr>
            <a:spLocks noGrp="1"/>
          </p:cNvSpPr>
          <p:nvPr>
            <p:ph idx="1"/>
          </p:nvPr>
        </p:nvSpPr>
        <p:spPr>
          <a:xfrm>
            <a:off x="4782786" y="2445790"/>
            <a:ext cx="6159016" cy="3396155"/>
          </a:xfrm>
        </p:spPr>
        <p:txBody>
          <a:bodyPr>
            <a:normAutofit fontScale="92500" lnSpcReduction="20000"/>
          </a:bodyPr>
          <a:lstStyle/>
          <a:p>
            <a:pPr algn="just"/>
            <a:r>
              <a:rPr lang="it-IT" dirty="0"/>
              <a:t>Applicare un modello di qualità basato sul modello di Zimmermann per analizzare un sistema specifico: Odoo</a:t>
            </a:r>
          </a:p>
          <a:p>
            <a:pPr marL="0" indent="0" algn="just">
              <a:buNone/>
            </a:pPr>
            <a:endParaRPr lang="it-IT" dirty="0"/>
          </a:p>
          <a:p>
            <a:pPr algn="just"/>
            <a:r>
              <a:rPr lang="it-IT" dirty="0"/>
              <a:t>Valutare la qualità dei bug report</a:t>
            </a:r>
          </a:p>
          <a:p>
            <a:pPr marL="0" indent="0" algn="just">
              <a:buNone/>
            </a:pPr>
            <a:endParaRPr lang="it-IT" dirty="0"/>
          </a:p>
          <a:p>
            <a:pPr algn="just"/>
            <a:r>
              <a:rPr lang="it-IT" dirty="0"/>
              <a:t>Costruire un modello di predizione della qualità di un bug report basato sugli algoritmi di classificazione </a:t>
            </a:r>
          </a:p>
        </p:txBody>
      </p:sp>
      <p:pic>
        <p:nvPicPr>
          <p:cNvPr id="14" name="Immagine 13">
            <a:extLst>
              <a:ext uri="{FF2B5EF4-FFF2-40B4-BE49-F238E27FC236}">
                <a16:creationId xmlns:a16="http://schemas.microsoft.com/office/drawing/2014/main" id="{9171CCF1-B1EE-4D64-9AC9-67B943437F0D}"/>
              </a:ext>
            </a:extLst>
          </p:cNvPr>
          <p:cNvPicPr>
            <a:picLocks noChangeAspect="1"/>
          </p:cNvPicPr>
          <p:nvPr/>
        </p:nvPicPr>
        <p:blipFill rotWithShape="1">
          <a:blip r:embed="rId3">
            <a:extLst>
              <a:ext uri="{28A0092B-C50C-407E-A947-70E740481C1C}">
                <a14:useLocalDpi xmlns:a14="http://schemas.microsoft.com/office/drawing/2010/main" val="0"/>
              </a:ext>
            </a:extLst>
          </a:blip>
          <a:srcRect l="8529" t="11500" r="8427" b="10793"/>
          <a:stretch/>
        </p:blipFill>
        <p:spPr>
          <a:xfrm>
            <a:off x="1482436" y="3028951"/>
            <a:ext cx="2382981" cy="2229831"/>
          </a:xfrm>
          <a:prstGeom prst="rect">
            <a:avLst/>
          </a:prstGeom>
        </p:spPr>
      </p:pic>
    </p:spTree>
    <p:extLst>
      <p:ext uri="{BB962C8B-B14F-4D97-AF65-F5344CB8AC3E}">
        <p14:creationId xmlns:p14="http://schemas.microsoft.com/office/powerpoint/2010/main" val="60098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wipe(left)">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0B5C1E95-7751-4D58-AA1B-6497EDFE6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968D5E7A-9178-4DBE-87AE-4151643A711B}"/>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BF5B2057-25E7-4FB8-AD33-B9232E0EA4D4}"/>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1F4EA6AA-3B30-4E23-A844-CAAAD4FDC7FE}"/>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8E543098-F430-40C1-B720-FF95249AAAED}"/>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CasellaDiTesto 9">
            <a:extLst>
              <a:ext uri="{FF2B5EF4-FFF2-40B4-BE49-F238E27FC236}">
                <a16:creationId xmlns:a16="http://schemas.microsoft.com/office/drawing/2014/main" id="{BF39842F-5A56-4CE9-B8C4-93F396930D5A}"/>
              </a:ext>
            </a:extLst>
          </p:cNvPr>
          <p:cNvSpPr txBox="1"/>
          <p:nvPr/>
        </p:nvSpPr>
        <p:spPr>
          <a:xfrm>
            <a:off x="4278247" y="1295315"/>
            <a:ext cx="3635547" cy="584775"/>
          </a:xfrm>
          <a:prstGeom prst="rect">
            <a:avLst/>
          </a:prstGeom>
          <a:noFill/>
        </p:spPr>
        <p:txBody>
          <a:bodyPr wrap="none" rtlCol="0">
            <a:spAutoFit/>
          </a:bodyPr>
          <a:lstStyle/>
          <a:p>
            <a:pPr algn="ctr"/>
            <a:r>
              <a:rPr lang="it-IT" sz="3200" b="1" dirty="0">
                <a:latin typeface="+mj-lt"/>
              </a:rPr>
              <a:t>CASO STUDIO: ODOO</a:t>
            </a:r>
          </a:p>
        </p:txBody>
      </p:sp>
      <p:sp>
        <p:nvSpPr>
          <p:cNvPr id="13" name="Rettangolo 12">
            <a:extLst>
              <a:ext uri="{FF2B5EF4-FFF2-40B4-BE49-F238E27FC236}">
                <a16:creationId xmlns:a16="http://schemas.microsoft.com/office/drawing/2014/main" id="{391B5239-E426-43A4-A2A8-F3785808F4FA}"/>
              </a:ext>
            </a:extLst>
          </p:cNvPr>
          <p:cNvSpPr/>
          <p:nvPr/>
        </p:nvSpPr>
        <p:spPr>
          <a:xfrm>
            <a:off x="448526" y="1940775"/>
            <a:ext cx="4450801" cy="4031873"/>
          </a:xfrm>
          <a:prstGeom prst="rect">
            <a:avLst/>
          </a:prstGeom>
        </p:spPr>
        <p:txBody>
          <a:bodyPr wrap="square">
            <a:spAutoFit/>
          </a:bodyPr>
          <a:lstStyle/>
          <a:p>
            <a:pPr marL="285750" indent="-285750">
              <a:buFont typeface="Arial" panose="020B0604020202020204" pitchFamily="34" charset="0"/>
              <a:buChar char="•"/>
            </a:pPr>
            <a:r>
              <a:rPr lang="it-IT" sz="1600" dirty="0"/>
              <a:t>Odoo è un sistema ERP Open Source.</a:t>
            </a:r>
          </a:p>
          <a:p>
            <a:endParaRPr lang="it-IT" sz="1600" dirty="0"/>
          </a:p>
          <a:p>
            <a:pPr marL="285750" indent="-285750">
              <a:buFont typeface="Arial" panose="020B0604020202020204" pitchFamily="34" charset="0"/>
              <a:buChar char="•"/>
            </a:pPr>
            <a:r>
              <a:rPr lang="it-IT" sz="1600" dirty="0"/>
              <a:t>Esso  conta più di 550 partner in oltre 120 paesi, più di 250 impiegati ed oltre 1500 sviluppatori.</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dirty="0"/>
              <a:t>Il suo punto di forza è la modularità.</a:t>
            </a:r>
          </a:p>
          <a:p>
            <a:endParaRPr lang="it-IT" sz="1600" dirty="0"/>
          </a:p>
          <a:p>
            <a:pPr marL="285750" indent="-285750">
              <a:buFont typeface="Arial" panose="020B0604020202020204" pitchFamily="34" charset="0"/>
              <a:buChar char="•"/>
            </a:pPr>
            <a:r>
              <a:rPr lang="it-IT" sz="1600" dirty="0"/>
              <a:t>Gestisce diversi aspetti aziendali:</a:t>
            </a:r>
          </a:p>
          <a:p>
            <a:pPr marL="742950" lvl="1" indent="-285750">
              <a:buFont typeface="Arial" panose="020B0604020202020204" pitchFamily="34" charset="0"/>
              <a:buChar char="•"/>
            </a:pPr>
            <a:r>
              <a:rPr lang="it-IT" sz="1600" dirty="0"/>
              <a:t>CRM e vendite</a:t>
            </a:r>
          </a:p>
          <a:p>
            <a:pPr marL="742950" lvl="1" indent="-285750">
              <a:buFont typeface="Arial" panose="020B0604020202020204" pitchFamily="34" charset="0"/>
              <a:buChar char="•"/>
            </a:pPr>
            <a:r>
              <a:rPr lang="it-IT" sz="1600" dirty="0"/>
              <a:t>Acquisti</a:t>
            </a:r>
          </a:p>
          <a:p>
            <a:pPr marL="742950" lvl="1" indent="-285750">
              <a:buFont typeface="Arial" panose="020B0604020202020204" pitchFamily="34" charset="0"/>
              <a:buChar char="•"/>
            </a:pPr>
            <a:r>
              <a:rPr lang="it-IT" sz="1600" dirty="0"/>
              <a:t>Produzione</a:t>
            </a:r>
          </a:p>
          <a:p>
            <a:pPr marL="742950" lvl="1" indent="-285750">
              <a:buFont typeface="Arial" panose="020B0604020202020204" pitchFamily="34" charset="0"/>
              <a:buChar char="•"/>
            </a:pPr>
            <a:r>
              <a:rPr lang="it-IT" sz="1600" dirty="0"/>
              <a:t>Magazzino</a:t>
            </a:r>
          </a:p>
          <a:p>
            <a:pPr marL="742950" lvl="1" indent="-285750">
              <a:buFont typeface="Arial" panose="020B0604020202020204" pitchFamily="34" charset="0"/>
              <a:buChar char="•"/>
            </a:pPr>
            <a:r>
              <a:rPr lang="it-IT" sz="1600" dirty="0"/>
              <a:t>Contabilità e finanza</a:t>
            </a:r>
          </a:p>
          <a:p>
            <a:pPr marL="742950" lvl="1" indent="-285750">
              <a:buFont typeface="Arial" panose="020B0604020202020204" pitchFamily="34" charset="0"/>
              <a:buChar char="•"/>
            </a:pPr>
            <a:r>
              <a:rPr lang="it-IT" sz="1600" dirty="0"/>
              <a:t>Reportistica e business intelligence</a:t>
            </a:r>
          </a:p>
          <a:p>
            <a:pPr marL="742950" lvl="1" indent="-285750">
              <a:buFont typeface="Arial" panose="020B0604020202020204" pitchFamily="34" charset="0"/>
              <a:buChar char="•"/>
            </a:pPr>
            <a:r>
              <a:rPr lang="it-IT" sz="1600" dirty="0"/>
              <a:t>Risorse umane</a:t>
            </a:r>
          </a:p>
          <a:p>
            <a:pPr marL="742950" lvl="1" indent="-285750">
              <a:buFont typeface="Arial" panose="020B0604020202020204" pitchFamily="34" charset="0"/>
              <a:buChar char="•"/>
            </a:pPr>
            <a:r>
              <a:rPr lang="it-IT" sz="1600" dirty="0"/>
              <a:t>Website ed e-commerce</a:t>
            </a:r>
          </a:p>
        </p:txBody>
      </p:sp>
      <p:pic>
        <p:nvPicPr>
          <p:cNvPr id="17" name="Immagine 3">
            <a:extLst>
              <a:ext uri="{FF2B5EF4-FFF2-40B4-BE49-F238E27FC236}">
                <a16:creationId xmlns:a16="http://schemas.microsoft.com/office/drawing/2014/main" id="{A23CDBED-20EF-4A90-9E40-A9D2A96BE5CF}"/>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11598" r="12755" b="2899"/>
          <a:stretch/>
        </p:blipFill>
        <p:spPr bwMode="auto">
          <a:xfrm>
            <a:off x="5331740" y="1872782"/>
            <a:ext cx="6411734" cy="4165533"/>
          </a:xfrm>
          <a:prstGeom prst="rect">
            <a:avLst/>
          </a:prstGeom>
          <a:noFill/>
        </p:spPr>
      </p:pic>
    </p:spTree>
    <p:extLst>
      <p:ext uri="{BB962C8B-B14F-4D97-AF65-F5344CB8AC3E}">
        <p14:creationId xmlns:p14="http://schemas.microsoft.com/office/powerpoint/2010/main" val="12314195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6A4CA25-B016-42B4-A44C-8495F07C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5" name="CasellaDiTesto 4">
            <a:extLst>
              <a:ext uri="{FF2B5EF4-FFF2-40B4-BE49-F238E27FC236}">
                <a16:creationId xmlns:a16="http://schemas.microsoft.com/office/drawing/2014/main" id="{D4471069-6AD7-4DD6-BEEA-A44CCAECFCCD}"/>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6" name="Connettore diritto 5">
            <a:extLst>
              <a:ext uri="{FF2B5EF4-FFF2-40B4-BE49-F238E27FC236}">
                <a16:creationId xmlns:a16="http://schemas.microsoft.com/office/drawing/2014/main" id="{5DAC8C40-816D-472E-BBAF-A6D2B90422AF}"/>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 name="CasellaDiTesto 6">
            <a:extLst>
              <a:ext uri="{FF2B5EF4-FFF2-40B4-BE49-F238E27FC236}">
                <a16:creationId xmlns:a16="http://schemas.microsoft.com/office/drawing/2014/main" id="{4D4D904E-0723-468A-92D1-331596EFA0DB}"/>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8" name="Connettore diritto 7">
            <a:extLst>
              <a:ext uri="{FF2B5EF4-FFF2-40B4-BE49-F238E27FC236}">
                <a16:creationId xmlns:a16="http://schemas.microsoft.com/office/drawing/2014/main" id="{9753E067-689C-40EB-A24C-D1ACB7BC0E4B}"/>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5" name="Rettangolo 24">
            <a:extLst>
              <a:ext uri="{FF2B5EF4-FFF2-40B4-BE49-F238E27FC236}">
                <a16:creationId xmlns:a16="http://schemas.microsoft.com/office/drawing/2014/main" id="{F207E431-274C-4E04-A33F-BF92FDDF87C2}"/>
              </a:ext>
            </a:extLst>
          </p:cNvPr>
          <p:cNvSpPr/>
          <p:nvPr/>
        </p:nvSpPr>
        <p:spPr>
          <a:xfrm>
            <a:off x="912566" y="2387500"/>
            <a:ext cx="5248873" cy="3139321"/>
          </a:xfrm>
          <a:prstGeom prst="rect">
            <a:avLst/>
          </a:prstGeom>
        </p:spPr>
        <p:txBody>
          <a:bodyPr wrap="square">
            <a:spAutoFit/>
          </a:bodyPr>
          <a:lstStyle/>
          <a:p>
            <a:pPr algn="just"/>
            <a:r>
              <a:rPr lang="it-IT" dirty="0"/>
              <a:t>Issues Download è un'applicazione Java, che effettua il download degli </a:t>
            </a:r>
            <a:r>
              <a:rPr lang="it-IT" dirty="0" err="1"/>
              <a:t>issue</a:t>
            </a:r>
            <a:r>
              <a:rPr lang="it-IT" dirty="0"/>
              <a:t> dal repository di GitHub.</a:t>
            </a:r>
          </a:p>
          <a:p>
            <a:pPr algn="just"/>
            <a:r>
              <a:rPr lang="it-IT" dirty="0"/>
              <a:t>È costituita da diverse classi ognuna con una sua responsabilità e restituisce in output un file CSV.</a:t>
            </a:r>
          </a:p>
          <a:p>
            <a:pPr algn="just"/>
            <a:endParaRPr lang="it-IT" dirty="0"/>
          </a:p>
          <a:p>
            <a:pPr algn="just"/>
            <a:r>
              <a:rPr lang="it-IT" dirty="0"/>
              <a:t>L’applicazione sfrutta le seguenti tecnologie e librerie esterne per poter funzionare:</a:t>
            </a:r>
          </a:p>
          <a:p>
            <a:pPr marL="742950" lvl="1" indent="-285750">
              <a:buFont typeface="Arial" panose="020B0604020202020204" pitchFamily="34" charset="0"/>
              <a:buChar char="•"/>
            </a:pPr>
            <a:r>
              <a:rPr lang="it-IT" dirty="0" err="1"/>
              <a:t>Maven</a:t>
            </a:r>
            <a:endParaRPr lang="it-IT" dirty="0"/>
          </a:p>
          <a:p>
            <a:pPr marL="742950" lvl="1" indent="-285750">
              <a:buFont typeface="Arial" panose="020B0604020202020204" pitchFamily="34" charset="0"/>
              <a:buChar char="•"/>
            </a:pPr>
            <a:r>
              <a:rPr lang="it-IT" dirty="0" err="1"/>
              <a:t>OpenCSV</a:t>
            </a:r>
            <a:endParaRPr lang="it-IT" dirty="0"/>
          </a:p>
          <a:p>
            <a:pPr marL="742950" lvl="1" indent="-285750">
              <a:buFont typeface="Arial" panose="020B0604020202020204" pitchFamily="34" charset="0"/>
              <a:buChar char="•"/>
            </a:pPr>
            <a:r>
              <a:rPr lang="it-IT" dirty="0"/>
              <a:t>Java Fathom</a:t>
            </a:r>
          </a:p>
          <a:p>
            <a:pPr marL="742950" lvl="1" indent="-285750">
              <a:buFont typeface="Arial" panose="020B0604020202020204" pitchFamily="34" charset="0"/>
              <a:buChar char="•"/>
            </a:pPr>
            <a:r>
              <a:rPr lang="it-IT" dirty="0"/>
              <a:t>GitHub API per Java</a:t>
            </a:r>
          </a:p>
        </p:txBody>
      </p:sp>
      <p:sp>
        <p:nvSpPr>
          <p:cNvPr id="26" name="CasellaDiTesto 25">
            <a:extLst>
              <a:ext uri="{FF2B5EF4-FFF2-40B4-BE49-F238E27FC236}">
                <a16:creationId xmlns:a16="http://schemas.microsoft.com/office/drawing/2014/main" id="{F0DF413D-4553-4730-91AE-E5176F84ED68}"/>
              </a:ext>
            </a:extLst>
          </p:cNvPr>
          <p:cNvSpPr txBox="1"/>
          <p:nvPr/>
        </p:nvSpPr>
        <p:spPr>
          <a:xfrm>
            <a:off x="4407734" y="1295315"/>
            <a:ext cx="3376565" cy="584775"/>
          </a:xfrm>
          <a:prstGeom prst="rect">
            <a:avLst/>
          </a:prstGeom>
          <a:noFill/>
        </p:spPr>
        <p:txBody>
          <a:bodyPr wrap="none" rtlCol="0">
            <a:spAutoFit/>
          </a:bodyPr>
          <a:lstStyle/>
          <a:p>
            <a:pPr algn="ctr"/>
            <a:r>
              <a:rPr lang="it-IT" sz="3200" b="1" dirty="0">
                <a:latin typeface="+mj-lt"/>
              </a:rPr>
              <a:t>ISSUES DOWNLOAD</a:t>
            </a:r>
          </a:p>
        </p:txBody>
      </p:sp>
      <p:pic>
        <p:nvPicPr>
          <p:cNvPr id="28" name="Immagine 27" descr="Immagine che contiene screenshot&#10;&#10;Descrizione generata con affidabilità molto elevata">
            <a:extLst>
              <a:ext uri="{FF2B5EF4-FFF2-40B4-BE49-F238E27FC236}">
                <a16:creationId xmlns:a16="http://schemas.microsoft.com/office/drawing/2014/main" id="{5BA7259C-0081-4450-B5B1-E091A6781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185" y="2049185"/>
            <a:ext cx="4746006" cy="3815953"/>
          </a:xfrm>
          <a:prstGeom prst="rect">
            <a:avLst/>
          </a:prstGeom>
        </p:spPr>
      </p:pic>
    </p:spTree>
    <p:extLst>
      <p:ext uri="{BB962C8B-B14F-4D97-AF65-F5344CB8AC3E}">
        <p14:creationId xmlns:p14="http://schemas.microsoft.com/office/powerpoint/2010/main" val="14128731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A8E0C75-F6E9-4A8A-927E-7C03AA77B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6" y="86216"/>
            <a:ext cx="2382981" cy="1209099"/>
          </a:xfrm>
          <a:prstGeom prst="rect">
            <a:avLst/>
          </a:prstGeom>
        </p:spPr>
      </p:pic>
      <p:sp>
        <p:nvSpPr>
          <p:cNvPr id="6" name="CasellaDiTesto 5">
            <a:extLst>
              <a:ext uri="{FF2B5EF4-FFF2-40B4-BE49-F238E27FC236}">
                <a16:creationId xmlns:a16="http://schemas.microsoft.com/office/drawing/2014/main" id="{8239011D-78AB-499E-A25C-2862EA0FF468}"/>
              </a:ext>
            </a:extLst>
          </p:cNvPr>
          <p:cNvSpPr txBox="1"/>
          <p:nvPr/>
        </p:nvSpPr>
        <p:spPr>
          <a:xfrm>
            <a:off x="4855470" y="204168"/>
            <a:ext cx="5436040" cy="954107"/>
          </a:xfrm>
          <a:prstGeom prst="rect">
            <a:avLst/>
          </a:prstGeom>
          <a:noFill/>
        </p:spPr>
        <p:txBody>
          <a:bodyPr wrap="none" rtlCol="0">
            <a:spAutoFit/>
          </a:bodyPr>
          <a:lstStyle/>
          <a:p>
            <a:pPr algn="ctr"/>
            <a:r>
              <a:rPr lang="it-IT" sz="2000" b="1" dirty="0"/>
              <a:t>Università degli Studi del Sannio</a:t>
            </a:r>
          </a:p>
          <a:p>
            <a:pPr algn="ctr"/>
            <a:r>
              <a:rPr lang="it-IT" dirty="0"/>
              <a:t>Tesi di Laurea</a:t>
            </a:r>
          </a:p>
          <a:p>
            <a:pPr algn="ctr"/>
            <a:r>
              <a:rPr lang="it-IT" dirty="0"/>
              <a:t>Analisi della qualità delle issues nei sistemi Open Source</a:t>
            </a:r>
          </a:p>
        </p:txBody>
      </p:sp>
      <p:cxnSp>
        <p:nvCxnSpPr>
          <p:cNvPr id="7" name="Connettore diritto 6">
            <a:extLst>
              <a:ext uri="{FF2B5EF4-FFF2-40B4-BE49-F238E27FC236}">
                <a16:creationId xmlns:a16="http://schemas.microsoft.com/office/drawing/2014/main" id="{9B3FB1E2-701C-4562-8BDB-FE7F71B7C285}"/>
              </a:ext>
            </a:extLst>
          </p:cNvPr>
          <p:cNvCxnSpPr/>
          <p:nvPr/>
        </p:nvCxnSpPr>
        <p:spPr>
          <a:xfrm>
            <a:off x="290946" y="6407645"/>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CasellaDiTesto 7">
            <a:extLst>
              <a:ext uri="{FF2B5EF4-FFF2-40B4-BE49-F238E27FC236}">
                <a16:creationId xmlns:a16="http://schemas.microsoft.com/office/drawing/2014/main" id="{CFD48A25-3868-465C-BB14-D4AB2C543B7A}"/>
              </a:ext>
            </a:extLst>
          </p:cNvPr>
          <p:cNvSpPr txBox="1"/>
          <p:nvPr/>
        </p:nvSpPr>
        <p:spPr>
          <a:xfrm>
            <a:off x="290946" y="6407644"/>
            <a:ext cx="1845573" cy="369332"/>
          </a:xfrm>
          <a:prstGeom prst="rect">
            <a:avLst/>
          </a:prstGeom>
          <a:noFill/>
        </p:spPr>
        <p:txBody>
          <a:bodyPr wrap="none" rtlCol="0">
            <a:spAutoFit/>
          </a:bodyPr>
          <a:lstStyle/>
          <a:p>
            <a:r>
              <a:rPr lang="it-IT" dirty="0"/>
              <a:t>Rinaldo Clemente</a:t>
            </a:r>
          </a:p>
        </p:txBody>
      </p:sp>
      <p:cxnSp>
        <p:nvCxnSpPr>
          <p:cNvPr id="9" name="Connettore diritto 8">
            <a:extLst>
              <a:ext uri="{FF2B5EF4-FFF2-40B4-BE49-F238E27FC236}">
                <a16:creationId xmlns:a16="http://schemas.microsoft.com/office/drawing/2014/main" id="{DAE6F25D-DB0A-4470-9E8C-BB62DB2E2A3D}"/>
              </a:ext>
            </a:extLst>
          </p:cNvPr>
          <p:cNvCxnSpPr/>
          <p:nvPr/>
        </p:nvCxnSpPr>
        <p:spPr>
          <a:xfrm>
            <a:off x="290941" y="1184490"/>
            <a:ext cx="1152698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5" name="Segnaposto contenuto 4">
            <a:extLst>
              <a:ext uri="{FF2B5EF4-FFF2-40B4-BE49-F238E27FC236}">
                <a16:creationId xmlns:a16="http://schemas.microsoft.com/office/drawing/2014/main" id="{867A1F78-9961-42DA-92FD-8A8F7CD8FC0D}"/>
              </a:ext>
            </a:extLst>
          </p:cNvPr>
          <p:cNvPicPr>
            <a:picLocks noGrp="1" noChangeAspect="1"/>
          </p:cNvPicPr>
          <p:nvPr>
            <p:ph idx="1"/>
          </p:nvPr>
        </p:nvPicPr>
        <p:blipFill>
          <a:blip r:embed="rId4"/>
          <a:stretch>
            <a:fillRect/>
          </a:stretch>
        </p:blipFill>
        <p:spPr>
          <a:xfrm>
            <a:off x="1265707" y="1295315"/>
            <a:ext cx="9660585" cy="4955179"/>
          </a:xfrm>
          <a:prstGeom prst="rect">
            <a:avLst/>
          </a:prstGeom>
          <a:ln>
            <a:noFill/>
          </a:ln>
          <a:effectLst>
            <a:outerShdw blurRad="190500" algn="tl" rotWithShape="0">
              <a:srgbClr val="000000">
                <a:alpha val="70000"/>
              </a:srgbClr>
            </a:outerShdw>
          </a:effectLst>
        </p:spPr>
      </p:pic>
      <p:sp>
        <p:nvSpPr>
          <p:cNvPr id="16" name="Rettangolo con angoli arrotondati 15">
            <a:extLst>
              <a:ext uri="{FF2B5EF4-FFF2-40B4-BE49-F238E27FC236}">
                <a16:creationId xmlns:a16="http://schemas.microsoft.com/office/drawing/2014/main" id="{77704132-806E-4034-B76D-E414BDF12B1E}"/>
              </a:ext>
            </a:extLst>
          </p:cNvPr>
          <p:cNvSpPr/>
          <p:nvPr/>
        </p:nvSpPr>
        <p:spPr>
          <a:xfrm>
            <a:off x="1755436" y="2182329"/>
            <a:ext cx="6462878" cy="340499"/>
          </a:xfrm>
          <a:prstGeom prst="roundRect">
            <a:avLst/>
          </a:prstGeom>
          <a:solidFill>
            <a:srgbClr val="FF0000">
              <a:alpha val="1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con angoli arrotondati 16">
            <a:extLst>
              <a:ext uri="{FF2B5EF4-FFF2-40B4-BE49-F238E27FC236}">
                <a16:creationId xmlns:a16="http://schemas.microsoft.com/office/drawing/2014/main" id="{C3497F70-0E77-45D2-8E22-189E47EFB8C7}"/>
              </a:ext>
            </a:extLst>
          </p:cNvPr>
          <p:cNvSpPr/>
          <p:nvPr/>
        </p:nvSpPr>
        <p:spPr>
          <a:xfrm>
            <a:off x="1755435" y="2514770"/>
            <a:ext cx="1822653" cy="309756"/>
          </a:xfrm>
          <a:prstGeom prst="roundRect">
            <a:avLst/>
          </a:prstGeom>
          <a:solidFill>
            <a:srgbClr val="FF0000">
              <a:alpha val="1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4F6F9B3B-73BD-4B44-9CF4-2CC73087D740}"/>
              </a:ext>
            </a:extLst>
          </p:cNvPr>
          <p:cNvSpPr/>
          <p:nvPr/>
        </p:nvSpPr>
        <p:spPr>
          <a:xfrm>
            <a:off x="3578088" y="2514770"/>
            <a:ext cx="895253" cy="295528"/>
          </a:xfrm>
          <a:prstGeom prst="rect">
            <a:avLst/>
          </a:prstGeom>
          <a:solidFill>
            <a:srgbClr val="92D050">
              <a:alpha val="8000"/>
            </a:srgbClr>
          </a:solidFill>
          <a:ln>
            <a:solidFill>
              <a:schemeClr val="accent2"/>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6082209D-55AB-4677-A5B3-86EB119104CD}"/>
              </a:ext>
            </a:extLst>
          </p:cNvPr>
          <p:cNvSpPr/>
          <p:nvPr/>
        </p:nvSpPr>
        <p:spPr>
          <a:xfrm>
            <a:off x="2272870" y="3797858"/>
            <a:ext cx="5587762" cy="2384415"/>
          </a:xfrm>
          <a:prstGeom prst="rect">
            <a:avLst/>
          </a:prstGeom>
          <a:solidFill>
            <a:srgbClr val="FFC000">
              <a:alpha val="8000"/>
            </a:srgbClr>
          </a:solidFill>
          <a:ln>
            <a:solidFill>
              <a:srgbClr val="FFC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159BE7B9-98C1-4D47-8773-67C86DD42EA7}"/>
              </a:ext>
            </a:extLst>
          </p:cNvPr>
          <p:cNvSpPr/>
          <p:nvPr/>
        </p:nvSpPr>
        <p:spPr>
          <a:xfrm>
            <a:off x="7984313" y="4014095"/>
            <a:ext cx="1934817" cy="792353"/>
          </a:xfrm>
          <a:prstGeom prst="rect">
            <a:avLst/>
          </a:prstGeom>
          <a:solidFill>
            <a:schemeClr val="accent1">
              <a:alpha val="8000"/>
            </a:schemeClr>
          </a:solidFill>
          <a:ln>
            <a:solidFill>
              <a:schemeClr val="accent1"/>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20">
            <a:extLst>
              <a:ext uri="{FF2B5EF4-FFF2-40B4-BE49-F238E27FC236}">
                <a16:creationId xmlns:a16="http://schemas.microsoft.com/office/drawing/2014/main" id="{28F752A2-A275-4549-87B9-F544DB7129D6}"/>
              </a:ext>
            </a:extLst>
          </p:cNvPr>
          <p:cNvSpPr/>
          <p:nvPr/>
        </p:nvSpPr>
        <p:spPr>
          <a:xfrm>
            <a:off x="2415514" y="2839749"/>
            <a:ext cx="445827" cy="220394"/>
          </a:xfrm>
          <a:prstGeom prst="rect">
            <a:avLst/>
          </a:prstGeom>
          <a:solidFill>
            <a:srgbClr val="7030A0">
              <a:alpha val="8000"/>
            </a:srgbClr>
          </a:solidFill>
          <a:ln>
            <a:solidFill>
              <a:srgbClr val="7030A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77CD6E9A-7B98-46BA-AD8E-32B29B1F47D2}"/>
              </a:ext>
            </a:extLst>
          </p:cNvPr>
          <p:cNvSpPr/>
          <p:nvPr/>
        </p:nvSpPr>
        <p:spPr>
          <a:xfrm>
            <a:off x="7984314" y="3364213"/>
            <a:ext cx="1934816" cy="593201"/>
          </a:xfrm>
          <a:prstGeom prst="rect">
            <a:avLst/>
          </a:prstGeom>
          <a:solidFill>
            <a:srgbClr val="6DA945">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25" name="Rettangolo 24">
            <a:extLst>
              <a:ext uri="{FF2B5EF4-FFF2-40B4-BE49-F238E27FC236}">
                <a16:creationId xmlns:a16="http://schemas.microsoft.com/office/drawing/2014/main" id="{C93F5704-B39F-43F5-B512-0E16C93E5280}"/>
              </a:ext>
            </a:extLst>
          </p:cNvPr>
          <p:cNvSpPr/>
          <p:nvPr/>
        </p:nvSpPr>
        <p:spPr>
          <a:xfrm>
            <a:off x="4343675" y="2838930"/>
            <a:ext cx="895253" cy="189948"/>
          </a:xfrm>
          <a:prstGeom prst="rect">
            <a:avLst/>
          </a:prstGeom>
          <a:solidFill>
            <a:srgbClr val="FFC000">
              <a:alpha val="8000"/>
            </a:srgbClr>
          </a:solidFill>
          <a:ln>
            <a:solidFill>
              <a:srgbClr val="FFC00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E8F118D1-6872-4386-A62A-0A6997CC9443}"/>
              </a:ext>
            </a:extLst>
          </p:cNvPr>
          <p:cNvSpPr/>
          <p:nvPr/>
        </p:nvSpPr>
        <p:spPr>
          <a:xfrm>
            <a:off x="3440517" y="3434453"/>
            <a:ext cx="632260" cy="231157"/>
          </a:xfrm>
          <a:prstGeom prst="rect">
            <a:avLst/>
          </a:prstGeom>
          <a:solidFill>
            <a:srgbClr val="7030A0">
              <a:alpha val="8000"/>
            </a:srgbClr>
          </a:solidFill>
          <a:ln>
            <a:solidFill>
              <a:srgbClr val="7030A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a destra 37">
            <a:extLst>
              <a:ext uri="{FF2B5EF4-FFF2-40B4-BE49-F238E27FC236}">
                <a16:creationId xmlns:a16="http://schemas.microsoft.com/office/drawing/2014/main" id="{F8239768-9675-4F53-888E-879E33A7AE12}"/>
              </a:ext>
            </a:extLst>
          </p:cNvPr>
          <p:cNvSpPr/>
          <p:nvPr/>
        </p:nvSpPr>
        <p:spPr>
          <a:xfrm rot="19570300">
            <a:off x="918854" y="3220810"/>
            <a:ext cx="929390" cy="2311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20344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3" grpId="0" animBg="1"/>
      <p:bldP spid="25" grpId="0" animBg="1"/>
      <p:bldP spid="26" grpId="0" animBg="1"/>
      <p:bldP spid="38" grpId="0" animBg="1"/>
    </p:bldLst>
  </p:timing>
</p:sld>
</file>

<file path=ppt/theme/theme1.xml><?xml version="1.0" encoding="utf-8"?>
<a:theme xmlns:a="http://schemas.openxmlformats.org/drawingml/2006/main" name="TemaTes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Tesi" id="{AB8A273C-37E2-43DB-BAF3-E26DBC075B61}" vid="{EB98FCF0-4B2B-413C-8A7D-77147E17B38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TemaTesi</Template>
  <TotalTime>9366</TotalTime>
  <Words>1406</Words>
  <Application>Microsoft Office PowerPoint</Application>
  <PresentationFormat>Widescreen</PresentationFormat>
  <Paragraphs>213</Paragraphs>
  <Slides>19</Slides>
  <Notes>8</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19</vt:i4>
      </vt:variant>
    </vt:vector>
  </HeadingPairs>
  <TitlesOfParts>
    <vt:vector size="29" baseType="lpstr">
      <vt:lpstr>Arial</vt:lpstr>
      <vt:lpstr>Calibri</vt:lpstr>
      <vt:lpstr>Calibri Light</vt:lpstr>
      <vt:lpstr>Cambria Math</vt:lpstr>
      <vt:lpstr>CMR12</vt:lpstr>
      <vt:lpstr>CMSY10</vt:lpstr>
      <vt:lpstr>inherit</vt:lpstr>
      <vt:lpstr>Wingdings</vt:lpstr>
      <vt:lpstr>Wingdings 3</vt:lpstr>
      <vt:lpstr>TemaTesi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user</dc:creator>
  <cp:lastModifiedBy>user</cp:lastModifiedBy>
  <cp:revision>93</cp:revision>
  <dcterms:created xsi:type="dcterms:W3CDTF">2018-05-08T08:43:21Z</dcterms:created>
  <dcterms:modified xsi:type="dcterms:W3CDTF">2018-05-14T20:58:43Z</dcterms:modified>
</cp:coreProperties>
</file>