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CC964C-AF41-4383-BDEB-5B245BDE223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Output of Q.10" id="{BB7C3777-E982-4D40-9478-5CCC724316D0}">
          <p14:sldIdLst>
            <p14:sldId id="267"/>
            <p14:sldId id="268"/>
          </p14:sldIdLst>
        </p14:section>
        <p14:section name="Output of Q.11" id="{37355085-05F5-47EE-800F-EBFF6D60171E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E9FB-016B-4B4E-9F93-A71877BC41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93F5E-650C-4BCD-B425-F5190F15C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3A712-BF73-4245-AB1E-48E35611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4966-9783-436A-8DBE-7C44AD56A436}" type="datetimeFigureOut">
              <a:rPr lang="en-IN" smtClean="0"/>
              <a:t>04-08-2025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E0BE4-B326-4D19-90D3-8385EC78E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9F28B-5A34-4944-B294-0E1F0A48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8B-BFD8-4F65-8B85-F7DE1A494C2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313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BBBF-215A-4D72-BB19-40263B6FE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B69ED-8ABA-4DBA-B27B-FB6086FB9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1AD0B-A3CD-44C1-B2C8-A61BAFF5F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4966-9783-436A-8DBE-7C44AD56A436}" type="datetimeFigureOut">
              <a:rPr lang="en-IN" smtClean="0"/>
              <a:t>04-08-2025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1393E-9B34-4CED-A1BC-E1F7E0EBE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D1F61-7A92-427E-9A16-01DA5C330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8B-BFD8-4F65-8B85-F7DE1A494C2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439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044F06-9122-4B98-8875-BB5A07FAD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74676-302B-493C-A11B-380016FA1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C354B-4C05-465F-90E4-ABCE85734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4966-9783-436A-8DBE-7C44AD56A436}" type="datetimeFigureOut">
              <a:rPr lang="en-IN" smtClean="0"/>
              <a:t>04-08-2025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D8154-49C4-4826-A241-7EF6F929B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62047-6CA7-47CB-B535-C09FB909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8B-BFD8-4F65-8B85-F7DE1A494C2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7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F0154-022C-462E-874F-EB7978FE0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7D196-155D-4F7C-9B57-AF252C987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DD158-57D3-4081-9CC3-9EFB6648E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4966-9783-436A-8DBE-7C44AD56A436}" type="datetimeFigureOut">
              <a:rPr lang="en-IN" smtClean="0"/>
              <a:t>04-08-2025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E269F-8293-45C6-9A29-5B27A26A4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4C99E-229D-42C9-A6CB-F6B8E641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8B-BFD8-4F65-8B85-F7DE1A494C2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172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01989-1565-4305-8E0B-D336B1AF5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05B4A-626A-494B-A406-907636C36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3CDA5-7916-4216-BBF5-92E6EE8A0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4966-9783-436A-8DBE-7C44AD56A436}" type="datetimeFigureOut">
              <a:rPr lang="en-IN" smtClean="0"/>
              <a:t>04-08-2025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5AE62-41CD-4E57-9C92-B4B7FE55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68624-07A0-4185-828D-1CA0F02E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8B-BFD8-4F65-8B85-F7DE1A494C2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2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E44C-815D-46B6-8CB3-DC8A4BF1E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FB59E-CF98-46E8-989F-B8332C163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7C777-D940-4213-808D-9655140FF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ED154-E6BC-4718-93B0-5DD312C3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4966-9783-436A-8DBE-7C44AD56A436}" type="datetimeFigureOut">
              <a:rPr lang="en-IN" smtClean="0"/>
              <a:t>04-08-2025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319B6-13DD-49AA-9F4E-9ABEE3C4C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3AD4C-5CF6-4AEB-945F-3B451CDF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8B-BFD8-4F65-8B85-F7DE1A494C2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142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43B12-11F2-4953-B425-E18CAD727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F30F2-BBF3-4FD3-935D-D8ECBA87F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3D42-C736-42BD-98EB-B48EC0243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1CB9F-5027-49BC-94B5-8C99D6CA7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DEBF5-BA37-433C-8B22-735D61F6D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89D439-D21D-4B23-82FF-259C76D9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4966-9783-436A-8DBE-7C44AD56A436}" type="datetimeFigureOut">
              <a:rPr lang="en-IN" smtClean="0"/>
              <a:t>04-08-2025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88B6E2-8330-4646-B77B-5431A3B9A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FB482-F384-4AA8-9771-AA141D5A4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8B-BFD8-4F65-8B85-F7DE1A494C2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742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8783-77CC-4F4B-A0FE-1679EACF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CC71A-E0DA-4CB9-B9C3-24E49E88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4966-9783-436A-8DBE-7C44AD56A436}" type="datetimeFigureOut">
              <a:rPr lang="en-IN" smtClean="0"/>
              <a:t>04-08-2025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E2F38-158E-41F2-81B6-B236B7083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AFA5C-90AF-4A32-83CF-554EFA853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8B-BFD8-4F65-8B85-F7DE1A494C2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2610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D8D737-DC9D-4A84-A703-771C7DD0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4966-9783-436A-8DBE-7C44AD56A436}" type="datetimeFigureOut">
              <a:rPr lang="en-IN" smtClean="0"/>
              <a:t>04-08-2025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C9A859-62A5-4100-AA3A-6A9E615ED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B3205-4817-404C-9314-211FFFC19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8B-BFD8-4F65-8B85-F7DE1A494C2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302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208E3-D7FB-40FD-8635-E02A06F4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9531C-97DF-42EC-861A-86BEBECCF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2C946-7E34-4056-899E-FF742066A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8EEFD-E625-45A9-9AEE-4907F0AE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4966-9783-436A-8DBE-7C44AD56A436}" type="datetimeFigureOut">
              <a:rPr lang="en-IN" smtClean="0"/>
              <a:t>04-08-2025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7906E-69D5-4545-9A54-7DCF19A6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A5B37-3019-479A-B2DD-8A931A4C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8B-BFD8-4F65-8B85-F7DE1A494C2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110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95FE-CF38-4AC5-A5EF-CF551551E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D0058-EE9F-4D3D-8115-B8AAFCACF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12F95-A55C-43C9-948B-36F17C768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D408A-0AA6-4579-8B01-13D74DD6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14966-9783-436A-8DBE-7C44AD56A436}" type="datetimeFigureOut">
              <a:rPr lang="en-IN" smtClean="0"/>
              <a:t>04-08-2025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434F9-C870-4248-BC5D-D9EB818B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CAE06-1021-4D5E-BF65-F2D799A6E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93F8B-BFD8-4F65-8B85-F7DE1A494C2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251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1615D-33F9-472F-B900-252A957BF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5F638-DA70-468E-B2BE-7E998B4BD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A72E7-8DBE-4EF4-99D8-4FD349598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14966-9783-436A-8DBE-7C44AD56A436}" type="datetimeFigureOut">
              <a:rPr lang="en-IN" smtClean="0"/>
              <a:t>04-08-2025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080B6-220E-457D-A157-DEB3C7643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60090-4F2A-4E0A-B0AD-06BFE40E2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93F8B-BFD8-4F65-8B85-F7DE1A494C2C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828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SQL%20Queries.pptx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79ED-8A2A-4A64-A528-543991CA0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635" y="242047"/>
            <a:ext cx="9144000" cy="578504"/>
          </a:xfrm>
        </p:spPr>
        <p:txBody>
          <a:bodyPr>
            <a:normAutofit/>
          </a:bodyPr>
          <a:lstStyle/>
          <a:p>
            <a:r>
              <a:rPr lang="en-IN" sz="3200" dirty="0"/>
              <a:t> Queries With Output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9D4E72-5543-46B0-972E-0D39C49456A4}"/>
              </a:ext>
            </a:extLst>
          </p:cNvPr>
          <p:cNvSpPr/>
          <p:nvPr/>
        </p:nvSpPr>
        <p:spPr>
          <a:xfrm>
            <a:off x="766482" y="1694329"/>
            <a:ext cx="3590365" cy="127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Query :</a:t>
            </a:r>
          </a:p>
          <a:p>
            <a:r>
              <a:rPr lang="en-IN" dirty="0">
                <a:solidFill>
                  <a:schemeClr val="tx1"/>
                </a:solidFill>
              </a:rPr>
              <a:t> select * from employee</a:t>
            </a:r>
          </a:p>
          <a:p>
            <a:r>
              <a:rPr lang="en-IN" dirty="0">
                <a:solidFill>
                  <a:schemeClr val="tx1"/>
                </a:solidFill>
              </a:rPr>
              <a:t> order by levels des</a:t>
            </a:r>
          </a:p>
          <a:p>
            <a:r>
              <a:rPr lang="en-IN" dirty="0">
                <a:solidFill>
                  <a:schemeClr val="tx1"/>
                </a:solidFill>
              </a:rPr>
              <a:t> limit 1</a:t>
            </a: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C4BC2F-4AA1-4BF2-AF8E-974E291A80CC}"/>
              </a:ext>
            </a:extLst>
          </p:cNvPr>
          <p:cNvSpPr/>
          <p:nvPr/>
        </p:nvSpPr>
        <p:spPr>
          <a:xfrm>
            <a:off x="766482" y="2971799"/>
            <a:ext cx="3590365" cy="1277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7" name="Picture 6" descr="C:\Users\user\Pictures\Screenshots\Screenshot 2025-08-04 104800.png">
            <a:extLst>
              <a:ext uri="{FF2B5EF4-FFF2-40B4-BE49-F238E27FC236}">
                <a16:creationId xmlns:a16="http://schemas.microsoft.com/office/drawing/2014/main" id="{F43B6B37-94FA-4002-9138-E2C50FA28E8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82" y="3039033"/>
            <a:ext cx="5299200" cy="245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20C43817-CDD2-407F-9087-16A6D92A623A}"/>
              </a:ext>
            </a:extLst>
          </p:cNvPr>
          <p:cNvSpPr txBox="1">
            <a:spLocks/>
          </p:cNvSpPr>
          <p:nvPr/>
        </p:nvSpPr>
        <p:spPr>
          <a:xfrm>
            <a:off x="699246" y="1151931"/>
            <a:ext cx="9144000" cy="578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/>
              <a:t>Q1. Who is the senior most employee based on the job title?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1970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2FD901-6C9F-40E6-B862-0CBDCD0B1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06" y="995082"/>
            <a:ext cx="10398123" cy="50695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C1D66B-3F78-4111-985C-84FE680DCA68}"/>
              </a:ext>
            </a:extLst>
          </p:cNvPr>
          <p:cNvSpPr txBox="1"/>
          <p:nvPr/>
        </p:nvSpPr>
        <p:spPr>
          <a:xfrm>
            <a:off x="658906" y="470647"/>
            <a:ext cx="435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 of Q 9.</a:t>
            </a:r>
          </a:p>
        </p:txBody>
      </p:sp>
    </p:spTree>
    <p:extLst>
      <p:ext uri="{BB962C8B-B14F-4D97-AF65-F5344CB8AC3E}">
        <p14:creationId xmlns:p14="http://schemas.microsoft.com/office/powerpoint/2010/main" val="404755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16432D75-E960-4F62-8547-7C2C0DDB240B}"/>
              </a:ext>
            </a:extLst>
          </p:cNvPr>
          <p:cNvSpPr txBox="1">
            <a:spLocks/>
          </p:cNvSpPr>
          <p:nvPr/>
        </p:nvSpPr>
        <p:spPr>
          <a:xfrm>
            <a:off x="316006" y="347524"/>
            <a:ext cx="11450170" cy="1118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/>
              <a:t>Q10. </a:t>
            </a:r>
            <a:r>
              <a:rPr lang="en-US" dirty="0"/>
              <a:t>we want to find out the most popular music genre for each country. we determine the most popular genre as the genre with the highest amount of purcahses. write a query that returns each country along with the top Genre.</a:t>
            </a:r>
            <a:endParaRPr lang="en-IN" dirty="0"/>
          </a:p>
          <a:p>
            <a:pPr algn="l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DD8C70-5685-485E-B1AD-BF6AEB799344}"/>
              </a:ext>
            </a:extLst>
          </p:cNvPr>
          <p:cNvSpPr/>
          <p:nvPr/>
        </p:nvSpPr>
        <p:spPr>
          <a:xfrm>
            <a:off x="347381" y="2017059"/>
            <a:ext cx="7223313" cy="30121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Query :</a:t>
            </a:r>
          </a:p>
          <a:p>
            <a:r>
              <a:rPr lang="en-US" dirty="0">
                <a:solidFill>
                  <a:schemeClr val="tx1"/>
                </a:solidFill>
              </a:rPr>
              <a:t>with popular_genre as</a:t>
            </a:r>
          </a:p>
          <a:p>
            <a:r>
              <a:rPr lang="en-US" dirty="0">
                <a:solidFill>
                  <a:schemeClr val="tx1"/>
                </a:solidFill>
              </a:rPr>
              <a:t> (  select count(invoice_line.quantity) as purchases, customer.country, genre.name, genre.genre_id,  row_number () over (partition by customer.country order by count(invoice_line.quantity)desc) as RowNo   </a:t>
            </a:r>
          </a:p>
          <a:p>
            <a:r>
              <a:rPr lang="en-US" dirty="0">
                <a:solidFill>
                  <a:schemeClr val="tx1"/>
                </a:solidFill>
              </a:rPr>
              <a:t> from invoice   join customer  on customer.customer_id = invoice.customer_id  join invoice_line  on invoice.invoice_id = invoice_line.invoice_id   </a:t>
            </a:r>
          </a:p>
          <a:p>
            <a:r>
              <a:rPr lang="en-US" dirty="0">
                <a:solidFill>
                  <a:schemeClr val="tx1"/>
                </a:solidFill>
              </a:rPr>
              <a:t>join track  on track.track_id = invoice_line.track_id  </a:t>
            </a:r>
          </a:p>
          <a:p>
            <a:r>
              <a:rPr lang="en-US" dirty="0">
                <a:solidFill>
                  <a:schemeClr val="tx1"/>
                </a:solidFill>
              </a:rPr>
              <a:t>Join genre  on genre.genre_id = track.genre_id  </a:t>
            </a:r>
          </a:p>
          <a:p>
            <a:r>
              <a:rPr lang="en-US" dirty="0">
                <a:solidFill>
                  <a:schemeClr val="tx1"/>
                </a:solidFill>
              </a:rPr>
              <a:t>group by 2,3,4	</a:t>
            </a:r>
          </a:p>
          <a:p>
            <a:r>
              <a:rPr lang="en-US" dirty="0">
                <a:solidFill>
                  <a:schemeClr val="tx1"/>
                </a:solidFill>
              </a:rPr>
              <a:t>order by 2 asc, 1 desc)</a:t>
            </a:r>
          </a:p>
          <a:p>
            <a:r>
              <a:rPr lang="en-US" dirty="0">
                <a:solidFill>
                  <a:schemeClr val="tx1"/>
                </a:solidFill>
              </a:rPr>
              <a:t>select * from popular_genre </a:t>
            </a:r>
          </a:p>
          <a:p>
            <a:r>
              <a:rPr lang="en-US" dirty="0">
                <a:solidFill>
                  <a:schemeClr val="tx1"/>
                </a:solidFill>
              </a:rPr>
              <a:t>where RowNo &lt;= 1</a:t>
            </a:r>
          </a:p>
        </p:txBody>
      </p:sp>
    </p:spTree>
    <p:extLst>
      <p:ext uri="{BB962C8B-B14F-4D97-AF65-F5344CB8AC3E}">
        <p14:creationId xmlns:p14="http://schemas.microsoft.com/office/powerpoint/2010/main" val="361201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9658C3E1-1054-4144-932A-E20108ED8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76" y="820270"/>
            <a:ext cx="8216153" cy="556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56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79156DB-135C-46E0-89E7-5A1B028AA253}"/>
              </a:ext>
            </a:extLst>
          </p:cNvPr>
          <p:cNvSpPr txBox="1">
            <a:spLocks/>
          </p:cNvSpPr>
          <p:nvPr/>
        </p:nvSpPr>
        <p:spPr>
          <a:xfrm>
            <a:off x="181535" y="209527"/>
            <a:ext cx="9144000" cy="578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67E86E5-1BA8-4014-9CCA-506A94C532B4}"/>
              </a:ext>
            </a:extLst>
          </p:cNvPr>
          <p:cNvSpPr txBox="1">
            <a:spLocks/>
          </p:cNvSpPr>
          <p:nvPr/>
        </p:nvSpPr>
        <p:spPr>
          <a:xfrm>
            <a:off x="316005" y="182633"/>
            <a:ext cx="11530854" cy="578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Q11. write a query that determines the customer that has spent the most on music for each country. write a query that returns the country along with the top spending customers and how much they spent. 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0553C1-ED99-4A64-9ADB-4B75F5F07AF8}"/>
              </a:ext>
            </a:extLst>
          </p:cNvPr>
          <p:cNvSpPr/>
          <p:nvPr/>
        </p:nvSpPr>
        <p:spPr>
          <a:xfrm>
            <a:off x="410134" y="1669720"/>
            <a:ext cx="577999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Query: </a:t>
            </a:r>
          </a:p>
          <a:p>
            <a:r>
              <a:rPr lang="en-IN" dirty="0"/>
              <a:t>with most_spending_customer as</a:t>
            </a:r>
          </a:p>
          <a:p>
            <a:r>
              <a:rPr lang="en-IN" dirty="0"/>
              <a:t> (select customer.customer_id, first_name, last_name, country, sum(total)total_spending,row_number() over (partition by country order by sum(total)desc) as RowNo   from customer join invoice on customer.customer_id = invoice.customer_id   group by 1,2,3,4  </a:t>
            </a:r>
          </a:p>
          <a:p>
            <a:r>
              <a:rPr lang="en-IN" dirty="0"/>
              <a:t> order by 4, 5 desc)</a:t>
            </a:r>
          </a:p>
          <a:p>
            <a:r>
              <a:rPr lang="en-IN" dirty="0"/>
              <a:t>select * from most_spending_customer</a:t>
            </a:r>
          </a:p>
          <a:p>
            <a:r>
              <a:rPr lang="en-IN" dirty="0"/>
              <a:t> where RowNo &lt;= 1</a:t>
            </a:r>
          </a:p>
        </p:txBody>
      </p:sp>
    </p:spTree>
    <p:extLst>
      <p:ext uri="{BB962C8B-B14F-4D97-AF65-F5344CB8AC3E}">
        <p14:creationId xmlns:p14="http://schemas.microsoft.com/office/powerpoint/2010/main" val="1768436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79156DB-135C-46E0-89E7-5A1B028AA253}"/>
              </a:ext>
            </a:extLst>
          </p:cNvPr>
          <p:cNvSpPr txBox="1">
            <a:spLocks/>
          </p:cNvSpPr>
          <p:nvPr/>
        </p:nvSpPr>
        <p:spPr>
          <a:xfrm>
            <a:off x="181535" y="209527"/>
            <a:ext cx="9144000" cy="578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FCA629-D444-4235-BBEF-201450462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24" y="788031"/>
            <a:ext cx="10515600" cy="565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16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16432D75-E960-4F62-8547-7C2C0DDB240B}"/>
              </a:ext>
            </a:extLst>
          </p:cNvPr>
          <p:cNvSpPr txBox="1">
            <a:spLocks/>
          </p:cNvSpPr>
          <p:nvPr/>
        </p:nvSpPr>
        <p:spPr>
          <a:xfrm>
            <a:off x="316006" y="750936"/>
            <a:ext cx="9144000" cy="578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/>
              <a:t>Q2. Which country has the most invoices? </a:t>
            </a:r>
          </a:p>
          <a:p>
            <a:pPr algn="l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9118F3-B66B-485A-82B0-67934E4E2D66}"/>
              </a:ext>
            </a:extLst>
          </p:cNvPr>
          <p:cNvSpPr/>
          <p:nvPr/>
        </p:nvSpPr>
        <p:spPr>
          <a:xfrm>
            <a:off x="658906" y="1277960"/>
            <a:ext cx="3724835" cy="1465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Query :</a:t>
            </a:r>
          </a:p>
          <a:p>
            <a:r>
              <a:rPr lang="en-IN" dirty="0">
                <a:solidFill>
                  <a:schemeClr val="tx1"/>
                </a:solidFill>
              </a:rPr>
              <a:t>select billing_country, count(total) most_invoices from invoice</a:t>
            </a:r>
          </a:p>
          <a:p>
            <a:r>
              <a:rPr lang="en-IN" dirty="0">
                <a:solidFill>
                  <a:schemeClr val="tx1"/>
                </a:solidFill>
              </a:rPr>
              <a:t>group by 1 </a:t>
            </a:r>
          </a:p>
          <a:p>
            <a:r>
              <a:rPr lang="en-IN" dirty="0">
                <a:solidFill>
                  <a:schemeClr val="tx1"/>
                </a:solidFill>
              </a:rPr>
              <a:t>order by 2   desc </a:t>
            </a:r>
          </a:p>
          <a:p>
            <a:r>
              <a:rPr lang="en-IN" dirty="0">
                <a:solidFill>
                  <a:schemeClr val="tx1"/>
                </a:solidFill>
              </a:rPr>
              <a:t>limit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271C0-B45A-4B7C-94A9-3625D77F9ADC}"/>
              </a:ext>
            </a:extLst>
          </p:cNvPr>
          <p:cNvSpPr/>
          <p:nvPr/>
        </p:nvSpPr>
        <p:spPr>
          <a:xfrm>
            <a:off x="1532965" y="2505918"/>
            <a:ext cx="3724835" cy="1465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Picture 4" descr="C:\Users\user\Pictures\Screenshots\Screenshot 2025-08-04 105104.png">
            <a:extLst>
              <a:ext uri="{FF2B5EF4-FFF2-40B4-BE49-F238E27FC236}">
                <a16:creationId xmlns:a16="http://schemas.microsoft.com/office/drawing/2014/main" id="{CA7E0976-E333-488A-B35A-186EEDDEED3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06" y="2981461"/>
            <a:ext cx="5298141" cy="2451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750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16432D75-E960-4F62-8547-7C2C0DDB240B}"/>
              </a:ext>
            </a:extLst>
          </p:cNvPr>
          <p:cNvSpPr txBox="1">
            <a:spLocks/>
          </p:cNvSpPr>
          <p:nvPr/>
        </p:nvSpPr>
        <p:spPr>
          <a:xfrm>
            <a:off x="316006" y="750936"/>
            <a:ext cx="9144000" cy="578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/>
              <a:t>Q3. What are the top 3 values of the total invoice? </a:t>
            </a:r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9118F3-B66B-485A-82B0-67934E4E2D66}"/>
              </a:ext>
            </a:extLst>
          </p:cNvPr>
          <p:cNvSpPr/>
          <p:nvPr/>
        </p:nvSpPr>
        <p:spPr>
          <a:xfrm>
            <a:off x="658906" y="1184814"/>
            <a:ext cx="3724835" cy="1465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Query :</a:t>
            </a:r>
          </a:p>
          <a:p>
            <a:r>
              <a:rPr lang="en-US" dirty="0">
                <a:solidFill>
                  <a:schemeClr val="tx1"/>
                </a:solidFill>
              </a:rPr>
              <a:t>select total as invoice_value from invoice order by 1 desc </a:t>
            </a:r>
          </a:p>
          <a:p>
            <a:r>
              <a:rPr lang="en-US" dirty="0">
                <a:solidFill>
                  <a:schemeClr val="tx1"/>
                </a:solidFill>
              </a:rPr>
              <a:t>limit 3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271C0-B45A-4B7C-94A9-3625D77F9ADC}"/>
              </a:ext>
            </a:extLst>
          </p:cNvPr>
          <p:cNvSpPr/>
          <p:nvPr/>
        </p:nvSpPr>
        <p:spPr>
          <a:xfrm>
            <a:off x="1532965" y="2505918"/>
            <a:ext cx="3724835" cy="1465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0ABBB8-8184-4066-AD9B-AD42B4071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05" y="2791839"/>
            <a:ext cx="4527187" cy="2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3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16432D75-E960-4F62-8547-7C2C0DDB240B}"/>
              </a:ext>
            </a:extLst>
          </p:cNvPr>
          <p:cNvSpPr txBox="1">
            <a:spLocks/>
          </p:cNvSpPr>
          <p:nvPr/>
        </p:nvSpPr>
        <p:spPr>
          <a:xfrm>
            <a:off x="316006" y="750936"/>
            <a:ext cx="9144000" cy="578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Q4. Which city has the greatest number of customers? We would like to throw a promotional Music Festival in the city we made the most money from. </a:t>
            </a:r>
            <a:r>
              <a:rPr lang="en-IN" dirty="0"/>
              <a:t> </a:t>
            </a:r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9118F3-B66B-485A-82B0-67934E4E2D66}"/>
              </a:ext>
            </a:extLst>
          </p:cNvPr>
          <p:cNvSpPr/>
          <p:nvPr/>
        </p:nvSpPr>
        <p:spPr>
          <a:xfrm>
            <a:off x="421626" y="1890727"/>
            <a:ext cx="3724835" cy="1951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Query :</a:t>
            </a:r>
          </a:p>
          <a:p>
            <a:r>
              <a:rPr lang="en-US" dirty="0">
                <a:solidFill>
                  <a:schemeClr val="tx1"/>
                </a:solidFill>
              </a:rPr>
              <a:t>select billing_city, cast(sum(total) as decimal (10,2)) highest_invoice from   invoice</a:t>
            </a:r>
          </a:p>
          <a:p>
            <a:r>
              <a:rPr lang="en-US" dirty="0">
                <a:solidFill>
                  <a:schemeClr val="tx1"/>
                </a:solidFill>
              </a:rPr>
              <a:t>group by 1 </a:t>
            </a:r>
          </a:p>
          <a:p>
            <a:r>
              <a:rPr lang="en-US" dirty="0">
                <a:solidFill>
                  <a:schemeClr val="tx1"/>
                </a:solidFill>
              </a:rPr>
              <a:t>order by  highest_invoice desc </a:t>
            </a:r>
          </a:p>
          <a:p>
            <a:r>
              <a:rPr lang="en-US" dirty="0">
                <a:solidFill>
                  <a:schemeClr val="tx1"/>
                </a:solidFill>
              </a:rPr>
              <a:t>limit 1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9DA9BC-EE91-46F0-96FD-4BD35035C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72" y="4115569"/>
            <a:ext cx="5299200" cy="229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89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16432D75-E960-4F62-8547-7C2C0DDB240B}"/>
              </a:ext>
            </a:extLst>
          </p:cNvPr>
          <p:cNvSpPr txBox="1">
            <a:spLocks/>
          </p:cNvSpPr>
          <p:nvPr/>
        </p:nvSpPr>
        <p:spPr>
          <a:xfrm>
            <a:off x="316006" y="750936"/>
            <a:ext cx="9144000" cy="578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Q5. who is the best customer? The customer who has spent the most money will be declared the best customer. </a:t>
            </a:r>
            <a:r>
              <a:rPr lang="en-IN" dirty="0"/>
              <a:t> </a:t>
            </a:r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9118F3-B66B-485A-82B0-67934E4E2D66}"/>
              </a:ext>
            </a:extLst>
          </p:cNvPr>
          <p:cNvSpPr/>
          <p:nvPr/>
        </p:nvSpPr>
        <p:spPr>
          <a:xfrm>
            <a:off x="316006" y="1598382"/>
            <a:ext cx="6192370" cy="2295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Query :</a:t>
            </a:r>
          </a:p>
          <a:p>
            <a:r>
              <a:rPr lang="en-US" dirty="0">
                <a:solidFill>
                  <a:schemeClr val="tx1"/>
                </a:solidFill>
              </a:rPr>
              <a:t>select customer.customer_id, first_name, last_name, cast(sum(total) as decimal (10,2)) as most_spending_customer from customer </a:t>
            </a:r>
          </a:p>
          <a:p>
            <a:r>
              <a:rPr lang="en-US" dirty="0">
                <a:solidFill>
                  <a:schemeClr val="tx1"/>
                </a:solidFill>
              </a:rPr>
              <a:t>join invoice on customer.customer_id = invoice.customer_id</a:t>
            </a:r>
          </a:p>
          <a:p>
            <a:r>
              <a:rPr lang="en-US" dirty="0">
                <a:solidFill>
                  <a:schemeClr val="tx1"/>
                </a:solidFill>
              </a:rPr>
              <a:t>group by 1,2,3</a:t>
            </a:r>
          </a:p>
          <a:p>
            <a:r>
              <a:rPr lang="en-US" dirty="0">
                <a:solidFill>
                  <a:schemeClr val="tx1"/>
                </a:solidFill>
              </a:rPr>
              <a:t>order by most_spending_customer desc</a:t>
            </a:r>
          </a:p>
          <a:p>
            <a:r>
              <a:rPr lang="en-US" dirty="0">
                <a:solidFill>
                  <a:schemeClr val="tx1"/>
                </a:solidFill>
              </a:rPr>
              <a:t>limit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0A112E-AB73-46AF-A660-B3ABA8419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06" y="4281612"/>
            <a:ext cx="8680077" cy="20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06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16432D75-E960-4F62-8547-7C2C0DDB240B}"/>
              </a:ext>
            </a:extLst>
          </p:cNvPr>
          <p:cNvSpPr txBox="1">
            <a:spLocks/>
          </p:cNvSpPr>
          <p:nvPr/>
        </p:nvSpPr>
        <p:spPr>
          <a:xfrm>
            <a:off x="316006" y="347525"/>
            <a:ext cx="9144000" cy="578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Q6. Write a query to return the email, first name, last name, and genre of all Rock Music listeners. Return the list ordered alphabatically with email starting with “ A ” </a:t>
            </a:r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9118F3-B66B-485A-82B0-67934E4E2D66}"/>
              </a:ext>
            </a:extLst>
          </p:cNvPr>
          <p:cNvSpPr/>
          <p:nvPr/>
        </p:nvSpPr>
        <p:spPr>
          <a:xfrm>
            <a:off x="316006" y="1703237"/>
            <a:ext cx="5425888" cy="2564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Query :</a:t>
            </a:r>
          </a:p>
          <a:p>
            <a:r>
              <a:rPr lang="en-IN" dirty="0">
                <a:solidFill>
                  <a:schemeClr val="tx1"/>
                </a:solidFill>
              </a:rPr>
              <a:t>select distinct email, first_name, last_name from customer join invoice </a:t>
            </a:r>
          </a:p>
          <a:p>
            <a:r>
              <a:rPr lang="en-IN" dirty="0">
                <a:solidFill>
                  <a:schemeClr val="tx1"/>
                </a:solidFill>
              </a:rPr>
              <a:t>on customer.customer_id = invoice.customer_id </a:t>
            </a:r>
          </a:p>
          <a:p>
            <a:r>
              <a:rPr lang="en-IN" dirty="0">
                <a:solidFill>
                  <a:schemeClr val="tx1"/>
                </a:solidFill>
              </a:rPr>
              <a:t>Join invoice_line </a:t>
            </a:r>
          </a:p>
          <a:p>
            <a:r>
              <a:rPr lang="en-IN" dirty="0">
                <a:solidFill>
                  <a:schemeClr val="tx1"/>
                </a:solidFill>
              </a:rPr>
              <a:t>on invoice.invoice_id = invoice_line.invoice_id</a:t>
            </a:r>
          </a:p>
          <a:p>
            <a:r>
              <a:rPr lang="en-IN" dirty="0">
                <a:solidFill>
                  <a:schemeClr val="tx1"/>
                </a:solidFill>
              </a:rPr>
              <a:t>where track_id in (select track_id from trackjoin genre on track.genre_id = genre.genre_id </a:t>
            </a:r>
          </a:p>
          <a:p>
            <a:r>
              <a:rPr lang="en-IN" dirty="0">
                <a:solidFill>
                  <a:schemeClr val="tx1"/>
                </a:solidFill>
              </a:rPr>
              <a:t>where genre.name like 'Rock’ )</a:t>
            </a:r>
          </a:p>
          <a:p>
            <a:r>
              <a:rPr lang="en-IN" dirty="0">
                <a:solidFill>
                  <a:schemeClr val="tx1"/>
                </a:solidFill>
              </a:rPr>
              <a:t>order by email;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FA3821-FC8A-42BD-BB20-73697BB74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30" y="4383322"/>
            <a:ext cx="8160794" cy="225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56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16432D75-E960-4F62-8547-7C2C0DDB240B}"/>
              </a:ext>
            </a:extLst>
          </p:cNvPr>
          <p:cNvSpPr txBox="1">
            <a:spLocks/>
          </p:cNvSpPr>
          <p:nvPr/>
        </p:nvSpPr>
        <p:spPr>
          <a:xfrm>
            <a:off x="316006" y="347524"/>
            <a:ext cx="9144000" cy="578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Q7. Let's invite the artists who have written the most rock music in our dataset. write a query that returns the artist names and total track count of the top 10 bands </a:t>
            </a:r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9118F3-B66B-485A-82B0-67934E4E2D66}"/>
              </a:ext>
            </a:extLst>
          </p:cNvPr>
          <p:cNvSpPr/>
          <p:nvPr/>
        </p:nvSpPr>
        <p:spPr>
          <a:xfrm>
            <a:off x="316006" y="1703237"/>
            <a:ext cx="6851276" cy="2989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Query :</a:t>
            </a:r>
          </a:p>
          <a:p>
            <a:r>
              <a:rPr lang="en-IN" dirty="0">
                <a:solidFill>
                  <a:schemeClr val="tx1"/>
                </a:solidFill>
              </a:rPr>
              <a:t>select artist.name as artist_name, count(track.name) total_track_count from artist</a:t>
            </a:r>
          </a:p>
          <a:p>
            <a:r>
              <a:rPr lang="en-IN" dirty="0">
                <a:solidFill>
                  <a:schemeClr val="tx1"/>
                </a:solidFill>
              </a:rPr>
              <a:t>join album on</a:t>
            </a:r>
          </a:p>
          <a:p>
            <a:r>
              <a:rPr lang="en-IN" dirty="0">
                <a:solidFill>
                  <a:schemeClr val="tx1"/>
                </a:solidFill>
              </a:rPr>
              <a:t>	artist.artist_id = album.artist_id</a:t>
            </a:r>
          </a:p>
          <a:p>
            <a:r>
              <a:rPr lang="en-IN" dirty="0">
                <a:solidFill>
                  <a:schemeClr val="tx1"/>
                </a:solidFill>
              </a:rPr>
              <a:t>join track </a:t>
            </a:r>
          </a:p>
          <a:p>
            <a:r>
              <a:rPr lang="en-IN" dirty="0">
                <a:solidFill>
                  <a:schemeClr val="tx1"/>
                </a:solidFill>
              </a:rPr>
              <a:t>	on album.album_id = track.album_id </a:t>
            </a:r>
          </a:p>
          <a:p>
            <a:r>
              <a:rPr lang="en-IN" dirty="0">
                <a:solidFill>
                  <a:schemeClr val="tx1"/>
                </a:solidFill>
              </a:rPr>
              <a:t>join genre </a:t>
            </a:r>
          </a:p>
          <a:p>
            <a:r>
              <a:rPr lang="en-IN" dirty="0">
                <a:solidFill>
                  <a:schemeClr val="tx1"/>
                </a:solidFill>
              </a:rPr>
              <a:t>	on track.genre_id = genre.genre_id</a:t>
            </a:r>
          </a:p>
          <a:p>
            <a:r>
              <a:rPr lang="en-IN" dirty="0">
                <a:solidFill>
                  <a:schemeClr val="tx1"/>
                </a:solidFill>
              </a:rPr>
              <a:t>where genre.name like 'Rock’</a:t>
            </a:r>
          </a:p>
          <a:p>
            <a:r>
              <a:rPr lang="en-IN" dirty="0">
                <a:solidFill>
                  <a:schemeClr val="tx1"/>
                </a:solidFill>
              </a:rPr>
              <a:t>group by 1</a:t>
            </a:r>
          </a:p>
          <a:p>
            <a:r>
              <a:rPr lang="en-IN" dirty="0">
                <a:solidFill>
                  <a:schemeClr val="tx1"/>
                </a:solidFill>
              </a:rPr>
              <a:t>order by total_track_count desc</a:t>
            </a:r>
          </a:p>
          <a:p>
            <a:r>
              <a:rPr lang="en-IN" dirty="0">
                <a:solidFill>
                  <a:schemeClr val="tx1"/>
                </a:solidFill>
              </a:rPr>
              <a:t>limit 10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F041B3-246E-457A-99CA-36F506615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281" y="1703237"/>
            <a:ext cx="4276165" cy="480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885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16432D75-E960-4F62-8547-7C2C0DDB240B}"/>
              </a:ext>
            </a:extLst>
          </p:cNvPr>
          <p:cNvSpPr txBox="1">
            <a:spLocks/>
          </p:cNvSpPr>
          <p:nvPr/>
        </p:nvSpPr>
        <p:spPr>
          <a:xfrm>
            <a:off x="316006" y="347524"/>
            <a:ext cx="9144000" cy="578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Q8. return all the track names that have a song length longer than the average song length. return the name and milliseconds for each track ordered by the song length with the longest songs listed first.</a:t>
            </a:r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9118F3-B66B-485A-82B0-67934E4E2D66}"/>
              </a:ext>
            </a:extLst>
          </p:cNvPr>
          <p:cNvSpPr/>
          <p:nvPr/>
        </p:nvSpPr>
        <p:spPr>
          <a:xfrm>
            <a:off x="316006" y="1465728"/>
            <a:ext cx="4269441" cy="22322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Query :</a:t>
            </a:r>
          </a:p>
          <a:p>
            <a:r>
              <a:rPr lang="en-US" dirty="0">
                <a:solidFill>
                  <a:schemeClr val="tx1"/>
                </a:solidFill>
              </a:rPr>
              <a:t>select name, milliseconds  from track </a:t>
            </a:r>
          </a:p>
          <a:p>
            <a:r>
              <a:rPr lang="en-US" dirty="0">
                <a:solidFill>
                  <a:schemeClr val="tx1"/>
                </a:solidFill>
              </a:rPr>
              <a:t>where  milliseconds &gt; (  select avg(milliseconds) as avg_track_record   from track)</a:t>
            </a:r>
          </a:p>
          <a:p>
            <a:r>
              <a:rPr lang="en-US" dirty="0">
                <a:solidFill>
                  <a:schemeClr val="tx1"/>
                </a:solidFill>
              </a:rPr>
              <a:t>	order by milliseconds desc;</a:t>
            </a:r>
            <a:endParaRPr lang="en-IN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6B4512-DF55-4B66-A9FB-F90B0DBE8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06" y="3519865"/>
            <a:ext cx="10625418" cy="300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26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16432D75-E960-4F62-8547-7C2C0DDB240B}"/>
              </a:ext>
            </a:extLst>
          </p:cNvPr>
          <p:cNvSpPr txBox="1">
            <a:spLocks/>
          </p:cNvSpPr>
          <p:nvPr/>
        </p:nvSpPr>
        <p:spPr>
          <a:xfrm>
            <a:off x="316006" y="182633"/>
            <a:ext cx="9144000" cy="578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dirty="0"/>
              <a:t>Q9. </a:t>
            </a:r>
            <a:r>
              <a:rPr lang="en-US" dirty="0"/>
              <a:t>find how much amount has been spent by each customer on an artist to be a best-selling-artist</a:t>
            </a:r>
            <a:endParaRPr lang="en-IN" dirty="0"/>
          </a:p>
          <a:p>
            <a:pPr algn="l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9118F3-B66B-485A-82B0-67934E4E2D66}"/>
              </a:ext>
            </a:extLst>
          </p:cNvPr>
          <p:cNvSpPr/>
          <p:nvPr/>
        </p:nvSpPr>
        <p:spPr>
          <a:xfrm>
            <a:off x="316005" y="2030727"/>
            <a:ext cx="9796183" cy="3818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Query : </a:t>
            </a:r>
          </a:p>
          <a:p>
            <a:r>
              <a:rPr lang="en-US" dirty="0">
                <a:solidFill>
                  <a:schemeClr val="tx1"/>
                </a:solidFill>
              </a:rPr>
              <a:t>with best_selling_artist as</a:t>
            </a:r>
          </a:p>
          <a:p>
            <a:r>
              <a:rPr lang="en-US" dirty="0">
                <a:solidFill>
                  <a:schemeClr val="tx1"/>
                </a:solidFill>
              </a:rPr>
              <a:t> (select artist.artist_id as artist_id, artist.name as artist_name, sum(invoice_line.unit_price * invoice_line.quantity) as total_sales from invoice_line</a:t>
            </a:r>
          </a:p>
          <a:p>
            <a:r>
              <a:rPr lang="en-US" dirty="0">
                <a:solidFill>
                  <a:schemeClr val="tx1"/>
                </a:solidFill>
              </a:rPr>
              <a:t> join track </a:t>
            </a:r>
          </a:p>
          <a:p>
            <a:r>
              <a:rPr lang="en-US" dirty="0">
                <a:solidFill>
                  <a:schemeClr val="tx1"/>
                </a:solidFill>
              </a:rPr>
              <a:t>on track.track_id = invoice_line.track_id</a:t>
            </a:r>
          </a:p>
          <a:p>
            <a:r>
              <a:rPr lang="en-US" dirty="0">
                <a:solidFill>
                  <a:schemeClr val="tx1"/>
                </a:solidFill>
              </a:rPr>
              <a:t>join album </a:t>
            </a:r>
          </a:p>
          <a:p>
            <a:r>
              <a:rPr lang="en-US" dirty="0">
                <a:solidFill>
                  <a:schemeClr val="tx1"/>
                </a:solidFill>
              </a:rPr>
              <a:t>on album.album_id = track.album_id</a:t>
            </a:r>
          </a:p>
          <a:p>
            <a:r>
              <a:rPr lang="en-US" dirty="0">
                <a:solidFill>
                  <a:schemeClr val="tx1"/>
                </a:solidFill>
              </a:rPr>
              <a:t>join artist </a:t>
            </a:r>
          </a:p>
          <a:p>
            <a:r>
              <a:rPr lang="en-US" dirty="0">
                <a:solidFill>
                  <a:schemeClr val="tx1"/>
                </a:solidFill>
              </a:rPr>
              <a:t>on artist.artist_id = album.artist_id</a:t>
            </a:r>
          </a:p>
          <a:p>
            <a:r>
              <a:rPr lang="en-US" dirty="0">
                <a:solidFill>
                  <a:schemeClr val="tx1"/>
                </a:solidFill>
              </a:rPr>
              <a:t>group by 1,2</a:t>
            </a:r>
          </a:p>
          <a:p>
            <a:r>
              <a:rPr lang="en-US" dirty="0">
                <a:solidFill>
                  <a:schemeClr val="tx1"/>
                </a:solidFill>
              </a:rPr>
              <a:t>order by 3 desc</a:t>
            </a:r>
          </a:p>
          <a:p>
            <a:r>
              <a:rPr lang="en-US" dirty="0">
                <a:solidFill>
                  <a:schemeClr val="tx1"/>
                </a:solidFill>
              </a:rPr>
              <a:t>limit 1)</a:t>
            </a:r>
          </a:p>
          <a:p>
            <a:r>
              <a:rPr lang="en-US" dirty="0">
                <a:solidFill>
                  <a:schemeClr val="tx1"/>
                </a:solidFill>
              </a:rPr>
              <a:t>select c.customer_id, c.first_name, c.last_name, bsa.artist_name, sum(il.unit_price * il.quantity) as amount_spent from invoice I</a:t>
            </a:r>
          </a:p>
          <a:p>
            <a:r>
              <a:rPr lang="en-US" dirty="0">
                <a:solidFill>
                  <a:schemeClr val="tx1"/>
                </a:solidFill>
              </a:rPr>
              <a:t>join customer c on </a:t>
            </a:r>
          </a:p>
          <a:p>
            <a:r>
              <a:rPr lang="en-US" dirty="0">
                <a:solidFill>
                  <a:schemeClr val="tx1"/>
                </a:solidFill>
              </a:rPr>
              <a:t>c.customer_id = i.customer_idjoin invoice_line il on il.invoice_id = i.invoice_id </a:t>
            </a:r>
          </a:p>
          <a:p>
            <a:r>
              <a:rPr lang="en-US" dirty="0">
                <a:solidFill>
                  <a:schemeClr val="tx1"/>
                </a:solidFill>
              </a:rPr>
              <a:t>join track t on t.track_id = il.track_id</a:t>
            </a:r>
          </a:p>
          <a:p>
            <a:r>
              <a:rPr lang="en-US" dirty="0">
                <a:solidFill>
                  <a:schemeClr val="tx1"/>
                </a:solidFill>
              </a:rPr>
              <a:t>join album alb on alb.album_id = t.album_idjoin best_selling_artist bsa on bsa.artist_id = alb.artist_id </a:t>
            </a:r>
          </a:p>
          <a:p>
            <a:r>
              <a:rPr lang="en-US" dirty="0">
                <a:solidFill>
                  <a:schemeClr val="tx1"/>
                </a:solidFill>
              </a:rPr>
              <a:t>group by 1,2,3,4</a:t>
            </a:r>
          </a:p>
          <a:p>
            <a:r>
              <a:rPr lang="en-US" dirty="0">
                <a:solidFill>
                  <a:schemeClr val="tx1"/>
                </a:solidFill>
              </a:rPr>
              <a:t>order by 5 desc;</a:t>
            </a:r>
          </a:p>
        </p:txBody>
      </p:sp>
    </p:spTree>
    <p:extLst>
      <p:ext uri="{BB962C8B-B14F-4D97-AF65-F5344CB8AC3E}">
        <p14:creationId xmlns:p14="http://schemas.microsoft.com/office/powerpoint/2010/main" val="3604257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1063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 Queries With 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Queries</dc:title>
  <dc:creator>Rina Singh</dc:creator>
  <cp:lastModifiedBy>Rina Singh</cp:lastModifiedBy>
  <cp:revision>19</cp:revision>
  <dcterms:created xsi:type="dcterms:W3CDTF">2025-08-04T06:43:17Z</dcterms:created>
  <dcterms:modified xsi:type="dcterms:W3CDTF">2025-08-04T12:57:19Z</dcterms:modified>
</cp:coreProperties>
</file>