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29"/>
  </p:notesMasterIdLst>
  <p:sldIdLst>
    <p:sldId id="256" r:id="rId2"/>
    <p:sldId id="257" r:id="rId3"/>
    <p:sldId id="265" r:id="rId4"/>
    <p:sldId id="258" r:id="rId5"/>
    <p:sldId id="267" r:id="rId6"/>
    <p:sldId id="263" r:id="rId7"/>
    <p:sldId id="264" r:id="rId8"/>
    <p:sldId id="261" r:id="rId9"/>
    <p:sldId id="266" r:id="rId10"/>
    <p:sldId id="283" r:id="rId11"/>
    <p:sldId id="282" r:id="rId12"/>
    <p:sldId id="284" r:id="rId13"/>
    <p:sldId id="285" r:id="rId14"/>
    <p:sldId id="269" r:id="rId15"/>
    <p:sldId id="262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5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26" autoAdjust="0"/>
    <p:restoredTop sz="88214" autoAdjust="0"/>
  </p:normalViewPr>
  <p:slideViewPr>
    <p:cSldViewPr>
      <p:cViewPr varScale="1">
        <p:scale>
          <a:sx n="97" d="100"/>
          <a:sy n="97" d="100"/>
        </p:scale>
        <p:origin x="-2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EF29-8E55-4134-AD75-5C505D46D71B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B3567-3660-4CCF-87C3-C9DABE3FC0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846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Concret</a:t>
            </a:r>
            <a:r>
              <a:rPr lang="en-US" dirty="0" smtClean="0"/>
              <a:t>” </a:t>
            </a:r>
            <a:r>
              <a:rPr lang="ru-RU" dirty="0" smtClean="0"/>
              <a:t>пишется</a:t>
            </a:r>
            <a:r>
              <a:rPr lang="ru-RU" baseline="0" dirty="0" smtClean="0"/>
              <a:t> с </a:t>
            </a:r>
            <a:r>
              <a:rPr lang="en-US" baseline="0" dirty="0" smtClean="0"/>
              <a:t>‘e’ </a:t>
            </a:r>
            <a:r>
              <a:rPr lang="ru-RU" baseline="0" dirty="0" smtClean="0"/>
              <a:t>на конце </a:t>
            </a:r>
            <a:r>
              <a:rPr lang="en-US" baseline="0" dirty="0" smtClean="0"/>
              <a:t>“Concrete”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3567-3660-4CCF-87C3-C9DABE3FC0E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470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3567-3660-4CCF-87C3-C9DABE3FC0EF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606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7F4C5D-1434-497B-B98E-101E9139F896}" type="datetimeFigureOut">
              <a:rPr lang="ru-RU" smtClean="0"/>
              <a:pPr/>
              <a:t>06.01.2010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8239A7-6664-4469-85B6-E43C3D9B75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14942" y="4643446"/>
            <a:ext cx="3471858" cy="13638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write("Hello, world! :)");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Lucida Sans Unicode (Заголовки)"/>
                <a:cs typeface="Times New Roman" pitchFamily="18" charset="0"/>
              </a:rPr>
              <a:t>Компилятор</a:t>
            </a:r>
            <a:endParaRPr lang="ru-RU" dirty="0">
              <a:latin typeface="Lucida Sans Unicode (Заголовки)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Таблицы синтаксического разбора </a:t>
            </a:r>
            <a:r>
              <a:rPr lang="ru-RU" dirty="0" err="1" smtClean="0"/>
              <a:t>генерируютя</a:t>
            </a:r>
            <a:r>
              <a:rPr lang="ru-RU" dirty="0" smtClean="0"/>
              <a:t> утилитой </a:t>
            </a:r>
            <a:r>
              <a:rPr lang="ru-RU" dirty="0" err="1" smtClean="0"/>
              <a:t>qlalr</a:t>
            </a:r>
            <a:endParaRPr lang="ru-RU" dirty="0" smtClean="0"/>
          </a:p>
          <a:p>
            <a:r>
              <a:rPr lang="ru-RU" dirty="0" smtClean="0"/>
              <a:t>Для генерации используется </a:t>
            </a:r>
            <a:r>
              <a:rPr lang="en-US" dirty="0" smtClean="0"/>
              <a:t>LALR</a:t>
            </a:r>
            <a:r>
              <a:rPr lang="ru-RU" dirty="0" smtClean="0"/>
              <a:t>(1) грамматика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qlalr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Малый размер таблиц</a:t>
            </a:r>
          </a:p>
          <a:p>
            <a:r>
              <a:rPr lang="ru-RU" dirty="0" smtClean="0"/>
              <a:t>Простота использования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</a:t>
            </a:r>
            <a:r>
              <a:rPr lang="en-US" dirty="0" err="1" smtClean="0"/>
              <a:t>qlalr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329642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Восходящий алгоритм синтаксического разбора</a:t>
            </a:r>
            <a:endParaRPr lang="en-US" dirty="0" smtClean="0"/>
          </a:p>
          <a:p>
            <a:r>
              <a:rPr lang="ru-RU" dirty="0" smtClean="0"/>
              <a:t>Буквы "LA" в сокращении означают "</a:t>
            </a:r>
            <a:r>
              <a:rPr lang="ru-RU" dirty="0" err="1" smtClean="0"/>
              <a:t>lookahead</a:t>
            </a:r>
            <a:r>
              <a:rPr lang="ru-RU" dirty="0" smtClean="0"/>
              <a:t>".</a:t>
            </a:r>
            <a:endParaRPr lang="en-US" dirty="0" smtClean="0"/>
          </a:p>
          <a:p>
            <a:r>
              <a:rPr lang="ru-RU" dirty="0" smtClean="0"/>
              <a:t>входная цепочка обрабатывается слева направо (</a:t>
            </a:r>
            <a:r>
              <a:rPr lang="ru-RU" dirty="0" err="1" smtClean="0"/>
              <a:t>left-to-right</a:t>
            </a:r>
            <a:r>
              <a:rPr lang="ru-RU" dirty="0" smtClean="0"/>
              <a:t> </a:t>
            </a:r>
            <a:r>
              <a:rPr lang="ru-RU" dirty="0" err="1" smtClean="0"/>
              <a:t>parse</a:t>
            </a:r>
            <a:r>
              <a:rPr lang="ru-RU" dirty="0" smtClean="0"/>
              <a:t>);</a:t>
            </a:r>
            <a:endParaRPr lang="en-US" dirty="0" smtClean="0"/>
          </a:p>
          <a:p>
            <a:r>
              <a:rPr lang="ru-RU" dirty="0" smtClean="0"/>
              <a:t>выполняется правый вывод (</a:t>
            </a:r>
            <a:r>
              <a:rPr lang="ru-RU" dirty="0" err="1" smtClean="0"/>
              <a:t>rightmost</a:t>
            </a:r>
            <a:r>
              <a:rPr lang="ru-RU" dirty="0" smtClean="0"/>
              <a:t> </a:t>
            </a:r>
            <a:r>
              <a:rPr lang="ru-RU" dirty="0" err="1" smtClean="0"/>
              <a:t>derivation</a:t>
            </a:r>
            <a:r>
              <a:rPr lang="ru-RU" dirty="0" smtClean="0"/>
              <a:t>);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Lalr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LALR(1) грамматики, являясь</a:t>
            </a:r>
            <a:r>
              <a:rPr lang="en-US" dirty="0" smtClean="0"/>
              <a:t> </a:t>
            </a:r>
            <a:r>
              <a:rPr lang="ru-RU" dirty="0" smtClean="0"/>
              <a:t>подмножеством LR(1) грамматик, допускают при построении таблиц разбора сокращение общего числа состояний за счет объединения идентичных состояний, различающихся только набором символов-следователей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Lalr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Особенности распределения памяти</a:t>
            </a:r>
            <a:endParaRPr lang="ru-RU" sz="3600" dirty="0"/>
          </a:p>
        </p:txBody>
      </p:sp>
      <p:pic>
        <p:nvPicPr>
          <p:cNvPr id="6" name="Содержимое 5" descr="memorypoo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982374" cy="44442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Генерация кода</a:t>
            </a:r>
            <a:endParaRPr lang="ru-RU" dirty="0">
              <a:latin typeface="Lucida Sans Unicode (Основной текст)"/>
              <a:cs typeface="Times New Roman" pitchFamily="18" charset="0"/>
            </a:endParaRPr>
          </a:p>
        </p:txBody>
      </p:sp>
      <p:pic>
        <p:nvPicPr>
          <p:cNvPr id="6" name="Содержимое 5" descr="Generat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85860"/>
            <a:ext cx="8446620" cy="43179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060848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i="1" dirty="0"/>
              <a:t>LLVM (</a:t>
            </a:r>
            <a:r>
              <a:rPr lang="ru-RU" sz="2700" i="1" dirty="0" err="1"/>
              <a:t>Low</a:t>
            </a:r>
            <a:r>
              <a:rPr lang="ru-RU" sz="2700" i="1" dirty="0"/>
              <a:t> </a:t>
            </a:r>
            <a:r>
              <a:rPr lang="ru-RU" sz="2700" i="1" dirty="0" err="1"/>
              <a:t>Level</a:t>
            </a:r>
            <a:r>
              <a:rPr lang="ru-RU" sz="2700" i="1" dirty="0"/>
              <a:t> </a:t>
            </a:r>
            <a:r>
              <a:rPr lang="ru-RU" sz="2700" i="1" dirty="0" err="1"/>
              <a:t>Virtual</a:t>
            </a:r>
            <a:r>
              <a:rPr lang="ru-RU" sz="2700" i="1" dirty="0"/>
              <a:t> </a:t>
            </a:r>
            <a:r>
              <a:rPr lang="ru-RU" sz="2700" i="1" dirty="0" err="1"/>
              <a:t>Machine</a:t>
            </a:r>
            <a:r>
              <a:rPr lang="ru-RU" sz="2700" i="1" dirty="0"/>
              <a:t>)</a:t>
            </a:r>
            <a:r>
              <a:rPr lang="ru-RU" sz="2700" dirty="0"/>
              <a:t> — </a:t>
            </a:r>
            <a:endParaRPr lang="en-US" sz="2700" dirty="0" smtClean="0"/>
          </a:p>
          <a:p>
            <a:r>
              <a:rPr lang="ru-RU" sz="2700" dirty="0" smtClean="0"/>
              <a:t>это </a:t>
            </a:r>
            <a:r>
              <a:rPr lang="ru-RU" sz="2700" dirty="0"/>
              <a:t>универсальная система анализа, трансформации и оптимизации программ</a:t>
            </a:r>
          </a:p>
        </p:txBody>
      </p:sp>
    </p:spTree>
    <p:extLst>
      <p:ext uri="{BB962C8B-B14F-4D97-AF65-F5344CB8AC3E}">
        <p14:creationId xmlns:p14="http://schemas.microsoft.com/office/powerpoint/2010/main" xmlns="" val="36115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Т</a:t>
            </a:r>
            <a:r>
              <a:rPr lang="ru-RU" dirty="0" smtClean="0"/>
              <a:t>ипизированный </a:t>
            </a:r>
            <a:r>
              <a:rPr lang="ru-RU" dirty="0"/>
              <a:t>трёхадресный код в </a:t>
            </a:r>
            <a:r>
              <a:rPr lang="ru-RU" dirty="0" smtClean="0"/>
              <a:t>SSA</a:t>
            </a:r>
            <a:r>
              <a:rPr lang="en-US" dirty="0" smtClean="0"/>
              <a:t> (</a:t>
            </a:r>
            <a:r>
              <a:rPr lang="ru-RU" sz="2800" dirty="0" err="1" smtClean="0"/>
              <a:t>static</a:t>
            </a:r>
            <a:r>
              <a:rPr lang="ru-RU" sz="2800" dirty="0" smtClean="0"/>
              <a:t> </a:t>
            </a:r>
            <a:r>
              <a:rPr lang="ru-RU" sz="2800" dirty="0" err="1"/>
              <a:t>single</a:t>
            </a:r>
            <a:r>
              <a:rPr lang="ru-RU" sz="2800" dirty="0"/>
              <a:t> </a:t>
            </a:r>
            <a:r>
              <a:rPr lang="ru-RU" sz="2800" dirty="0" err="1"/>
              <a:t>assignment</a:t>
            </a:r>
            <a:r>
              <a:rPr lang="ru-RU" sz="2800" dirty="0"/>
              <a:t> </a:t>
            </a:r>
            <a:r>
              <a:rPr lang="ru-RU" sz="2800" dirty="0" err="1" smtClean="0"/>
              <a:t>form</a:t>
            </a:r>
            <a:r>
              <a:rPr lang="en-US" dirty="0" smtClean="0"/>
              <a:t>)</a:t>
            </a:r>
            <a:r>
              <a:rPr lang="ru-RU" dirty="0" smtClean="0"/>
              <a:t>-форме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; x = (a + b) * c - d / e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%tmp1 = add float %a, %b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%tmp2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float %tmp1, %c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%tmp3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fdiv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float %d, %e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%x = sub float %tmp2, %tmp3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IR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915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Целые</a:t>
            </a:r>
          </a:p>
          <a:p>
            <a:pPr marL="109728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i1 ; булево значение — 0 или 1</a:t>
            </a:r>
            <a:br>
              <a:rPr lang="ru-RU" dirty="0"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latin typeface="Courier New" pitchFamily="49" charset="0"/>
                <a:cs typeface="Courier New" pitchFamily="49" charset="0"/>
              </a:rPr>
              <a:t>i32 ; 32-разрядное целое</a:t>
            </a:r>
            <a:br>
              <a:rPr lang="ru-RU" dirty="0">
                <a:latin typeface="Courier New" pitchFamily="49" charset="0"/>
                <a:cs typeface="Courier New" pitchFamily="49" charset="0"/>
              </a:rPr>
            </a:br>
            <a:r>
              <a:rPr lang="ru-RU" dirty="0">
                <a:latin typeface="Courier New" pitchFamily="49" charset="0"/>
                <a:cs typeface="Courier New" pitchFamily="49" charset="0"/>
              </a:rPr>
              <a:t>i17 </a:t>
            </a:r>
            <a:br>
              <a:rPr lang="ru-RU" dirty="0">
                <a:latin typeface="Courier New" pitchFamily="49" charset="0"/>
                <a:cs typeface="Courier New" pitchFamily="49" charset="0"/>
              </a:rPr>
            </a:br>
            <a:r>
              <a:rPr lang="ru-RU" dirty="0" smtClean="0">
                <a:latin typeface="Courier New" pitchFamily="49" charset="0"/>
                <a:cs typeface="Courier New" pitchFamily="49" charset="0"/>
              </a:rPr>
              <a:t>i256</a:t>
            </a:r>
          </a:p>
          <a:p>
            <a:r>
              <a:rPr lang="ru-RU" dirty="0"/>
              <a:t>Числа с плавающей </a:t>
            </a:r>
            <a:r>
              <a:rPr lang="ru-RU" dirty="0" smtClean="0"/>
              <a:t>точкой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float, double</a:t>
            </a:r>
            <a:endParaRPr lang="ru-RU" dirty="0" smtClean="0"/>
          </a:p>
          <a:p>
            <a:r>
              <a:rPr lang="ru-RU" dirty="0" smtClean="0">
                <a:cs typeface="Courier New" pitchFamily="49" charset="0"/>
              </a:rPr>
              <a:t>Указатели 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тип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ru-RU" dirty="0" smtClean="0">
                <a:cs typeface="Courier New" pitchFamily="49" charset="0"/>
              </a:rPr>
              <a:t>Массивы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число элементов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ru-RU" i="1" dirty="0">
                <a:latin typeface="Courier New" pitchFamily="49" charset="0"/>
                <a:cs typeface="Courier New" pitchFamily="49" charset="0"/>
              </a:rPr>
              <a:t>тип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ru-RU" dirty="0"/>
              <a:t>и</a:t>
            </a:r>
            <a:r>
              <a:rPr lang="ru-RU" dirty="0" smtClean="0"/>
              <a:t> т.д.</a:t>
            </a:r>
            <a:r>
              <a:rPr lang="ru-RU" dirty="0"/>
              <a:t/>
            </a:r>
            <a:br>
              <a:rPr lang="ru-RU" dirty="0"/>
            </a:br>
            <a:endParaRPr lang="ru-RU" dirty="0">
              <a:cs typeface="Courier New" pitchFamily="49" charset="0"/>
            </a:endParaRP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</a:t>
            </a:r>
            <a:r>
              <a:rPr lang="ru-RU" sz="3600" dirty="0"/>
              <a:t>т</a:t>
            </a:r>
            <a:r>
              <a:rPr lang="ru-RU" sz="3600" dirty="0" smtClean="0"/>
              <a:t>ипы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503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Локальные значения обозначаются префиксом </a:t>
            </a:r>
            <a:r>
              <a:rPr lang="ru-RU" dirty="0" smtClean="0"/>
              <a:t>%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sdiv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i32 8, 2</a:t>
            </a:r>
          </a:p>
          <a:p>
            <a:pPr marL="109728" indent="0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7 = fmul double 2.0,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3.0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Глобальные</a:t>
            </a:r>
            <a:r>
              <a:rPr lang="ru-RU" dirty="0"/>
              <a:t> — </a:t>
            </a:r>
            <a:r>
              <a:rPr lang="ru-RU" dirty="0" smtClean="0"/>
              <a:t>@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common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global i32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@i8.str.read = private constant [3 x i8]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c"%c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\00"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</a:t>
            </a:r>
            <a:r>
              <a:rPr lang="ru-RU" sz="3600" dirty="0" smtClean="0"/>
              <a:t>переменные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878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Архитектура</a:t>
            </a:r>
          </a:p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Парсер</a:t>
            </a:r>
          </a:p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Кодогенератор</a:t>
            </a:r>
            <a:endParaRPr lang="en-US" dirty="0" smtClean="0">
              <a:latin typeface="Lucida Sans Unicode (Основной текст)"/>
              <a:cs typeface="Times New Roman" pitchFamily="18" charset="0"/>
            </a:endParaRPr>
          </a:p>
          <a:p>
            <a:pPr lvl="1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ucida Sans Unicode (Заголовки)"/>
                <a:cs typeface="Times New Roman" pitchFamily="18" charset="0"/>
              </a:rPr>
              <a:t>Введение</a:t>
            </a:r>
            <a:endParaRPr lang="ru-RU" dirty="0">
              <a:latin typeface="Lucida Sans Unicode (Заголовки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LLVM поддерживает полный набор арифметических операций, побитовых логических операций и операций </a:t>
            </a:r>
            <a:r>
              <a:rPr lang="ru-RU" dirty="0" smtClean="0"/>
              <a:t>сдвига.</a:t>
            </a:r>
          </a:p>
          <a:p>
            <a:pPr marL="109728" indent="0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Тип </a:t>
            </a:r>
            <a:r>
              <a:rPr lang="ru-RU" dirty="0"/>
              <a:t>операндов всегда указывается явно, и однозначно определяет тип результата. Операнды арифметических инструкций должны иметь одинаковый </a:t>
            </a:r>
            <a:r>
              <a:rPr lang="ru-RU" dirty="0" smtClean="0"/>
              <a:t>тип.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</a:t>
            </a:r>
            <a:r>
              <a:rPr lang="ru-RU" sz="3600" dirty="0" smtClean="0"/>
              <a:t>операции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23671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; a = 5 + 2 * 3 - 8 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 common global i32 0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sdiv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i32 8, 2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i32 2, 3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 = add i32 5, %1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= sub i32 %2, %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109728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i32 %3, i32* @a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</a:t>
            </a:r>
            <a:r>
              <a:rPr lang="ru-RU" sz="3600" dirty="0" smtClean="0"/>
              <a:t>операции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23079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(a != b)</a:t>
            </a:r>
          </a:p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{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109728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a4 = load i32* @a</a:t>
            </a:r>
          </a:p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b2 = load i32* @b</a:t>
            </a:r>
          </a:p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ifelseCondition.6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icmp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i32 %a4, %b2</a:t>
            </a:r>
          </a:p>
          <a:p>
            <a:pPr marL="109728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i1 %ifelseCondition.6, label %IfBlock.6,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IfElseEndBlock.6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IfBlock.6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…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label %IfElseEndBlock.6</a:t>
            </a:r>
          </a:p>
          <a:p>
            <a:pPr marL="109728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IfElseEndBlock.6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</a:t>
            </a:r>
            <a:r>
              <a:rPr lang="ru-RU" sz="3600" dirty="0" smtClean="0"/>
              <a:t>операции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9559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LLVM поддерживает генерацию кода для x86, x86-64, ARM, </a:t>
            </a:r>
            <a:r>
              <a:rPr lang="ru-RU" dirty="0" err="1"/>
              <a:t>PowerPC</a:t>
            </a:r>
            <a:r>
              <a:rPr lang="ru-RU" dirty="0"/>
              <a:t>, SPARC, MIPS, IA-64, </a:t>
            </a:r>
            <a:r>
              <a:rPr lang="ru-RU" dirty="0" err="1" smtClean="0"/>
              <a:t>Alpha</a:t>
            </a:r>
            <a:endParaRPr lang="ru-RU" dirty="0" smtClean="0"/>
          </a:p>
          <a:p>
            <a:r>
              <a:rPr lang="ru-RU" dirty="0"/>
              <a:t>над </a:t>
            </a:r>
            <a:r>
              <a:rPr lang="en-US" dirty="0" smtClean="0"/>
              <a:t>LLVM IR </a:t>
            </a:r>
            <a:r>
              <a:rPr lang="ru-RU" dirty="0" smtClean="0"/>
              <a:t>можно </a:t>
            </a:r>
            <a:r>
              <a:rPr lang="ru-RU" dirty="0"/>
              <a:t>производить трансформации во время компиляции, компоновки (</a:t>
            </a:r>
            <a:r>
              <a:rPr lang="ru-RU" dirty="0" err="1"/>
              <a:t>linking</a:t>
            </a:r>
            <a:r>
              <a:rPr lang="ru-RU" dirty="0"/>
              <a:t>) и </a:t>
            </a:r>
            <a:r>
              <a:rPr lang="ru-RU" dirty="0" smtClean="0"/>
              <a:t>выполнения</a:t>
            </a:r>
            <a:endParaRPr lang="en-US" dirty="0"/>
          </a:p>
          <a:p>
            <a:r>
              <a:rPr lang="ru-RU" dirty="0"/>
              <a:t>LLVM написана на C++ и </a:t>
            </a:r>
            <a:r>
              <a:rPr lang="ru-RU" dirty="0" err="1"/>
              <a:t>портирована</a:t>
            </a:r>
            <a:r>
              <a:rPr lang="ru-RU" dirty="0"/>
              <a:t> на большинство *</a:t>
            </a:r>
            <a:r>
              <a:rPr lang="ru-RU" dirty="0" err="1"/>
              <a:t>nix</a:t>
            </a:r>
            <a:r>
              <a:rPr lang="ru-RU" dirty="0"/>
              <a:t>-систем и </a:t>
            </a:r>
            <a:r>
              <a:rPr lang="ru-RU" dirty="0" err="1" smtClean="0"/>
              <a:t>Windows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</a:t>
            </a:r>
            <a:r>
              <a:rPr lang="ru-RU" sz="3600" dirty="0" smtClean="0"/>
              <a:t>достоинства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28641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имеет модульную структуру и может расширяться дополнительными алгоритмами трансформации (</a:t>
            </a:r>
            <a:r>
              <a:rPr lang="ru-RU" dirty="0" err="1"/>
              <a:t>compiler</a:t>
            </a:r>
            <a:r>
              <a:rPr lang="ru-RU" dirty="0"/>
              <a:t> </a:t>
            </a:r>
            <a:r>
              <a:rPr lang="ru-RU" dirty="0" err="1"/>
              <a:t>passes</a:t>
            </a:r>
            <a:r>
              <a:rPr lang="ru-RU" dirty="0"/>
              <a:t>) и </a:t>
            </a:r>
            <a:r>
              <a:rPr lang="ru-RU" dirty="0" err="1"/>
              <a:t>кодогенераторами</a:t>
            </a:r>
            <a:r>
              <a:rPr lang="ru-RU" dirty="0"/>
              <a:t> для новых аппаратных платформ</a:t>
            </a:r>
          </a:p>
          <a:p>
            <a:r>
              <a:rPr lang="ru-RU" dirty="0" smtClean="0"/>
              <a:t>Сгенерированный машинный </a:t>
            </a:r>
            <a:r>
              <a:rPr lang="ru-RU" dirty="0"/>
              <a:t>код по производительности </a:t>
            </a:r>
            <a:r>
              <a:rPr lang="ru-RU" dirty="0" smtClean="0"/>
              <a:t>может </a:t>
            </a:r>
            <a:r>
              <a:rPr lang="ru-RU" dirty="0"/>
              <a:t>тягаться с последними версиями </a:t>
            </a:r>
            <a:r>
              <a:rPr lang="ru-RU" dirty="0" smtClean="0"/>
              <a:t>GCC</a:t>
            </a:r>
          </a:p>
          <a:p>
            <a:r>
              <a:rPr lang="en-US" dirty="0" smtClean="0"/>
              <a:t>LLVM </a:t>
            </a:r>
            <a:r>
              <a:rPr lang="ru-RU" dirty="0" smtClean="0"/>
              <a:t>поддерживает как статическую, так и </a:t>
            </a:r>
            <a:r>
              <a:rPr lang="en-US" dirty="0" smtClean="0"/>
              <a:t>JIT - </a:t>
            </a:r>
            <a:r>
              <a:rPr lang="ru-RU" dirty="0" smtClean="0"/>
              <a:t>компиляцию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</a:t>
            </a:r>
            <a:r>
              <a:rPr lang="ru-RU" sz="3600" dirty="0" smtClean="0"/>
              <a:t>достоинства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5926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 LLVM основана подсистема </a:t>
            </a:r>
            <a:r>
              <a:rPr lang="ru-RU" dirty="0" err="1"/>
              <a:t>OpenGL</a:t>
            </a:r>
            <a:r>
              <a:rPr lang="ru-RU" dirty="0"/>
              <a:t> в </a:t>
            </a:r>
            <a:r>
              <a:rPr lang="ru-RU" dirty="0" err="1"/>
              <a:t>MacOS</a:t>
            </a:r>
            <a:r>
              <a:rPr lang="ru-RU" dirty="0"/>
              <a:t> X </a:t>
            </a:r>
            <a:r>
              <a:rPr lang="ru-RU" dirty="0" smtClean="0"/>
              <a:t>10.5</a:t>
            </a:r>
          </a:p>
          <a:p>
            <a:r>
              <a:rPr lang="ru-RU" dirty="0" err="1"/>
              <a:t>iPhone</a:t>
            </a:r>
            <a:r>
              <a:rPr lang="ru-RU" dirty="0"/>
              <a:t> SDK использует GCC с </a:t>
            </a:r>
            <a:r>
              <a:rPr lang="ru-RU" dirty="0" err="1"/>
              <a:t>бэкэндом</a:t>
            </a:r>
            <a:r>
              <a:rPr lang="ru-RU" dirty="0"/>
              <a:t> на </a:t>
            </a:r>
            <a:r>
              <a:rPr lang="ru-RU" dirty="0" smtClean="0"/>
              <a:t>LLVM</a:t>
            </a:r>
          </a:p>
          <a:p>
            <a:r>
              <a:rPr lang="en-US" dirty="0" err="1"/>
              <a:t>Rubinius</a:t>
            </a:r>
            <a:r>
              <a:rPr lang="en-US" dirty="0"/>
              <a:t> </a:t>
            </a:r>
            <a:r>
              <a:rPr lang="ru-RU" dirty="0" smtClean="0"/>
              <a:t>альтернативная реализация</a:t>
            </a:r>
            <a:r>
              <a:rPr lang="en-US" dirty="0" smtClean="0"/>
              <a:t> Ruby</a:t>
            </a:r>
            <a:endParaRPr lang="ru-RU" dirty="0" smtClean="0"/>
          </a:p>
          <a:p>
            <a:r>
              <a:rPr lang="en-US" dirty="0" smtClean="0"/>
              <a:t>LDC (</a:t>
            </a:r>
            <a:r>
              <a:rPr lang="en-US" dirty="0"/>
              <a:t>LLVM D </a:t>
            </a:r>
            <a:r>
              <a:rPr lang="en-US" dirty="0" smtClean="0"/>
              <a:t>Compiler)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компилятор для языка программирования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smtClean="0"/>
              <a:t>D</a:t>
            </a:r>
            <a:r>
              <a:rPr lang="ru-RU" dirty="0" smtClean="0"/>
              <a:t>»</a:t>
            </a:r>
          </a:p>
          <a:p>
            <a:r>
              <a:rPr lang="en-US" dirty="0" err="1" smtClean="0"/>
              <a:t>PyPy</a:t>
            </a:r>
            <a:r>
              <a:rPr lang="en-US" dirty="0" smtClean="0"/>
              <a:t> – </a:t>
            </a:r>
            <a:r>
              <a:rPr lang="ru-RU" dirty="0" smtClean="0"/>
              <a:t>реализация языка программирования </a:t>
            </a:r>
            <a:r>
              <a:rPr lang="en-US" dirty="0" smtClean="0"/>
              <a:t>Python</a:t>
            </a:r>
          </a:p>
          <a:p>
            <a:r>
              <a:rPr lang="en-US"/>
              <a:t>Adobe "Hydra" Language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ru-RU" dirty="0" smtClean="0"/>
              <a:t>Больше проектов можно найти на </a:t>
            </a:r>
            <a:r>
              <a:rPr lang="en-US" b="1" dirty="0" smtClean="0"/>
              <a:t>www.llvm.org/ProjectsWithLLVM</a:t>
            </a:r>
            <a:r>
              <a:rPr lang="en-US" b="1" dirty="0"/>
              <a:t>/</a:t>
            </a:r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LLVM </a:t>
            </a:r>
            <a:r>
              <a:rPr lang="ru-RU" sz="3600" dirty="0" smtClean="0"/>
              <a:t>применение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18910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Таблица переменных</a:t>
            </a:r>
            <a:endParaRPr lang="en-US" dirty="0" smtClean="0"/>
          </a:p>
          <a:p>
            <a:pPr marL="109728" indent="0">
              <a:buNone/>
            </a:pPr>
            <a:r>
              <a:rPr lang="ru-RU" dirty="0" smtClean="0"/>
              <a:t>Стек элементов </a:t>
            </a:r>
            <a:r>
              <a:rPr lang="en-US" dirty="0" smtClean="0"/>
              <a:t>AST-</a:t>
            </a:r>
            <a:r>
              <a:rPr lang="ru-RU" dirty="0" smtClean="0"/>
              <a:t>дерева – программный стек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Последовательный обход дерева</a:t>
            </a:r>
          </a:p>
          <a:p>
            <a:r>
              <a:rPr lang="ru-RU" dirty="0" smtClean="0"/>
              <a:t>Заполнение таблицы переменных</a:t>
            </a:r>
          </a:p>
          <a:p>
            <a:r>
              <a:rPr lang="ru-RU" dirty="0" smtClean="0"/>
              <a:t>Работа с программным стеком</a:t>
            </a:r>
          </a:p>
          <a:p>
            <a:r>
              <a:rPr lang="ru-RU" dirty="0" smtClean="0"/>
              <a:t>Генерация кода, генерация временных переменных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Генерация кода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26613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Жданов А.В.</a:t>
            </a:r>
          </a:p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Татаринов Т.Н.</a:t>
            </a:r>
          </a:p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Шайхутдинов Р.Г.</a:t>
            </a:r>
            <a:endParaRPr lang="ru-RU" dirty="0">
              <a:latin typeface="Lucida Sans Unicode (Основной текст)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ucida Sans Unicode (Заголовки)"/>
                <a:cs typeface="Times New Roman" pitchFamily="18" charset="0"/>
              </a:rPr>
              <a:t>Подготовили</a:t>
            </a:r>
            <a:endParaRPr lang="ru-RU" dirty="0">
              <a:latin typeface="Lucida Sans Unicode (Заголовки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ucida Sans Unicode (Заголовки)"/>
                <a:cs typeface="Times New Roman" pitchFamily="18" charset="0"/>
              </a:rPr>
              <a:t>Компилятор</a:t>
            </a:r>
            <a:endParaRPr lang="ru-RU" dirty="0">
              <a:latin typeface="Lucida Sans Unicode (Заголовки)"/>
              <a:cs typeface="Times New Roman" pitchFamily="18" charset="0"/>
            </a:endParaRPr>
          </a:p>
        </p:txBody>
      </p:sp>
      <p:pic>
        <p:nvPicPr>
          <p:cNvPr id="7" name="Содержимое 6" descr="compil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071546"/>
            <a:ext cx="8245742" cy="45542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Абстрактное синтаксическое дерево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Синтаксическое дерево</a:t>
            </a:r>
            <a:endParaRPr lang="ru-RU" dirty="0">
              <a:latin typeface="Lucida Sans Unicode (Основной текст)"/>
              <a:cs typeface="Times New Roman" pitchFamily="18" charset="0"/>
            </a:endParaRPr>
          </a:p>
        </p:txBody>
      </p:sp>
      <p:pic>
        <p:nvPicPr>
          <p:cNvPr id="2053" name="Picture 5" descr="D:\Teach 4 curse\Compiler\doc\g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71744"/>
            <a:ext cx="7030630" cy="3038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дерева</a:t>
            </a:r>
            <a:endParaRPr lang="ru-RU" dirty="0"/>
          </a:p>
        </p:txBody>
      </p:sp>
      <p:pic>
        <p:nvPicPr>
          <p:cNvPr id="8" name="Содержимое 7" descr="action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100" y="1214422"/>
            <a:ext cx="7143674" cy="46846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Абстрактное синтаксическое дерево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Lucida Sans Unicode (Основной текст)"/>
                <a:cs typeface="Times New Roman" pitchFamily="18" charset="0"/>
              </a:rPr>
              <a:t>Синтаксическое дерево. Операции</a:t>
            </a:r>
            <a:endParaRPr lang="ru-RU" sz="3600" dirty="0">
              <a:latin typeface="Lucida Sans Unicode (Основной текст)"/>
              <a:cs typeface="Times New Roman" pitchFamily="18" charset="0"/>
            </a:endParaRPr>
          </a:p>
        </p:txBody>
      </p:sp>
      <p:pic>
        <p:nvPicPr>
          <p:cNvPr id="3078" name="Picture 6" descr="D:\Teach 4 curse\Compiler\doc\flexi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87450"/>
            <a:ext cx="6545269" cy="3881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Lucida Sans Unicode (Основной текст)"/>
              </a:rPr>
              <a:t>Унификация процесса создания узлов</a:t>
            </a:r>
            <a:endParaRPr lang="ru-RU" dirty="0">
              <a:latin typeface="Lucida Sans Unicode (Основной текст)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Lucida Sans Unicode (Заголовки)"/>
              </a:rPr>
              <a:t>Создание</a:t>
            </a:r>
            <a:r>
              <a:rPr lang="ru-RU" dirty="0" smtClean="0"/>
              <a:t> узлов дерева</a:t>
            </a:r>
            <a:endParaRPr lang="ru-RU" dirty="0"/>
          </a:p>
        </p:txBody>
      </p:sp>
      <p:pic>
        <p:nvPicPr>
          <p:cNvPr id="1026" name="Picture 2" descr="D:\Teach 4 curse\Compiler\doc\buil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7786741" cy="17059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Lucida Sans Unicode (Основной текст)"/>
                <a:cs typeface="Times New Roman" pitchFamily="18" charset="0"/>
              </a:rPr>
              <a:t>Обработка ошибок</a:t>
            </a:r>
            <a:endParaRPr lang="ru-RU" dirty="0">
              <a:latin typeface="Lucida Sans Unicode (Основной текст)"/>
              <a:cs typeface="Times New Roman" pitchFamily="18" charset="0"/>
            </a:endParaRPr>
          </a:p>
        </p:txBody>
      </p:sp>
      <p:pic>
        <p:nvPicPr>
          <p:cNvPr id="8" name="Содержимое 7" descr="erro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142984"/>
            <a:ext cx="7725118" cy="48830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Парсер</a:t>
            </a:r>
            <a:r>
              <a:rPr lang="ru-RU" dirty="0" smtClean="0"/>
              <a:t> </a:t>
            </a:r>
            <a:r>
              <a:rPr lang="ru-RU" dirty="0" err="1" smtClean="0"/>
              <a:t>разбирет</a:t>
            </a:r>
            <a:r>
              <a:rPr lang="ru-RU" dirty="0" smtClean="0"/>
              <a:t> поток лексем от сканера и формирует </a:t>
            </a:r>
            <a:r>
              <a:rPr lang="en-US" dirty="0" smtClean="0"/>
              <a:t>AST </a:t>
            </a:r>
            <a:r>
              <a:rPr lang="ru-RU" dirty="0" smtClean="0"/>
              <a:t>дерево с помощью класса </a:t>
            </a:r>
            <a:r>
              <a:rPr lang="en-US" dirty="0" err="1" smtClean="0"/>
              <a:t>AstNodeBuilder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Синтаксический анализ</a:t>
            </a:r>
            <a:endParaRPr lang="ru-RU" dirty="0"/>
          </a:p>
        </p:txBody>
      </p:sp>
      <p:pic>
        <p:nvPicPr>
          <p:cNvPr id="4" name="Рисунок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071810"/>
            <a:ext cx="5143536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866</TotalTime>
  <Words>526</Words>
  <Application>Microsoft Office PowerPoint</Application>
  <PresentationFormat>Экран (4:3)</PresentationFormat>
  <Paragraphs>117</Paragraphs>
  <Slides>27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Открытая</vt:lpstr>
      <vt:lpstr>Компилятор</vt:lpstr>
      <vt:lpstr>Введение</vt:lpstr>
      <vt:lpstr>Компилятор</vt:lpstr>
      <vt:lpstr>Синтаксическое дерево</vt:lpstr>
      <vt:lpstr>Обработка дерева</vt:lpstr>
      <vt:lpstr>Синтаксическое дерево. Операции</vt:lpstr>
      <vt:lpstr>Создание узлов дерева</vt:lpstr>
      <vt:lpstr>Обработка ошибок</vt:lpstr>
      <vt:lpstr>Синтаксический анализ</vt:lpstr>
      <vt:lpstr>qlalr</vt:lpstr>
      <vt:lpstr>Достоинства qlalr</vt:lpstr>
      <vt:lpstr>Lalr</vt:lpstr>
      <vt:lpstr>Lalr</vt:lpstr>
      <vt:lpstr>Особенности распределения памяти</vt:lpstr>
      <vt:lpstr>Генерация кода</vt:lpstr>
      <vt:lpstr>LLVM</vt:lpstr>
      <vt:lpstr>LLVM IR</vt:lpstr>
      <vt:lpstr>LLVM типы</vt:lpstr>
      <vt:lpstr>LLVM переменные</vt:lpstr>
      <vt:lpstr>LLVM операции</vt:lpstr>
      <vt:lpstr>LLVM операции</vt:lpstr>
      <vt:lpstr>LLVM операции</vt:lpstr>
      <vt:lpstr>LLVM достоинства</vt:lpstr>
      <vt:lpstr>LLVM достоинства</vt:lpstr>
      <vt:lpstr>LLVM применение</vt:lpstr>
      <vt:lpstr>Генерация кода</vt:lpstr>
      <vt:lpstr>Подготовили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Sagit</dc:creator>
  <cp:lastModifiedBy>Sagit</cp:lastModifiedBy>
  <cp:revision>102</cp:revision>
  <dcterms:created xsi:type="dcterms:W3CDTF">2009-12-31T23:09:20Z</dcterms:created>
  <dcterms:modified xsi:type="dcterms:W3CDTF">2010-01-06T06:37:24Z</dcterms:modified>
</cp:coreProperties>
</file>