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6"/>
  </p:notesMasterIdLst>
  <p:sldIdLst>
    <p:sldId id="257" r:id="rId2"/>
    <p:sldId id="258" r:id="rId3"/>
    <p:sldId id="259" r:id="rId4"/>
    <p:sldId id="260" r:id="rId5"/>
    <p:sldId id="269" r:id="rId6"/>
    <p:sldId id="261" r:id="rId7"/>
    <p:sldId id="263" r:id="rId8"/>
    <p:sldId id="264" r:id="rId9"/>
    <p:sldId id="266" r:id="rId10"/>
    <p:sldId id="262" r:id="rId11"/>
    <p:sldId id="270" r:id="rId12"/>
    <p:sldId id="271" r:id="rId13"/>
    <p:sldId id="267" r:id="rId14"/>
    <p:sldId id="268" r:id="rId15"/>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971" autoAdjust="0"/>
    <p:restoredTop sz="91181" autoAdjust="0"/>
  </p:normalViewPr>
  <p:slideViewPr>
    <p:cSldViewPr snapToGrid="0">
      <p:cViewPr varScale="1">
        <p:scale>
          <a:sx n="77" d="100"/>
          <a:sy n="77" d="100"/>
        </p:scale>
        <p:origin x="4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E0A97A62-9159-4896-BE6A-2548E000F783}" type="datetimeFigureOut">
              <a:rPr lang="he-IL" smtClean="0"/>
              <a:t>ט"ו/תשרי/תשפ"ב</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8095EFAE-90EC-4D40-AAAE-37EFD57513A5}" type="slidenum">
              <a:rPr lang="he-IL" smtClean="0"/>
              <a:t>‹#›</a:t>
            </a:fld>
            <a:endParaRPr lang="he-IL"/>
          </a:p>
        </p:txBody>
      </p:sp>
    </p:spTree>
    <p:extLst>
      <p:ext uri="{BB962C8B-B14F-4D97-AF65-F5344CB8AC3E}">
        <p14:creationId xmlns:p14="http://schemas.microsoft.com/office/powerpoint/2010/main" val="2514579764"/>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sz="1800" b="0" i="0" dirty="0">
                <a:solidFill>
                  <a:srgbClr val="000000"/>
                </a:solidFill>
                <a:effectLst/>
                <a:latin typeface="Calibri" panose="020F0502020204030204" pitchFamily="34" charset="0"/>
              </a:rPr>
              <a:t>You are given a set of values that are sampled from 2 separate gaussian models with unknown means and standard deviations.  </a:t>
            </a:r>
            <a:endParaRPr lang="en-US" b="0" i="0" dirty="0">
              <a:solidFill>
                <a:srgbClr val="000000"/>
              </a:solidFill>
              <a:effectLst/>
              <a:latin typeface="Segoe UI" panose="020B0502040204020203" pitchFamily="34" charset="0"/>
            </a:endParaRPr>
          </a:p>
          <a:p>
            <a:pPr algn="l"/>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a:r>
              <a:rPr lang="en-US" sz="1800" b="0" i="0" dirty="0">
                <a:solidFill>
                  <a:srgbClr val="000000"/>
                </a:solidFill>
                <a:effectLst/>
                <a:latin typeface="Calibri" panose="020F0502020204030204" pitchFamily="34" charset="0"/>
              </a:rPr>
              <a:t>You are required to provide the optimal threshold value to separate between the distributions.  </a:t>
            </a:r>
            <a:endParaRPr lang="en-US" b="0" i="0" dirty="0">
              <a:solidFill>
                <a:srgbClr val="000000"/>
              </a:solidFill>
              <a:effectLst/>
              <a:latin typeface="Segoe UI" panose="020B0502040204020203" pitchFamily="34" charset="0"/>
            </a:endParaRPr>
          </a:p>
          <a:p>
            <a:pPr algn="l"/>
            <a:r>
              <a:rPr lang="en-US" sz="1800" b="0" i="0" dirty="0">
                <a:solidFill>
                  <a:srgbClr val="000000"/>
                </a:solidFill>
                <a:effectLst/>
                <a:latin typeface="Calibri" panose="020F0502020204030204" pitchFamily="34" charset="0"/>
              </a:rPr>
              <a:t>Please think of multiple ways to solve this problem and be prepared to compare between solutions. </a:t>
            </a:r>
            <a:endParaRPr lang="en-US" b="0" i="0" dirty="0">
              <a:solidFill>
                <a:srgbClr val="000000"/>
              </a:solidFill>
              <a:effectLst/>
              <a:latin typeface="Segoe UI" panose="020B0502040204020203" pitchFamily="34" charset="0"/>
            </a:endParaRPr>
          </a:p>
          <a:p>
            <a:endParaRPr lang="he-IL" dirty="0"/>
          </a:p>
        </p:txBody>
      </p:sp>
      <p:sp>
        <p:nvSpPr>
          <p:cNvPr id="4" name="מציין מיקום של מספר שקופית 3"/>
          <p:cNvSpPr>
            <a:spLocks noGrp="1"/>
          </p:cNvSpPr>
          <p:nvPr>
            <p:ph type="sldNum" sz="quarter" idx="5"/>
          </p:nvPr>
        </p:nvSpPr>
        <p:spPr/>
        <p:txBody>
          <a:bodyPr/>
          <a:lstStyle/>
          <a:p>
            <a:fld id="{12751F83-5861-4FC9-9A31-094666354D1F}" type="slidenum">
              <a:rPr lang="he-IL" smtClean="0"/>
              <a:t>1</a:t>
            </a:fld>
            <a:endParaRPr lang="he-IL"/>
          </a:p>
        </p:txBody>
      </p:sp>
    </p:spTree>
    <p:extLst>
      <p:ext uri="{BB962C8B-B14F-4D97-AF65-F5344CB8AC3E}">
        <p14:creationId xmlns:p14="http://schemas.microsoft.com/office/powerpoint/2010/main" val="3470879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200" b="1" i="0" dirty="0">
                <a:effectLst/>
                <a:latin typeface="Calibri Light (כותרות)"/>
              </a:rPr>
              <a:t>Entropy</a:t>
            </a:r>
            <a:r>
              <a:rPr lang="en-US" sz="1200" b="0" i="0" dirty="0">
                <a:effectLst/>
                <a:latin typeface="Calibri Light (כותרות)"/>
              </a:rPr>
              <a:t> is a scientific concept, as well as a measurable physical property that is most commonly associated with a state of disorder, randomness, or uncertainty.</a:t>
            </a:r>
            <a:endParaRPr lang="he-IL" sz="1200" dirty="0">
              <a:latin typeface="Calibri Light (כותרות)"/>
            </a:endParaRPr>
          </a:p>
          <a:p>
            <a:endParaRPr lang="he-IL" dirty="0"/>
          </a:p>
        </p:txBody>
      </p:sp>
      <p:sp>
        <p:nvSpPr>
          <p:cNvPr id="4" name="מציין מיקום של מספר שקופית 3"/>
          <p:cNvSpPr>
            <a:spLocks noGrp="1"/>
          </p:cNvSpPr>
          <p:nvPr>
            <p:ph type="sldNum" sz="quarter" idx="5"/>
          </p:nvPr>
        </p:nvSpPr>
        <p:spPr/>
        <p:txBody>
          <a:bodyPr/>
          <a:lstStyle/>
          <a:p>
            <a:fld id="{8095EFAE-90EC-4D40-AAAE-37EFD57513A5}" type="slidenum">
              <a:rPr lang="he-IL" smtClean="0"/>
              <a:t>3</a:t>
            </a:fld>
            <a:endParaRPr lang="he-IL"/>
          </a:p>
        </p:txBody>
      </p:sp>
    </p:spTree>
    <p:extLst>
      <p:ext uri="{BB962C8B-B14F-4D97-AF65-F5344CB8AC3E}">
        <p14:creationId xmlns:p14="http://schemas.microsoft.com/office/powerpoint/2010/main" val="2309747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We need to know which indexes belong to the foreground and which ones belong to the background. The more we are  close to the peaks, we are more certain about being in the background/ foreground. The most uncertain indexes are in places where the two distributions meet and as we know from the definition of entropy, in these indexes we have higher entropy values. The optimal threshold is the point where we are the most uncertain and, in that point, the entropy will have its maximum value and that’s why our problem becomes finding the maximum entropy </a:t>
            </a:r>
            <a:endParaRPr lang="he-IL" dirty="0"/>
          </a:p>
        </p:txBody>
      </p:sp>
      <p:sp>
        <p:nvSpPr>
          <p:cNvPr id="4" name="מציין מיקום של מספר שקופית 3"/>
          <p:cNvSpPr>
            <a:spLocks noGrp="1"/>
          </p:cNvSpPr>
          <p:nvPr>
            <p:ph type="sldNum" sz="quarter" idx="5"/>
          </p:nvPr>
        </p:nvSpPr>
        <p:spPr/>
        <p:txBody>
          <a:bodyPr/>
          <a:lstStyle/>
          <a:p>
            <a:fld id="{8095EFAE-90EC-4D40-AAAE-37EFD57513A5}" type="slidenum">
              <a:rPr lang="he-IL" smtClean="0"/>
              <a:t>4</a:t>
            </a:fld>
            <a:endParaRPr lang="he-IL"/>
          </a:p>
        </p:txBody>
      </p:sp>
    </p:spTree>
    <p:extLst>
      <p:ext uri="{BB962C8B-B14F-4D97-AF65-F5344CB8AC3E}">
        <p14:creationId xmlns:p14="http://schemas.microsoft.com/office/powerpoint/2010/main" val="819778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הסתברות בין 0 לאחד, </a:t>
            </a:r>
            <a:r>
              <a:rPr lang="en-US" dirty="0"/>
              <a:t>log</a:t>
            </a:r>
            <a:r>
              <a:rPr lang="he-IL" dirty="0"/>
              <a:t> בתחום הזה נותן ערכים שליליים, לכן האנטרופיה תמיד חיובית</a:t>
            </a:r>
          </a:p>
        </p:txBody>
      </p:sp>
      <p:sp>
        <p:nvSpPr>
          <p:cNvPr id="4" name="מציין מיקום של מספר שקופית 3"/>
          <p:cNvSpPr>
            <a:spLocks noGrp="1"/>
          </p:cNvSpPr>
          <p:nvPr>
            <p:ph type="sldNum" sz="quarter" idx="5"/>
          </p:nvPr>
        </p:nvSpPr>
        <p:spPr/>
        <p:txBody>
          <a:bodyPr/>
          <a:lstStyle/>
          <a:p>
            <a:fld id="{8095EFAE-90EC-4D40-AAAE-37EFD57513A5}" type="slidenum">
              <a:rPr lang="he-IL" smtClean="0"/>
              <a:t>5</a:t>
            </a:fld>
            <a:endParaRPr lang="he-IL"/>
          </a:p>
        </p:txBody>
      </p:sp>
    </p:spTree>
    <p:extLst>
      <p:ext uri="{BB962C8B-B14F-4D97-AF65-F5344CB8AC3E}">
        <p14:creationId xmlns:p14="http://schemas.microsoft.com/office/powerpoint/2010/main" val="2627706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8095EFAE-90EC-4D40-AAAE-37EFD57513A5}" type="slidenum">
              <a:rPr lang="he-IL" smtClean="0"/>
              <a:t>6</a:t>
            </a:fld>
            <a:endParaRPr lang="he-IL"/>
          </a:p>
        </p:txBody>
      </p:sp>
    </p:spTree>
    <p:extLst>
      <p:ext uri="{BB962C8B-B14F-4D97-AF65-F5344CB8AC3E}">
        <p14:creationId xmlns:p14="http://schemas.microsoft.com/office/powerpoint/2010/main" val="4171502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8095EFAE-90EC-4D40-AAAE-37EFD57513A5}" type="slidenum">
              <a:rPr lang="he-IL" smtClean="0"/>
              <a:t>10</a:t>
            </a:fld>
            <a:endParaRPr lang="he-IL"/>
          </a:p>
        </p:txBody>
      </p:sp>
    </p:spTree>
    <p:extLst>
      <p:ext uri="{BB962C8B-B14F-4D97-AF65-F5344CB8AC3E}">
        <p14:creationId xmlns:p14="http://schemas.microsoft.com/office/powerpoint/2010/main" val="2708510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8095EFAE-90EC-4D40-AAAE-37EFD57513A5}" type="slidenum">
              <a:rPr lang="he-IL" smtClean="0"/>
              <a:t>11</a:t>
            </a:fld>
            <a:endParaRPr lang="he-IL"/>
          </a:p>
        </p:txBody>
      </p:sp>
    </p:spTree>
    <p:extLst>
      <p:ext uri="{BB962C8B-B14F-4D97-AF65-F5344CB8AC3E}">
        <p14:creationId xmlns:p14="http://schemas.microsoft.com/office/powerpoint/2010/main" val="1537227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הגברת קונטרסט ע"י הרחבת ההיסטוגרמה</a:t>
            </a:r>
          </a:p>
        </p:txBody>
      </p:sp>
      <p:sp>
        <p:nvSpPr>
          <p:cNvPr id="4" name="מציין מיקום של מספר שקופית 3"/>
          <p:cNvSpPr>
            <a:spLocks noGrp="1"/>
          </p:cNvSpPr>
          <p:nvPr>
            <p:ph type="sldNum" sz="quarter" idx="5"/>
          </p:nvPr>
        </p:nvSpPr>
        <p:spPr/>
        <p:txBody>
          <a:bodyPr/>
          <a:lstStyle/>
          <a:p>
            <a:fld id="{8095EFAE-90EC-4D40-AAAE-37EFD57513A5}" type="slidenum">
              <a:rPr lang="he-IL" smtClean="0"/>
              <a:t>12</a:t>
            </a:fld>
            <a:endParaRPr lang="he-IL"/>
          </a:p>
        </p:txBody>
      </p:sp>
    </p:spTree>
    <p:extLst>
      <p:ext uri="{BB962C8B-B14F-4D97-AF65-F5344CB8AC3E}">
        <p14:creationId xmlns:p14="http://schemas.microsoft.com/office/powerpoint/2010/main" val="3840953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6703701-4798-46C3-AB8D-38D735480888}"/>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0307BE22-ED08-4827-B8E6-9D3A377D9C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D7F584CC-10E5-465C-818B-3FC6ADD82CCE}"/>
              </a:ext>
            </a:extLst>
          </p:cNvPr>
          <p:cNvSpPr>
            <a:spLocks noGrp="1"/>
          </p:cNvSpPr>
          <p:nvPr>
            <p:ph type="dt" sz="half" idx="10"/>
          </p:nvPr>
        </p:nvSpPr>
        <p:spPr/>
        <p:txBody>
          <a:bodyPr/>
          <a:lstStyle/>
          <a:p>
            <a:fld id="{94783E78-87C3-4DD9-8484-1FE19EFF44F9}" type="datetimeFigureOut">
              <a:rPr lang="he-IL" smtClean="0"/>
              <a:t>ט"ו/תשרי/תשפ"ב</a:t>
            </a:fld>
            <a:endParaRPr lang="he-IL"/>
          </a:p>
        </p:txBody>
      </p:sp>
      <p:sp>
        <p:nvSpPr>
          <p:cNvPr id="5" name="מציין מיקום של כותרת תחתונה 4">
            <a:extLst>
              <a:ext uri="{FF2B5EF4-FFF2-40B4-BE49-F238E27FC236}">
                <a16:creationId xmlns:a16="http://schemas.microsoft.com/office/drawing/2014/main" id="{F6C39680-0B92-4741-A76D-88B24F74C66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4226795-4C42-4614-8B67-3985A64A2AD9}"/>
              </a:ext>
            </a:extLst>
          </p:cNvPr>
          <p:cNvSpPr>
            <a:spLocks noGrp="1"/>
          </p:cNvSpPr>
          <p:nvPr>
            <p:ph type="sldNum" sz="quarter" idx="12"/>
          </p:nvPr>
        </p:nvSpPr>
        <p:spPr/>
        <p:txBody>
          <a:bodyPr/>
          <a:lstStyle/>
          <a:p>
            <a:fld id="{44EA231B-5FAA-4A87-99DD-A24FAA3E7443}" type="slidenum">
              <a:rPr lang="he-IL" smtClean="0"/>
              <a:t>‹#›</a:t>
            </a:fld>
            <a:endParaRPr lang="he-IL"/>
          </a:p>
        </p:txBody>
      </p:sp>
    </p:spTree>
    <p:extLst>
      <p:ext uri="{BB962C8B-B14F-4D97-AF65-F5344CB8AC3E}">
        <p14:creationId xmlns:p14="http://schemas.microsoft.com/office/powerpoint/2010/main" val="3216388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D7165F7-CCB5-44C3-8176-ABE8ED60C46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6FE6BA9A-52E5-4172-991F-1371843640CE}"/>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BB906AA-F1E9-4CB0-BBE6-78F7F4A87473}"/>
              </a:ext>
            </a:extLst>
          </p:cNvPr>
          <p:cNvSpPr>
            <a:spLocks noGrp="1"/>
          </p:cNvSpPr>
          <p:nvPr>
            <p:ph type="dt" sz="half" idx="10"/>
          </p:nvPr>
        </p:nvSpPr>
        <p:spPr/>
        <p:txBody>
          <a:bodyPr/>
          <a:lstStyle/>
          <a:p>
            <a:fld id="{94783E78-87C3-4DD9-8484-1FE19EFF44F9}" type="datetimeFigureOut">
              <a:rPr lang="he-IL" smtClean="0"/>
              <a:t>ט"ו/תשרי/תשפ"ב</a:t>
            </a:fld>
            <a:endParaRPr lang="he-IL"/>
          </a:p>
        </p:txBody>
      </p:sp>
      <p:sp>
        <p:nvSpPr>
          <p:cNvPr id="5" name="מציין מיקום של כותרת תחתונה 4">
            <a:extLst>
              <a:ext uri="{FF2B5EF4-FFF2-40B4-BE49-F238E27FC236}">
                <a16:creationId xmlns:a16="http://schemas.microsoft.com/office/drawing/2014/main" id="{A589B69E-9695-4596-87AC-91E9ABCDDD3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CFB1D78-9375-483D-A3D7-B1654252CB1E}"/>
              </a:ext>
            </a:extLst>
          </p:cNvPr>
          <p:cNvSpPr>
            <a:spLocks noGrp="1"/>
          </p:cNvSpPr>
          <p:nvPr>
            <p:ph type="sldNum" sz="quarter" idx="12"/>
          </p:nvPr>
        </p:nvSpPr>
        <p:spPr/>
        <p:txBody>
          <a:bodyPr/>
          <a:lstStyle/>
          <a:p>
            <a:fld id="{44EA231B-5FAA-4A87-99DD-A24FAA3E7443}" type="slidenum">
              <a:rPr lang="he-IL" smtClean="0"/>
              <a:t>‹#›</a:t>
            </a:fld>
            <a:endParaRPr lang="he-IL"/>
          </a:p>
        </p:txBody>
      </p:sp>
    </p:spTree>
    <p:extLst>
      <p:ext uri="{BB962C8B-B14F-4D97-AF65-F5344CB8AC3E}">
        <p14:creationId xmlns:p14="http://schemas.microsoft.com/office/powerpoint/2010/main" val="3360519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D97D8912-0E2B-4AC2-B948-E0A9FBB5B2A6}"/>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5593BA78-5281-4777-A8F6-7E160CA29D23}"/>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63A15A0A-939A-425E-A5C4-C02922925D13}"/>
              </a:ext>
            </a:extLst>
          </p:cNvPr>
          <p:cNvSpPr>
            <a:spLocks noGrp="1"/>
          </p:cNvSpPr>
          <p:nvPr>
            <p:ph type="dt" sz="half" idx="10"/>
          </p:nvPr>
        </p:nvSpPr>
        <p:spPr/>
        <p:txBody>
          <a:bodyPr/>
          <a:lstStyle/>
          <a:p>
            <a:fld id="{94783E78-87C3-4DD9-8484-1FE19EFF44F9}" type="datetimeFigureOut">
              <a:rPr lang="he-IL" smtClean="0"/>
              <a:t>ט"ו/תשרי/תשפ"ב</a:t>
            </a:fld>
            <a:endParaRPr lang="he-IL"/>
          </a:p>
        </p:txBody>
      </p:sp>
      <p:sp>
        <p:nvSpPr>
          <p:cNvPr id="5" name="מציין מיקום של כותרת תחתונה 4">
            <a:extLst>
              <a:ext uri="{FF2B5EF4-FFF2-40B4-BE49-F238E27FC236}">
                <a16:creationId xmlns:a16="http://schemas.microsoft.com/office/drawing/2014/main" id="{AB817D38-D7C1-46D4-9C01-92AA671AC846}"/>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D6999FA-0A43-4951-9D91-DC9D24ACEF0C}"/>
              </a:ext>
            </a:extLst>
          </p:cNvPr>
          <p:cNvSpPr>
            <a:spLocks noGrp="1"/>
          </p:cNvSpPr>
          <p:nvPr>
            <p:ph type="sldNum" sz="quarter" idx="12"/>
          </p:nvPr>
        </p:nvSpPr>
        <p:spPr/>
        <p:txBody>
          <a:bodyPr/>
          <a:lstStyle/>
          <a:p>
            <a:fld id="{44EA231B-5FAA-4A87-99DD-A24FAA3E7443}" type="slidenum">
              <a:rPr lang="he-IL" smtClean="0"/>
              <a:t>‹#›</a:t>
            </a:fld>
            <a:endParaRPr lang="he-IL"/>
          </a:p>
        </p:txBody>
      </p:sp>
    </p:spTree>
    <p:extLst>
      <p:ext uri="{BB962C8B-B14F-4D97-AF65-F5344CB8AC3E}">
        <p14:creationId xmlns:p14="http://schemas.microsoft.com/office/powerpoint/2010/main" val="4179995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64471AD-2548-4E92-9037-6D6B4F06E109}"/>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7DBA75EC-5604-483B-BA19-50A48EF961B8}"/>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AEFB6F5-FFC4-4CF7-9E49-3106654F46AD}"/>
              </a:ext>
            </a:extLst>
          </p:cNvPr>
          <p:cNvSpPr>
            <a:spLocks noGrp="1"/>
          </p:cNvSpPr>
          <p:nvPr>
            <p:ph type="dt" sz="half" idx="10"/>
          </p:nvPr>
        </p:nvSpPr>
        <p:spPr/>
        <p:txBody>
          <a:bodyPr/>
          <a:lstStyle/>
          <a:p>
            <a:fld id="{94783E78-87C3-4DD9-8484-1FE19EFF44F9}" type="datetimeFigureOut">
              <a:rPr lang="he-IL" smtClean="0"/>
              <a:t>ט"ו/תשרי/תשפ"ב</a:t>
            </a:fld>
            <a:endParaRPr lang="he-IL"/>
          </a:p>
        </p:txBody>
      </p:sp>
      <p:sp>
        <p:nvSpPr>
          <p:cNvPr id="5" name="מציין מיקום של כותרת תחתונה 4">
            <a:extLst>
              <a:ext uri="{FF2B5EF4-FFF2-40B4-BE49-F238E27FC236}">
                <a16:creationId xmlns:a16="http://schemas.microsoft.com/office/drawing/2014/main" id="{6FFDB550-2BF9-41FB-976A-1CFFF495247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6798FEE-BCEA-43F9-B43C-16A63BEE57B6}"/>
              </a:ext>
            </a:extLst>
          </p:cNvPr>
          <p:cNvSpPr>
            <a:spLocks noGrp="1"/>
          </p:cNvSpPr>
          <p:nvPr>
            <p:ph type="sldNum" sz="quarter" idx="12"/>
          </p:nvPr>
        </p:nvSpPr>
        <p:spPr/>
        <p:txBody>
          <a:bodyPr/>
          <a:lstStyle/>
          <a:p>
            <a:fld id="{44EA231B-5FAA-4A87-99DD-A24FAA3E7443}" type="slidenum">
              <a:rPr lang="he-IL" smtClean="0"/>
              <a:t>‹#›</a:t>
            </a:fld>
            <a:endParaRPr lang="he-IL"/>
          </a:p>
        </p:txBody>
      </p:sp>
    </p:spTree>
    <p:extLst>
      <p:ext uri="{BB962C8B-B14F-4D97-AF65-F5344CB8AC3E}">
        <p14:creationId xmlns:p14="http://schemas.microsoft.com/office/powerpoint/2010/main" val="305184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1CE98E1-5B1C-4B18-B7CD-366E76A8A132}"/>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FE3E5F21-A813-4026-A6DE-C700874C62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82B3608A-6E20-4B94-8F28-B33C85442E5F}"/>
              </a:ext>
            </a:extLst>
          </p:cNvPr>
          <p:cNvSpPr>
            <a:spLocks noGrp="1"/>
          </p:cNvSpPr>
          <p:nvPr>
            <p:ph type="dt" sz="half" idx="10"/>
          </p:nvPr>
        </p:nvSpPr>
        <p:spPr/>
        <p:txBody>
          <a:bodyPr/>
          <a:lstStyle/>
          <a:p>
            <a:fld id="{94783E78-87C3-4DD9-8484-1FE19EFF44F9}" type="datetimeFigureOut">
              <a:rPr lang="he-IL" smtClean="0"/>
              <a:t>ט"ו/תשרי/תשפ"ב</a:t>
            </a:fld>
            <a:endParaRPr lang="he-IL"/>
          </a:p>
        </p:txBody>
      </p:sp>
      <p:sp>
        <p:nvSpPr>
          <p:cNvPr id="5" name="מציין מיקום של כותרת תחתונה 4">
            <a:extLst>
              <a:ext uri="{FF2B5EF4-FFF2-40B4-BE49-F238E27FC236}">
                <a16:creationId xmlns:a16="http://schemas.microsoft.com/office/drawing/2014/main" id="{EEBDFBE2-CF83-438E-9F97-CBD7FD6099C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B5E7DFD-B8D4-47B7-B47E-BE10E540E567}"/>
              </a:ext>
            </a:extLst>
          </p:cNvPr>
          <p:cNvSpPr>
            <a:spLocks noGrp="1"/>
          </p:cNvSpPr>
          <p:nvPr>
            <p:ph type="sldNum" sz="quarter" idx="12"/>
          </p:nvPr>
        </p:nvSpPr>
        <p:spPr/>
        <p:txBody>
          <a:bodyPr/>
          <a:lstStyle/>
          <a:p>
            <a:fld id="{44EA231B-5FAA-4A87-99DD-A24FAA3E7443}" type="slidenum">
              <a:rPr lang="he-IL" smtClean="0"/>
              <a:t>‹#›</a:t>
            </a:fld>
            <a:endParaRPr lang="he-IL"/>
          </a:p>
        </p:txBody>
      </p:sp>
    </p:spTree>
    <p:extLst>
      <p:ext uri="{BB962C8B-B14F-4D97-AF65-F5344CB8AC3E}">
        <p14:creationId xmlns:p14="http://schemas.microsoft.com/office/powerpoint/2010/main" val="1862269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E4921FA-4EA9-44EA-AAA0-64414FDF62F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4D137DE7-2106-473B-BEFA-6E31FE07E897}"/>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33BB0EA1-C610-4984-A05C-01E1610136B4}"/>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782B5DC3-2B5A-4B91-B86E-731CBA868625}"/>
              </a:ext>
            </a:extLst>
          </p:cNvPr>
          <p:cNvSpPr>
            <a:spLocks noGrp="1"/>
          </p:cNvSpPr>
          <p:nvPr>
            <p:ph type="dt" sz="half" idx="10"/>
          </p:nvPr>
        </p:nvSpPr>
        <p:spPr/>
        <p:txBody>
          <a:bodyPr/>
          <a:lstStyle/>
          <a:p>
            <a:fld id="{94783E78-87C3-4DD9-8484-1FE19EFF44F9}" type="datetimeFigureOut">
              <a:rPr lang="he-IL" smtClean="0"/>
              <a:t>ט"ו/תשרי/תשפ"ב</a:t>
            </a:fld>
            <a:endParaRPr lang="he-IL"/>
          </a:p>
        </p:txBody>
      </p:sp>
      <p:sp>
        <p:nvSpPr>
          <p:cNvPr id="6" name="מציין מיקום של כותרת תחתונה 5">
            <a:extLst>
              <a:ext uri="{FF2B5EF4-FFF2-40B4-BE49-F238E27FC236}">
                <a16:creationId xmlns:a16="http://schemas.microsoft.com/office/drawing/2014/main" id="{E446DBD3-D62F-45E5-955B-705564E6FB82}"/>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8455940E-BF79-41CE-89B3-1628DE7AEC39}"/>
              </a:ext>
            </a:extLst>
          </p:cNvPr>
          <p:cNvSpPr>
            <a:spLocks noGrp="1"/>
          </p:cNvSpPr>
          <p:nvPr>
            <p:ph type="sldNum" sz="quarter" idx="12"/>
          </p:nvPr>
        </p:nvSpPr>
        <p:spPr/>
        <p:txBody>
          <a:bodyPr/>
          <a:lstStyle/>
          <a:p>
            <a:fld id="{44EA231B-5FAA-4A87-99DD-A24FAA3E7443}" type="slidenum">
              <a:rPr lang="he-IL" smtClean="0"/>
              <a:t>‹#›</a:t>
            </a:fld>
            <a:endParaRPr lang="he-IL"/>
          </a:p>
        </p:txBody>
      </p:sp>
    </p:spTree>
    <p:extLst>
      <p:ext uri="{BB962C8B-B14F-4D97-AF65-F5344CB8AC3E}">
        <p14:creationId xmlns:p14="http://schemas.microsoft.com/office/powerpoint/2010/main" val="1064171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5AEDC90-2DE8-43A7-8CFE-A5A7BAA7B966}"/>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7B024EC3-704D-43BF-9B1E-B01559B462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5D78A86F-0990-4564-9CDA-462EE499D6E2}"/>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9F038980-A479-4079-BE22-BBEDDAF0FE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4CA2F880-1089-40DB-BEAF-6733F929FEE8}"/>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3415A95F-C56C-4289-BEFE-C2A5D7BB7A70}"/>
              </a:ext>
            </a:extLst>
          </p:cNvPr>
          <p:cNvSpPr>
            <a:spLocks noGrp="1"/>
          </p:cNvSpPr>
          <p:nvPr>
            <p:ph type="dt" sz="half" idx="10"/>
          </p:nvPr>
        </p:nvSpPr>
        <p:spPr/>
        <p:txBody>
          <a:bodyPr/>
          <a:lstStyle/>
          <a:p>
            <a:fld id="{94783E78-87C3-4DD9-8484-1FE19EFF44F9}" type="datetimeFigureOut">
              <a:rPr lang="he-IL" smtClean="0"/>
              <a:t>ט"ו/תשרי/תשפ"ב</a:t>
            </a:fld>
            <a:endParaRPr lang="he-IL"/>
          </a:p>
        </p:txBody>
      </p:sp>
      <p:sp>
        <p:nvSpPr>
          <p:cNvPr id="8" name="מציין מיקום של כותרת תחתונה 7">
            <a:extLst>
              <a:ext uri="{FF2B5EF4-FFF2-40B4-BE49-F238E27FC236}">
                <a16:creationId xmlns:a16="http://schemas.microsoft.com/office/drawing/2014/main" id="{191A6A33-F038-43C3-AD76-FC419542DC01}"/>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CFEA161E-EE5B-41C9-A63E-570E595A87AA}"/>
              </a:ext>
            </a:extLst>
          </p:cNvPr>
          <p:cNvSpPr>
            <a:spLocks noGrp="1"/>
          </p:cNvSpPr>
          <p:nvPr>
            <p:ph type="sldNum" sz="quarter" idx="12"/>
          </p:nvPr>
        </p:nvSpPr>
        <p:spPr/>
        <p:txBody>
          <a:bodyPr/>
          <a:lstStyle/>
          <a:p>
            <a:fld id="{44EA231B-5FAA-4A87-99DD-A24FAA3E7443}" type="slidenum">
              <a:rPr lang="he-IL" smtClean="0"/>
              <a:t>‹#›</a:t>
            </a:fld>
            <a:endParaRPr lang="he-IL"/>
          </a:p>
        </p:txBody>
      </p:sp>
    </p:spTree>
    <p:extLst>
      <p:ext uri="{BB962C8B-B14F-4D97-AF65-F5344CB8AC3E}">
        <p14:creationId xmlns:p14="http://schemas.microsoft.com/office/powerpoint/2010/main" val="737088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04EAD28-039E-4886-89E6-0984C785E99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93FE855F-B636-4A16-9CA9-67AD8229C97C}"/>
              </a:ext>
            </a:extLst>
          </p:cNvPr>
          <p:cNvSpPr>
            <a:spLocks noGrp="1"/>
          </p:cNvSpPr>
          <p:nvPr>
            <p:ph type="dt" sz="half" idx="10"/>
          </p:nvPr>
        </p:nvSpPr>
        <p:spPr/>
        <p:txBody>
          <a:bodyPr/>
          <a:lstStyle/>
          <a:p>
            <a:fld id="{94783E78-87C3-4DD9-8484-1FE19EFF44F9}" type="datetimeFigureOut">
              <a:rPr lang="he-IL" smtClean="0"/>
              <a:t>ט"ו/תשרי/תשפ"ב</a:t>
            </a:fld>
            <a:endParaRPr lang="he-IL"/>
          </a:p>
        </p:txBody>
      </p:sp>
      <p:sp>
        <p:nvSpPr>
          <p:cNvPr id="4" name="מציין מיקום של כותרת תחתונה 3">
            <a:extLst>
              <a:ext uri="{FF2B5EF4-FFF2-40B4-BE49-F238E27FC236}">
                <a16:creationId xmlns:a16="http://schemas.microsoft.com/office/drawing/2014/main" id="{BE315476-03A5-4666-A585-AF146063BF7C}"/>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117EB95F-AF77-42FB-AC80-070BFC009BFF}"/>
              </a:ext>
            </a:extLst>
          </p:cNvPr>
          <p:cNvSpPr>
            <a:spLocks noGrp="1"/>
          </p:cNvSpPr>
          <p:nvPr>
            <p:ph type="sldNum" sz="quarter" idx="12"/>
          </p:nvPr>
        </p:nvSpPr>
        <p:spPr/>
        <p:txBody>
          <a:bodyPr/>
          <a:lstStyle/>
          <a:p>
            <a:fld id="{44EA231B-5FAA-4A87-99DD-A24FAA3E7443}" type="slidenum">
              <a:rPr lang="he-IL" smtClean="0"/>
              <a:t>‹#›</a:t>
            </a:fld>
            <a:endParaRPr lang="he-IL"/>
          </a:p>
        </p:txBody>
      </p:sp>
    </p:spTree>
    <p:extLst>
      <p:ext uri="{BB962C8B-B14F-4D97-AF65-F5344CB8AC3E}">
        <p14:creationId xmlns:p14="http://schemas.microsoft.com/office/powerpoint/2010/main" val="3711368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47CAEE3A-DAF4-4780-BB20-D265475A01F7}"/>
              </a:ext>
            </a:extLst>
          </p:cNvPr>
          <p:cNvSpPr>
            <a:spLocks noGrp="1"/>
          </p:cNvSpPr>
          <p:nvPr>
            <p:ph type="dt" sz="half" idx="10"/>
          </p:nvPr>
        </p:nvSpPr>
        <p:spPr/>
        <p:txBody>
          <a:bodyPr/>
          <a:lstStyle/>
          <a:p>
            <a:fld id="{94783E78-87C3-4DD9-8484-1FE19EFF44F9}" type="datetimeFigureOut">
              <a:rPr lang="he-IL" smtClean="0"/>
              <a:t>ט"ו/תשרי/תשפ"ב</a:t>
            </a:fld>
            <a:endParaRPr lang="he-IL"/>
          </a:p>
        </p:txBody>
      </p:sp>
      <p:sp>
        <p:nvSpPr>
          <p:cNvPr id="3" name="מציין מיקום של כותרת תחתונה 2">
            <a:extLst>
              <a:ext uri="{FF2B5EF4-FFF2-40B4-BE49-F238E27FC236}">
                <a16:creationId xmlns:a16="http://schemas.microsoft.com/office/drawing/2014/main" id="{ECFC3826-577C-4C6B-9FC2-F0745BD0C09F}"/>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84A4EBC4-D0E0-470E-B6A0-02A04A509043}"/>
              </a:ext>
            </a:extLst>
          </p:cNvPr>
          <p:cNvSpPr>
            <a:spLocks noGrp="1"/>
          </p:cNvSpPr>
          <p:nvPr>
            <p:ph type="sldNum" sz="quarter" idx="12"/>
          </p:nvPr>
        </p:nvSpPr>
        <p:spPr/>
        <p:txBody>
          <a:bodyPr/>
          <a:lstStyle/>
          <a:p>
            <a:fld id="{44EA231B-5FAA-4A87-99DD-A24FAA3E7443}" type="slidenum">
              <a:rPr lang="he-IL" smtClean="0"/>
              <a:t>‹#›</a:t>
            </a:fld>
            <a:endParaRPr lang="he-IL"/>
          </a:p>
        </p:txBody>
      </p:sp>
    </p:spTree>
    <p:extLst>
      <p:ext uri="{BB962C8B-B14F-4D97-AF65-F5344CB8AC3E}">
        <p14:creationId xmlns:p14="http://schemas.microsoft.com/office/powerpoint/2010/main" val="89763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D9BCF3B-A5D6-411C-AE15-5A82FB65BC7A}"/>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35AA203B-1422-4950-86EF-21798964E2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11D17033-714E-4E99-8027-13618006A8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F39F3F2B-CCFA-46E1-9649-5C6D6115F2F0}"/>
              </a:ext>
            </a:extLst>
          </p:cNvPr>
          <p:cNvSpPr>
            <a:spLocks noGrp="1"/>
          </p:cNvSpPr>
          <p:nvPr>
            <p:ph type="dt" sz="half" idx="10"/>
          </p:nvPr>
        </p:nvSpPr>
        <p:spPr/>
        <p:txBody>
          <a:bodyPr/>
          <a:lstStyle/>
          <a:p>
            <a:fld id="{94783E78-87C3-4DD9-8484-1FE19EFF44F9}" type="datetimeFigureOut">
              <a:rPr lang="he-IL" smtClean="0"/>
              <a:t>ט"ו/תשרי/תשפ"ב</a:t>
            </a:fld>
            <a:endParaRPr lang="he-IL"/>
          </a:p>
        </p:txBody>
      </p:sp>
      <p:sp>
        <p:nvSpPr>
          <p:cNvPr id="6" name="מציין מיקום של כותרת תחתונה 5">
            <a:extLst>
              <a:ext uri="{FF2B5EF4-FFF2-40B4-BE49-F238E27FC236}">
                <a16:creationId xmlns:a16="http://schemas.microsoft.com/office/drawing/2014/main" id="{330760FE-5AA1-4C7F-8779-E0D0B7135E1F}"/>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49AFD3F7-4994-4F85-B662-83BFF7610E8A}"/>
              </a:ext>
            </a:extLst>
          </p:cNvPr>
          <p:cNvSpPr>
            <a:spLocks noGrp="1"/>
          </p:cNvSpPr>
          <p:nvPr>
            <p:ph type="sldNum" sz="quarter" idx="12"/>
          </p:nvPr>
        </p:nvSpPr>
        <p:spPr/>
        <p:txBody>
          <a:bodyPr/>
          <a:lstStyle/>
          <a:p>
            <a:fld id="{44EA231B-5FAA-4A87-99DD-A24FAA3E7443}" type="slidenum">
              <a:rPr lang="he-IL" smtClean="0"/>
              <a:t>‹#›</a:t>
            </a:fld>
            <a:endParaRPr lang="he-IL"/>
          </a:p>
        </p:txBody>
      </p:sp>
    </p:spTree>
    <p:extLst>
      <p:ext uri="{BB962C8B-B14F-4D97-AF65-F5344CB8AC3E}">
        <p14:creationId xmlns:p14="http://schemas.microsoft.com/office/powerpoint/2010/main" val="3982039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9040677-58A6-4F94-A5CD-4490EA4C391D}"/>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4CD0E0FC-EB04-4CAB-965B-3B3619697E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6EB9D3A4-BB67-4720-8FCA-700B212C41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1489CC30-1D4C-4689-A0F3-64FFEA517035}"/>
              </a:ext>
            </a:extLst>
          </p:cNvPr>
          <p:cNvSpPr>
            <a:spLocks noGrp="1"/>
          </p:cNvSpPr>
          <p:nvPr>
            <p:ph type="dt" sz="half" idx="10"/>
          </p:nvPr>
        </p:nvSpPr>
        <p:spPr/>
        <p:txBody>
          <a:bodyPr/>
          <a:lstStyle/>
          <a:p>
            <a:fld id="{94783E78-87C3-4DD9-8484-1FE19EFF44F9}" type="datetimeFigureOut">
              <a:rPr lang="he-IL" smtClean="0"/>
              <a:t>ט"ו/תשרי/תשפ"ב</a:t>
            </a:fld>
            <a:endParaRPr lang="he-IL"/>
          </a:p>
        </p:txBody>
      </p:sp>
      <p:sp>
        <p:nvSpPr>
          <p:cNvPr id="6" name="מציין מיקום של כותרת תחתונה 5">
            <a:extLst>
              <a:ext uri="{FF2B5EF4-FFF2-40B4-BE49-F238E27FC236}">
                <a16:creationId xmlns:a16="http://schemas.microsoft.com/office/drawing/2014/main" id="{2E7449E7-70E0-45FE-A2AD-94C1E124B176}"/>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9D084A08-74FF-48A6-A132-27D55728FD56}"/>
              </a:ext>
            </a:extLst>
          </p:cNvPr>
          <p:cNvSpPr>
            <a:spLocks noGrp="1"/>
          </p:cNvSpPr>
          <p:nvPr>
            <p:ph type="sldNum" sz="quarter" idx="12"/>
          </p:nvPr>
        </p:nvSpPr>
        <p:spPr/>
        <p:txBody>
          <a:bodyPr/>
          <a:lstStyle/>
          <a:p>
            <a:fld id="{44EA231B-5FAA-4A87-99DD-A24FAA3E7443}" type="slidenum">
              <a:rPr lang="he-IL" smtClean="0"/>
              <a:t>‹#›</a:t>
            </a:fld>
            <a:endParaRPr lang="he-IL"/>
          </a:p>
        </p:txBody>
      </p:sp>
    </p:spTree>
    <p:extLst>
      <p:ext uri="{BB962C8B-B14F-4D97-AF65-F5344CB8AC3E}">
        <p14:creationId xmlns:p14="http://schemas.microsoft.com/office/powerpoint/2010/main" val="276759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AFDDEB4B-A3E8-4D96-87A4-AF82E2DB38C3}"/>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A6BC5215-9E39-45AF-9F34-83329A1D5851}"/>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F6BE6E0-337E-4FAA-9105-7C51EEEA2FEF}"/>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94783E78-87C3-4DD9-8484-1FE19EFF44F9}" type="datetimeFigureOut">
              <a:rPr lang="he-IL" smtClean="0"/>
              <a:t>ט"ו/תשרי/תשפ"ב</a:t>
            </a:fld>
            <a:endParaRPr lang="he-IL"/>
          </a:p>
        </p:txBody>
      </p:sp>
      <p:sp>
        <p:nvSpPr>
          <p:cNvPr id="5" name="מציין מיקום של כותרת תחתונה 4">
            <a:extLst>
              <a:ext uri="{FF2B5EF4-FFF2-40B4-BE49-F238E27FC236}">
                <a16:creationId xmlns:a16="http://schemas.microsoft.com/office/drawing/2014/main" id="{8FAE966E-D0EE-4053-9BE3-5969E51C9F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4BB35EB7-3D3C-4210-995B-9EB697E32B35}"/>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44EA231B-5FAA-4A87-99DD-A24FAA3E7443}" type="slidenum">
              <a:rPr lang="he-IL" smtClean="0"/>
              <a:t>‹#›</a:t>
            </a:fld>
            <a:endParaRPr lang="he-IL"/>
          </a:p>
        </p:txBody>
      </p:sp>
    </p:spTree>
    <p:extLst>
      <p:ext uri="{BB962C8B-B14F-4D97-AF65-F5344CB8AC3E}">
        <p14:creationId xmlns:p14="http://schemas.microsoft.com/office/powerpoint/2010/main" val="20553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imagej.net/plugins/Otsu_Threshold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כותרת 1">
            <a:extLst>
              <a:ext uri="{FF2B5EF4-FFF2-40B4-BE49-F238E27FC236}">
                <a16:creationId xmlns:a16="http://schemas.microsoft.com/office/drawing/2014/main" id="{5A571FD0-EF73-4CB9-9D6A-87448C45D2EA}"/>
              </a:ext>
            </a:extLst>
          </p:cNvPr>
          <p:cNvSpPr>
            <a:spLocks noGrp="1"/>
          </p:cNvSpPr>
          <p:nvPr>
            <p:ph type="ctrTitle"/>
          </p:nvPr>
        </p:nvSpPr>
        <p:spPr>
          <a:xfrm>
            <a:off x="966952" y="1204108"/>
            <a:ext cx="2669406" cy="1781175"/>
          </a:xfrm>
        </p:spPr>
        <p:txBody>
          <a:bodyPr vert="horz" lIns="91440" tIns="45720" rIns="91440" bIns="45720" rtlCol="0" anchor="ctr">
            <a:normAutofit/>
          </a:bodyPr>
          <a:lstStyle/>
          <a:p>
            <a:pPr algn="l" rtl="0"/>
            <a:r>
              <a:rPr lang="en-US" sz="3000" kern="1200">
                <a:solidFill>
                  <a:srgbClr val="FFFFFF"/>
                </a:solidFill>
                <a:latin typeface="+mj-lt"/>
                <a:ea typeface="+mj-ea"/>
                <a:cs typeface="+mj-cs"/>
              </a:rPr>
              <a:t>Find The Optimal Threshold Value </a:t>
            </a:r>
          </a:p>
        </p:txBody>
      </p:sp>
      <p:sp>
        <p:nvSpPr>
          <p:cNvPr id="3" name="תיבת טקסט 2">
            <a:extLst>
              <a:ext uri="{FF2B5EF4-FFF2-40B4-BE49-F238E27FC236}">
                <a16:creationId xmlns:a16="http://schemas.microsoft.com/office/drawing/2014/main" id="{404412E7-40E6-40D9-BF9A-5CAEF0946133}"/>
              </a:ext>
            </a:extLst>
          </p:cNvPr>
          <p:cNvSpPr txBox="1"/>
          <p:nvPr/>
        </p:nvSpPr>
        <p:spPr>
          <a:xfrm>
            <a:off x="626175" y="3469736"/>
            <a:ext cx="3636358" cy="3323256"/>
          </a:xfrm>
          <a:prstGeom prst="rect">
            <a:avLst/>
          </a:prstGeom>
        </p:spPr>
        <p:txBody>
          <a:bodyPr vert="horz" lIns="91440" tIns="45720" rIns="91440" bIns="45720" rtlCol="0">
            <a:normAutofit/>
          </a:bodyPr>
          <a:lstStyle/>
          <a:p>
            <a:pPr indent="-228600" algn="l" rtl="0">
              <a:lnSpc>
                <a:spcPct val="90000"/>
              </a:lnSpc>
              <a:spcAft>
                <a:spcPts val="600"/>
              </a:spcAft>
              <a:buFont typeface="Arial" panose="020B0604020202020204" pitchFamily="34" charset="0"/>
              <a:buChar char="•"/>
            </a:pPr>
            <a:r>
              <a:rPr lang="en-US" sz="1600" b="1" u="sng" dirty="0"/>
              <a:t>Given: </a:t>
            </a:r>
          </a:p>
          <a:p>
            <a:pPr indent="-228600" algn="l" rtl="0">
              <a:lnSpc>
                <a:spcPct val="90000"/>
              </a:lnSpc>
              <a:spcAft>
                <a:spcPts val="600"/>
              </a:spcAft>
              <a:buFont typeface="Arial" panose="020B0604020202020204" pitchFamily="34" charset="0"/>
              <a:buChar char="•"/>
            </a:pPr>
            <a:endParaRPr lang="en-US" sz="1600" b="1" dirty="0"/>
          </a:p>
          <a:p>
            <a:pPr marL="342900" indent="-228600" algn="l" rtl="0">
              <a:lnSpc>
                <a:spcPct val="90000"/>
              </a:lnSpc>
              <a:spcAft>
                <a:spcPts val="600"/>
              </a:spcAft>
              <a:buFont typeface="Arial" panose="020B0604020202020204" pitchFamily="34" charset="0"/>
              <a:buChar char="•"/>
            </a:pPr>
            <a:r>
              <a:rPr lang="en-US" sz="1600" b="0" i="0" dirty="0">
                <a:effectLst/>
              </a:rPr>
              <a:t>Two separate gaussian models</a:t>
            </a:r>
            <a:endParaRPr lang="en-US" sz="1600" b="1" dirty="0"/>
          </a:p>
          <a:p>
            <a:pPr marL="285750" indent="-228600" algn="l" rtl="0">
              <a:lnSpc>
                <a:spcPct val="90000"/>
              </a:lnSpc>
              <a:spcAft>
                <a:spcPts val="600"/>
              </a:spcAft>
              <a:buFont typeface="Arial" panose="020B0604020202020204" pitchFamily="34" charset="0"/>
              <a:buChar char="•"/>
            </a:pPr>
            <a:r>
              <a:rPr lang="en-US" sz="1600" b="0" i="0" dirty="0">
                <a:effectLst/>
              </a:rPr>
              <a:t>with unknown means and standard deviations </a:t>
            </a:r>
          </a:p>
          <a:p>
            <a:pPr indent="-228600" algn="l" rtl="0">
              <a:lnSpc>
                <a:spcPct val="90000"/>
              </a:lnSpc>
              <a:spcAft>
                <a:spcPts val="600"/>
              </a:spcAft>
              <a:buFont typeface="Arial" panose="020B0604020202020204" pitchFamily="34" charset="0"/>
              <a:buChar char="•"/>
            </a:pPr>
            <a:endParaRPr lang="en-US" sz="1600" b="0" i="0" dirty="0">
              <a:effectLst/>
            </a:endParaRPr>
          </a:p>
          <a:p>
            <a:pPr indent="-228600" algn="l" rtl="0">
              <a:lnSpc>
                <a:spcPct val="90000"/>
              </a:lnSpc>
              <a:spcAft>
                <a:spcPts val="600"/>
              </a:spcAft>
              <a:buFont typeface="Arial" panose="020B0604020202020204" pitchFamily="34" charset="0"/>
              <a:buChar char="•"/>
            </a:pPr>
            <a:r>
              <a:rPr lang="en-US" sz="1600" b="1" u="sng" dirty="0"/>
              <a:t>Required:</a:t>
            </a:r>
          </a:p>
          <a:p>
            <a:pPr indent="-228600" algn="l" rtl="0">
              <a:lnSpc>
                <a:spcPct val="90000"/>
              </a:lnSpc>
              <a:spcAft>
                <a:spcPts val="600"/>
              </a:spcAft>
              <a:buFont typeface="Arial" panose="020B0604020202020204" pitchFamily="34" charset="0"/>
              <a:buChar char="•"/>
            </a:pPr>
            <a:endParaRPr lang="en-US" sz="1600" dirty="0"/>
          </a:p>
          <a:p>
            <a:pPr marL="285750" indent="-228600" algn="l" rtl="0">
              <a:lnSpc>
                <a:spcPct val="90000"/>
              </a:lnSpc>
              <a:spcAft>
                <a:spcPts val="600"/>
              </a:spcAft>
              <a:buFont typeface="Arial" panose="020B0604020202020204" pitchFamily="34" charset="0"/>
              <a:buChar char="•"/>
            </a:pPr>
            <a:r>
              <a:rPr lang="en-US" sz="1600" dirty="0"/>
              <a:t>Multiple ways to calculate the </a:t>
            </a:r>
            <a:r>
              <a:rPr lang="en-US" sz="1600" b="0" i="0" dirty="0">
                <a:effectLst/>
              </a:rPr>
              <a:t>optimal threshold value to separate between the distributions</a:t>
            </a:r>
            <a:endParaRPr lang="en-US" sz="1600" dirty="0"/>
          </a:p>
          <a:p>
            <a:pPr indent="-228600" algn="l" rtl="0">
              <a:lnSpc>
                <a:spcPct val="90000"/>
              </a:lnSpc>
              <a:spcAft>
                <a:spcPts val="600"/>
              </a:spcAft>
              <a:buFont typeface="Arial" panose="020B0604020202020204" pitchFamily="34" charset="0"/>
              <a:buChar char="•"/>
            </a:pPr>
            <a:endParaRPr lang="en-US" sz="1600" b="0" i="0" dirty="0">
              <a:effectLst/>
            </a:endParaRPr>
          </a:p>
          <a:p>
            <a:pPr marL="285750" indent="-228600" algn="l" rtl="0">
              <a:lnSpc>
                <a:spcPct val="90000"/>
              </a:lnSpc>
              <a:spcAft>
                <a:spcPts val="600"/>
              </a:spcAft>
              <a:buFont typeface="Arial" panose="020B0604020202020204" pitchFamily="34" charset="0"/>
              <a:buChar char="•"/>
            </a:pPr>
            <a:endParaRPr lang="en-US" sz="1600" b="0" i="0" dirty="0">
              <a:effectLst/>
            </a:endParaRPr>
          </a:p>
          <a:p>
            <a:pPr indent="-228600" algn="l" rtl="0">
              <a:lnSpc>
                <a:spcPct val="90000"/>
              </a:lnSpc>
              <a:spcAft>
                <a:spcPts val="600"/>
              </a:spcAft>
              <a:buFont typeface="Arial" panose="020B0604020202020204" pitchFamily="34" charset="0"/>
              <a:buChar char="•"/>
            </a:pPr>
            <a:endParaRPr lang="en-US" sz="1600" dirty="0"/>
          </a:p>
        </p:txBody>
      </p:sp>
      <p:pic>
        <p:nvPicPr>
          <p:cNvPr id="5" name="תמונה 4">
            <a:extLst>
              <a:ext uri="{FF2B5EF4-FFF2-40B4-BE49-F238E27FC236}">
                <a16:creationId xmlns:a16="http://schemas.microsoft.com/office/drawing/2014/main" id="{C3D1D8D0-7165-446E-94D9-AF32B9F1D1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3336" y="3429000"/>
            <a:ext cx="6903723" cy="3089415"/>
          </a:xfrm>
          <a:prstGeom prst="rect">
            <a:avLst/>
          </a:prstGeom>
        </p:spPr>
      </p:pic>
    </p:spTree>
    <p:extLst>
      <p:ext uri="{BB962C8B-B14F-4D97-AF65-F5344CB8AC3E}">
        <p14:creationId xmlns:p14="http://schemas.microsoft.com/office/powerpoint/2010/main" val="1861985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תיבת טקסט 9">
            <a:extLst>
              <a:ext uri="{FF2B5EF4-FFF2-40B4-BE49-F238E27FC236}">
                <a16:creationId xmlns:a16="http://schemas.microsoft.com/office/drawing/2014/main" id="{C3C37307-91AA-48DB-9694-261EB5CB2C49}"/>
              </a:ext>
            </a:extLst>
          </p:cNvPr>
          <p:cNvSpPr txBox="1"/>
          <p:nvPr/>
        </p:nvSpPr>
        <p:spPr>
          <a:xfrm>
            <a:off x="860297" y="2283795"/>
            <a:ext cx="2940178" cy="1914197"/>
          </a:xfrm>
          <a:prstGeom prst="rect">
            <a:avLst/>
          </a:prstGeom>
          <a:noFill/>
        </p:spPr>
        <p:txBody>
          <a:bodyPr vert="horz" lIns="91440" tIns="45720" rIns="91440" bIns="45720" rtlCol="0" anchor="ctr">
            <a:normAutofit/>
          </a:bodyPr>
          <a:lstStyle/>
          <a:p>
            <a:pPr algn="ctr" rtl="0">
              <a:lnSpc>
                <a:spcPct val="90000"/>
              </a:lnSpc>
              <a:spcBef>
                <a:spcPct val="0"/>
              </a:spcBef>
              <a:spcAft>
                <a:spcPts val="600"/>
              </a:spcAft>
            </a:pPr>
            <a:r>
              <a:rPr lang="en-US" sz="3200" kern="1200" dirty="0">
                <a:solidFill>
                  <a:srgbClr val="FFFFFF"/>
                </a:solidFill>
                <a:latin typeface="+mj-lt"/>
                <a:ea typeface="+mj-ea"/>
                <a:cs typeface="+mj-cs"/>
              </a:rPr>
              <a:t>Algorithm implementation:</a:t>
            </a:r>
          </a:p>
        </p:txBody>
      </p:sp>
      <p:pic>
        <p:nvPicPr>
          <p:cNvPr id="13" name="תמונה 12">
            <a:extLst>
              <a:ext uri="{FF2B5EF4-FFF2-40B4-BE49-F238E27FC236}">
                <a16:creationId xmlns:a16="http://schemas.microsoft.com/office/drawing/2014/main" id="{BB3082CE-2588-4354-B5A0-39DAA00FC731}"/>
              </a:ext>
            </a:extLst>
          </p:cNvPr>
          <p:cNvPicPr>
            <a:picLocks noChangeAspect="1"/>
          </p:cNvPicPr>
          <p:nvPr/>
        </p:nvPicPr>
        <p:blipFill>
          <a:blip r:embed="rId3"/>
          <a:stretch>
            <a:fillRect/>
          </a:stretch>
        </p:blipFill>
        <p:spPr>
          <a:xfrm>
            <a:off x="5306118" y="643466"/>
            <a:ext cx="5723096" cy="5568739"/>
          </a:xfrm>
          <a:prstGeom prst="rect">
            <a:avLst/>
          </a:prstGeom>
        </p:spPr>
      </p:pic>
    </p:spTree>
    <p:extLst>
      <p:ext uri="{BB962C8B-B14F-4D97-AF65-F5344CB8AC3E}">
        <p14:creationId xmlns:p14="http://schemas.microsoft.com/office/powerpoint/2010/main" val="1282510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תיבת טקסט 9">
            <a:extLst>
              <a:ext uri="{FF2B5EF4-FFF2-40B4-BE49-F238E27FC236}">
                <a16:creationId xmlns:a16="http://schemas.microsoft.com/office/drawing/2014/main" id="{C3C37307-91AA-48DB-9694-261EB5CB2C49}"/>
              </a:ext>
            </a:extLst>
          </p:cNvPr>
          <p:cNvSpPr txBox="1"/>
          <p:nvPr/>
        </p:nvSpPr>
        <p:spPr>
          <a:xfrm>
            <a:off x="860297" y="2283795"/>
            <a:ext cx="2940178" cy="1914197"/>
          </a:xfrm>
          <a:prstGeom prst="rect">
            <a:avLst/>
          </a:prstGeom>
          <a:noFill/>
        </p:spPr>
        <p:txBody>
          <a:bodyPr vert="horz" lIns="91440" tIns="45720" rIns="91440" bIns="45720" rtlCol="0" anchor="ctr">
            <a:normAutofit/>
          </a:bodyPr>
          <a:lstStyle/>
          <a:p>
            <a:pPr algn="ctr" rtl="0">
              <a:lnSpc>
                <a:spcPct val="90000"/>
              </a:lnSpc>
              <a:spcBef>
                <a:spcPct val="0"/>
              </a:spcBef>
              <a:spcAft>
                <a:spcPts val="600"/>
              </a:spcAft>
            </a:pPr>
            <a:r>
              <a:rPr lang="en-US" sz="3200" kern="1200" dirty="0">
                <a:solidFill>
                  <a:srgbClr val="FFFFFF"/>
                </a:solidFill>
                <a:latin typeface="+mj-lt"/>
                <a:ea typeface="+mj-ea"/>
                <a:cs typeface="+mj-cs"/>
              </a:rPr>
              <a:t>Algorithm implementation</a:t>
            </a:r>
          </a:p>
          <a:p>
            <a:pPr algn="ctr" rtl="0">
              <a:lnSpc>
                <a:spcPct val="90000"/>
              </a:lnSpc>
              <a:spcBef>
                <a:spcPct val="0"/>
              </a:spcBef>
              <a:spcAft>
                <a:spcPts val="600"/>
              </a:spcAft>
            </a:pPr>
            <a:r>
              <a:rPr lang="en-US" sz="3200" dirty="0">
                <a:solidFill>
                  <a:srgbClr val="FFFFFF"/>
                </a:solidFill>
                <a:latin typeface="+mj-lt"/>
                <a:ea typeface="+mj-ea"/>
                <a:cs typeface="+mj-cs"/>
              </a:rPr>
              <a:t>Enhancement</a:t>
            </a:r>
            <a:endParaRPr lang="en-US" sz="3200" kern="1200" dirty="0">
              <a:solidFill>
                <a:srgbClr val="FFFFFF"/>
              </a:solidFill>
              <a:latin typeface="+mj-lt"/>
              <a:ea typeface="+mj-ea"/>
              <a:cs typeface="+mj-cs"/>
            </a:endParaRPr>
          </a:p>
        </p:txBody>
      </p:sp>
      <p:pic>
        <p:nvPicPr>
          <p:cNvPr id="3" name="תמונה 2">
            <a:extLst>
              <a:ext uri="{FF2B5EF4-FFF2-40B4-BE49-F238E27FC236}">
                <a16:creationId xmlns:a16="http://schemas.microsoft.com/office/drawing/2014/main" id="{CA4CEB99-7C82-40A6-B9EC-B2BC816DA9FA}"/>
              </a:ext>
            </a:extLst>
          </p:cNvPr>
          <p:cNvPicPr>
            <a:picLocks noChangeAspect="1"/>
          </p:cNvPicPr>
          <p:nvPr/>
        </p:nvPicPr>
        <p:blipFill>
          <a:blip r:embed="rId3"/>
          <a:stretch>
            <a:fillRect/>
          </a:stretch>
        </p:blipFill>
        <p:spPr>
          <a:xfrm>
            <a:off x="5054956" y="722560"/>
            <a:ext cx="6119916" cy="5412880"/>
          </a:xfrm>
          <a:prstGeom prst="rect">
            <a:avLst/>
          </a:prstGeom>
        </p:spPr>
      </p:pic>
      <p:sp>
        <p:nvSpPr>
          <p:cNvPr id="4" name="חץ: ימינה 3">
            <a:extLst>
              <a:ext uri="{FF2B5EF4-FFF2-40B4-BE49-F238E27FC236}">
                <a16:creationId xmlns:a16="http://schemas.microsoft.com/office/drawing/2014/main" id="{192F7E9F-28F2-4AD0-8A27-B42A6DA869E6}"/>
              </a:ext>
            </a:extLst>
          </p:cNvPr>
          <p:cNvSpPr/>
          <p:nvPr/>
        </p:nvSpPr>
        <p:spPr>
          <a:xfrm>
            <a:off x="3800475" y="1177447"/>
            <a:ext cx="1159832" cy="1753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276782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75E6ABDE-C23C-4846-89AF-2CD94406068F}"/>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rtl="0"/>
            <a:r>
              <a:rPr lang="en-US" sz="5400">
                <a:solidFill>
                  <a:srgbClr val="FFFFFF"/>
                </a:solidFill>
              </a:rPr>
              <a:t>Before and After Enhancing  Contrast</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תמונה 4" descr="תמונה שמכילה טקסט&#10;&#10;התיאור נוצר באופן אוטומטי">
            <a:extLst>
              <a:ext uri="{FF2B5EF4-FFF2-40B4-BE49-F238E27FC236}">
                <a16:creationId xmlns:a16="http://schemas.microsoft.com/office/drawing/2014/main" id="{4A3C6B6C-7A1C-448A-AF78-F01C85A0A096}"/>
              </a:ext>
            </a:extLst>
          </p:cNvPr>
          <p:cNvPicPr>
            <a:picLocks noChangeAspect="1"/>
          </p:cNvPicPr>
          <p:nvPr/>
        </p:nvPicPr>
        <p:blipFill>
          <a:blip r:embed="rId3"/>
          <a:stretch>
            <a:fillRect/>
          </a:stretch>
        </p:blipFill>
        <p:spPr>
          <a:xfrm>
            <a:off x="331567" y="3204875"/>
            <a:ext cx="5455917" cy="2441522"/>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תמונה 6" descr="תמונה שמכילה טקסט&#10;&#10;התיאור נוצר באופן אוטומטי">
            <a:extLst>
              <a:ext uri="{FF2B5EF4-FFF2-40B4-BE49-F238E27FC236}">
                <a16:creationId xmlns:a16="http://schemas.microsoft.com/office/drawing/2014/main" id="{E3B24D52-F449-40D1-B37A-B98F5D40641B}"/>
              </a:ext>
            </a:extLst>
          </p:cNvPr>
          <p:cNvPicPr>
            <a:picLocks noChangeAspect="1"/>
          </p:cNvPicPr>
          <p:nvPr/>
        </p:nvPicPr>
        <p:blipFill>
          <a:blip r:embed="rId4"/>
          <a:stretch>
            <a:fillRect/>
          </a:stretch>
        </p:blipFill>
        <p:spPr>
          <a:xfrm>
            <a:off x="6445073" y="3327633"/>
            <a:ext cx="5455917" cy="2196006"/>
          </a:xfrm>
          <a:prstGeom prst="rect">
            <a:avLst/>
          </a:prstGeom>
        </p:spPr>
      </p:pic>
    </p:spTree>
    <p:extLst>
      <p:ext uri="{BB962C8B-B14F-4D97-AF65-F5344CB8AC3E}">
        <p14:creationId xmlns:p14="http://schemas.microsoft.com/office/powerpoint/2010/main" val="1792170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descr="Magnifying glass on clear background">
            <a:extLst>
              <a:ext uri="{FF2B5EF4-FFF2-40B4-BE49-F238E27FC236}">
                <a16:creationId xmlns:a16="http://schemas.microsoft.com/office/drawing/2014/main" id="{2397CB98-9103-4032-A41E-DA1582738B57}"/>
              </a:ext>
            </a:extLst>
          </p:cNvPr>
          <p:cNvPicPr>
            <a:picLocks noChangeAspect="1"/>
          </p:cNvPicPr>
          <p:nvPr/>
        </p:nvPicPr>
        <p:blipFill rotWithShape="1">
          <a:blip r:embed="rId2"/>
          <a:srcRect l="40572" r="14292" b="-1"/>
          <a:stretch/>
        </p:blipFill>
        <p:spPr>
          <a:xfrm>
            <a:off x="20" y="10"/>
            <a:ext cx="4637226" cy="6857990"/>
          </a:xfrm>
          <a:prstGeom prst="rect">
            <a:avLst/>
          </a:prstGeom>
        </p:spPr>
      </p:pic>
      <p:sp>
        <p:nvSpPr>
          <p:cNvPr id="16" name="Rectangle 15">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BB8C2A66-8C16-4FC1-8135-CA37BAF34BCD}"/>
              </a:ext>
            </a:extLst>
          </p:cNvPr>
          <p:cNvSpPr>
            <a:spLocks noGrp="1"/>
          </p:cNvSpPr>
          <p:nvPr>
            <p:ph type="title"/>
          </p:nvPr>
        </p:nvSpPr>
        <p:spPr>
          <a:xfrm>
            <a:off x="5277328" y="640082"/>
            <a:ext cx="6274591" cy="3351602"/>
          </a:xfrm>
        </p:spPr>
        <p:txBody>
          <a:bodyPr vert="horz" lIns="91440" tIns="45720" rIns="91440" bIns="45720" rtlCol="0" anchor="b">
            <a:normAutofit/>
          </a:bodyPr>
          <a:lstStyle/>
          <a:p>
            <a:pPr algn="l" rtl="0"/>
            <a:r>
              <a:rPr lang="en-US" sz="6000" dirty="0">
                <a:solidFill>
                  <a:schemeClr val="bg1"/>
                </a:solidFill>
              </a:rPr>
              <a:t>Conclusions</a:t>
            </a:r>
          </a:p>
        </p:txBody>
      </p:sp>
      <p:sp>
        <p:nvSpPr>
          <p:cNvPr id="3" name="מציין מיקום תוכן 2">
            <a:extLst>
              <a:ext uri="{FF2B5EF4-FFF2-40B4-BE49-F238E27FC236}">
                <a16:creationId xmlns:a16="http://schemas.microsoft.com/office/drawing/2014/main" id="{CFD95218-1C45-49EA-81C1-A7975B8C0BBB}"/>
              </a:ext>
            </a:extLst>
          </p:cNvPr>
          <p:cNvSpPr>
            <a:spLocks noGrp="1"/>
          </p:cNvSpPr>
          <p:nvPr>
            <p:ph idx="1"/>
          </p:nvPr>
        </p:nvSpPr>
        <p:spPr>
          <a:xfrm>
            <a:off x="5277327" y="4156276"/>
            <a:ext cx="6274592" cy="2061645"/>
          </a:xfrm>
        </p:spPr>
        <p:txBody>
          <a:bodyPr vert="horz" lIns="91440" tIns="45720" rIns="91440" bIns="45720" rtlCol="0">
            <a:normAutofit/>
          </a:bodyPr>
          <a:lstStyle/>
          <a:p>
            <a:pPr marL="0" indent="0" algn="l" rtl="0">
              <a:buNone/>
            </a:pPr>
            <a:r>
              <a:rPr lang="en-US" sz="2400" dirty="0">
                <a:solidFill>
                  <a:schemeClr val="bg1"/>
                </a:solidFill>
              </a:rPr>
              <a:t>Max entropy method works better when background and foreground are clearly distinguishable</a:t>
            </a:r>
          </a:p>
        </p:txBody>
      </p:sp>
    </p:spTree>
    <p:extLst>
      <p:ext uri="{BB962C8B-B14F-4D97-AF65-F5344CB8AC3E}">
        <p14:creationId xmlns:p14="http://schemas.microsoft.com/office/powerpoint/2010/main" val="97566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Question mark on green pastel background">
            <a:extLst>
              <a:ext uri="{FF2B5EF4-FFF2-40B4-BE49-F238E27FC236}">
                <a16:creationId xmlns:a16="http://schemas.microsoft.com/office/drawing/2014/main" id="{69869083-7B6D-4051-9D31-6CB281BA2102}"/>
              </a:ext>
            </a:extLst>
          </p:cNvPr>
          <p:cNvPicPr>
            <a:picLocks noChangeAspect="1"/>
          </p:cNvPicPr>
          <p:nvPr/>
        </p:nvPicPr>
        <p:blipFill rotWithShape="1">
          <a:blip r:embed="rId2"/>
          <a:srcRect l="44639" r="4647"/>
          <a:stretch/>
        </p:blipFill>
        <p:spPr>
          <a:xfrm>
            <a:off x="20" y="10"/>
            <a:ext cx="4637226" cy="6857990"/>
          </a:xfrm>
          <a:prstGeom prst="rect">
            <a:avLst/>
          </a:prstGeom>
        </p:spPr>
      </p:pic>
      <p:sp>
        <p:nvSpPr>
          <p:cNvPr id="9" name="Rectangle 8">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CB335920-839E-40A1-81C3-DB8A1662D6D2}"/>
              </a:ext>
            </a:extLst>
          </p:cNvPr>
          <p:cNvSpPr>
            <a:spLocks noGrp="1"/>
          </p:cNvSpPr>
          <p:nvPr>
            <p:ph type="title"/>
          </p:nvPr>
        </p:nvSpPr>
        <p:spPr>
          <a:xfrm>
            <a:off x="5277328" y="640082"/>
            <a:ext cx="6274591" cy="3351602"/>
          </a:xfrm>
        </p:spPr>
        <p:txBody>
          <a:bodyPr vert="horz" lIns="91440" tIns="45720" rIns="91440" bIns="45720" rtlCol="0" anchor="b">
            <a:normAutofit/>
          </a:bodyPr>
          <a:lstStyle/>
          <a:p>
            <a:pPr algn="l" rtl="0"/>
            <a:r>
              <a:rPr lang="en-US" sz="6000">
                <a:solidFill>
                  <a:schemeClr val="bg1"/>
                </a:solidFill>
              </a:rPr>
              <a:t>Questions?</a:t>
            </a:r>
          </a:p>
        </p:txBody>
      </p:sp>
    </p:spTree>
    <p:extLst>
      <p:ext uri="{BB962C8B-B14F-4D97-AF65-F5344CB8AC3E}">
        <p14:creationId xmlns:p14="http://schemas.microsoft.com/office/powerpoint/2010/main" val="111777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018D1CD-A27D-40D2-9432-A2EB1087911E}"/>
              </a:ext>
            </a:extLst>
          </p:cNvPr>
          <p:cNvSpPr>
            <a:spLocks noGrp="1"/>
          </p:cNvSpPr>
          <p:nvPr>
            <p:ph type="title"/>
          </p:nvPr>
        </p:nvSpPr>
        <p:spPr/>
        <p:txBody>
          <a:bodyPr/>
          <a:lstStyle/>
          <a:p>
            <a:pPr algn="ctr"/>
            <a:r>
              <a:rPr lang="en-US" b="0" i="0" dirty="0">
                <a:solidFill>
                  <a:srgbClr val="232323"/>
                </a:solidFill>
                <a:effectLst/>
                <a:latin typeface="Source Sans Pro" panose="020B0503030403020204" pitchFamily="34" charset="0"/>
              </a:rPr>
              <a:t>Maximum Entropy Threshold</a:t>
            </a:r>
            <a:endParaRPr lang="he-IL" dirty="0"/>
          </a:p>
        </p:txBody>
      </p:sp>
      <p:sp>
        <p:nvSpPr>
          <p:cNvPr id="3" name="מציין מיקום תוכן 2">
            <a:extLst>
              <a:ext uri="{FF2B5EF4-FFF2-40B4-BE49-F238E27FC236}">
                <a16:creationId xmlns:a16="http://schemas.microsoft.com/office/drawing/2014/main" id="{D78914EE-D61E-422A-A56B-B103DD042ADA}"/>
              </a:ext>
            </a:extLst>
          </p:cNvPr>
          <p:cNvSpPr>
            <a:spLocks noGrp="1"/>
          </p:cNvSpPr>
          <p:nvPr>
            <p:ph idx="1"/>
          </p:nvPr>
        </p:nvSpPr>
        <p:spPr/>
        <p:txBody>
          <a:bodyPr/>
          <a:lstStyle/>
          <a:p>
            <a:pPr algn="l" rtl="0"/>
            <a:r>
              <a:rPr lang="en-US" b="0" i="0" dirty="0">
                <a:solidFill>
                  <a:srgbClr val="333333"/>
                </a:solidFill>
                <a:effectLst/>
                <a:latin typeface="Source Sans Pro" panose="020B0503030403020204" pitchFamily="34" charset="0"/>
              </a:rPr>
              <a:t>Maximum Entropy algorithm has the same purpose as </a:t>
            </a:r>
            <a:r>
              <a:rPr lang="en-US" b="0" i="0" u="none" strike="noStrike" dirty="0">
                <a:solidFill>
                  <a:srgbClr val="0014CA"/>
                </a:solidFill>
                <a:effectLst/>
                <a:latin typeface="Source Sans Pro" panose="020B0503030403020204" pitchFamily="34" charset="0"/>
                <a:hlinkClick r:id="rId2"/>
              </a:rPr>
              <a:t>Otsu Thresholding</a:t>
            </a:r>
            <a:r>
              <a:rPr lang="en-US" b="0" i="0" dirty="0">
                <a:solidFill>
                  <a:srgbClr val="333333"/>
                </a:solidFill>
                <a:effectLst/>
                <a:latin typeface="Source Sans Pro" panose="020B0503030403020204" pitchFamily="34" charset="0"/>
              </a:rPr>
              <a:t> technique. Here, rather than maximizing the inter-class variance (equivalently, minimizing the within-class variance), the inter-class </a:t>
            </a:r>
            <a:r>
              <a:rPr lang="en-US" b="0" i="1" dirty="0">
                <a:solidFill>
                  <a:srgbClr val="333333"/>
                </a:solidFill>
                <a:effectLst/>
                <a:latin typeface="Source Sans Pro" panose="020B0503030403020204" pitchFamily="34" charset="0"/>
              </a:rPr>
              <a:t>entropy</a:t>
            </a:r>
            <a:r>
              <a:rPr lang="en-US" b="0" i="0" dirty="0">
                <a:solidFill>
                  <a:srgbClr val="333333"/>
                </a:solidFill>
                <a:effectLst/>
                <a:latin typeface="Source Sans Pro" panose="020B0503030403020204" pitchFamily="34" charset="0"/>
              </a:rPr>
              <a:t> is maximized.</a:t>
            </a:r>
            <a:endParaRPr lang="he-IL" dirty="0"/>
          </a:p>
        </p:txBody>
      </p:sp>
    </p:spTree>
    <p:extLst>
      <p:ext uri="{BB962C8B-B14F-4D97-AF65-F5344CB8AC3E}">
        <p14:creationId xmlns:p14="http://schemas.microsoft.com/office/powerpoint/2010/main" val="127431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8FD55057-6209-4130-8573-244F92F016F3}"/>
              </a:ext>
            </a:extLst>
          </p:cNvPr>
          <p:cNvSpPr>
            <a:spLocks noGrp="1"/>
          </p:cNvSpPr>
          <p:nvPr>
            <p:ph type="title"/>
          </p:nvPr>
        </p:nvSpPr>
        <p:spPr>
          <a:xfrm>
            <a:off x="838200" y="585216"/>
            <a:ext cx="10515600" cy="1325563"/>
          </a:xfrm>
        </p:spPr>
        <p:txBody>
          <a:bodyPr>
            <a:normAutofit/>
          </a:bodyPr>
          <a:lstStyle/>
          <a:p>
            <a:pPr algn="l" rtl="0"/>
            <a:r>
              <a:rPr lang="en-US" dirty="0">
                <a:solidFill>
                  <a:schemeClr val="bg1"/>
                </a:solidFill>
              </a:rPr>
              <a:t>What’s Entropy?</a:t>
            </a:r>
            <a:endParaRPr lang="he-IL" dirty="0">
              <a:solidFill>
                <a:schemeClr val="bg1"/>
              </a:solidFill>
            </a:endParaRPr>
          </a:p>
        </p:txBody>
      </p:sp>
      <p:pic>
        <p:nvPicPr>
          <p:cNvPr id="1026" name="Picture 2" descr="Eventual Consistency: Anti-Entropy | Blog | InfluxData">
            <a:extLst>
              <a:ext uri="{FF2B5EF4-FFF2-40B4-BE49-F238E27FC236}">
                <a16:creationId xmlns:a16="http://schemas.microsoft.com/office/drawing/2014/main" id="{F5EA78A6-7252-4479-B442-EDA77A53D4A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561" b="9466"/>
          <a:stretch/>
        </p:blipFill>
        <p:spPr bwMode="auto">
          <a:xfrm>
            <a:off x="2250622" y="2482091"/>
            <a:ext cx="7690756" cy="4028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9504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3491B9B-9EE9-4633-BF88-15A4E9721E9F}"/>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rtl="0"/>
            <a:r>
              <a:rPr lang="en-US" sz="3400" b="1" kern="1200" dirty="0">
                <a:solidFill>
                  <a:schemeClr val="bg1"/>
                </a:solidFill>
                <a:latin typeface="+mj-lt"/>
                <a:ea typeface="+mj-ea"/>
                <a:cs typeface="+mj-cs"/>
              </a:rPr>
              <a:t>Finding optimal threshold using the maximum entropy method</a:t>
            </a:r>
          </a:p>
        </p:txBody>
      </p:sp>
      <p:sp>
        <p:nvSpPr>
          <p:cNvPr id="3" name="מציין מיקום תוכן 2">
            <a:extLst>
              <a:ext uri="{FF2B5EF4-FFF2-40B4-BE49-F238E27FC236}">
                <a16:creationId xmlns:a16="http://schemas.microsoft.com/office/drawing/2014/main" id="{2A7BBCA7-051A-434B-A50B-873C5C82CFA0}"/>
              </a:ext>
            </a:extLst>
          </p:cNvPr>
          <p:cNvSpPr>
            <a:spLocks noGrp="1"/>
          </p:cNvSpPr>
          <p:nvPr>
            <p:ph idx="1"/>
          </p:nvPr>
        </p:nvSpPr>
        <p:spPr>
          <a:xfrm>
            <a:off x="1524000" y="1548499"/>
            <a:ext cx="9144000" cy="420001"/>
          </a:xfrm>
        </p:spPr>
        <p:txBody>
          <a:bodyPr vert="horz" lIns="91440" tIns="45720" rIns="91440" bIns="45720" rtlCol="0">
            <a:normAutofit/>
          </a:bodyPr>
          <a:lstStyle/>
          <a:p>
            <a:pPr marL="0" indent="0" algn="ctr" rtl="0">
              <a:buNone/>
            </a:pPr>
            <a:r>
              <a:rPr lang="en-US" sz="2000" kern="1200" dirty="0">
                <a:solidFill>
                  <a:srgbClr val="00B0F0"/>
                </a:solidFill>
                <a:latin typeface="+mn-lt"/>
                <a:ea typeface="+mn-ea"/>
                <a:cs typeface="+mn-cs"/>
              </a:rPr>
              <a:t>Motivation:</a:t>
            </a:r>
          </a:p>
        </p:txBody>
      </p:sp>
      <p:cxnSp>
        <p:nvCxnSpPr>
          <p:cNvPr id="17" name="Straight Connector 16">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תמונה 7">
            <a:extLst>
              <a:ext uri="{FF2B5EF4-FFF2-40B4-BE49-F238E27FC236}">
                <a16:creationId xmlns:a16="http://schemas.microsoft.com/office/drawing/2014/main" id="{1AB620A0-696C-4185-A70D-7176D6F16C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1817" y="2427541"/>
            <a:ext cx="8933267" cy="3997637"/>
          </a:xfrm>
          <a:prstGeom prst="rect">
            <a:avLst/>
          </a:prstGeom>
        </p:spPr>
      </p:pic>
      <p:sp>
        <p:nvSpPr>
          <p:cNvPr id="9" name="תיבת טקסט 8">
            <a:extLst>
              <a:ext uri="{FF2B5EF4-FFF2-40B4-BE49-F238E27FC236}">
                <a16:creationId xmlns:a16="http://schemas.microsoft.com/office/drawing/2014/main" id="{5B9FEA60-4779-4E74-95F9-6B54B57D4877}"/>
              </a:ext>
            </a:extLst>
          </p:cNvPr>
          <p:cNvSpPr txBox="1"/>
          <p:nvPr/>
        </p:nvSpPr>
        <p:spPr>
          <a:xfrm>
            <a:off x="1363750" y="2530258"/>
            <a:ext cx="4730662" cy="369332"/>
          </a:xfrm>
          <a:prstGeom prst="rect">
            <a:avLst/>
          </a:prstGeom>
          <a:noFill/>
        </p:spPr>
        <p:txBody>
          <a:bodyPr wrap="square" rtlCol="1">
            <a:spAutoFit/>
          </a:bodyPr>
          <a:lstStyle/>
          <a:p>
            <a:r>
              <a:rPr lang="en-US" b="1" dirty="0"/>
              <a:t>More uncertainty -&gt; higher entropy value</a:t>
            </a:r>
            <a:endParaRPr lang="he-IL" b="1" dirty="0"/>
          </a:p>
        </p:txBody>
      </p:sp>
    </p:spTree>
    <p:extLst>
      <p:ext uri="{BB962C8B-B14F-4D97-AF65-F5344CB8AC3E}">
        <p14:creationId xmlns:p14="http://schemas.microsoft.com/office/powerpoint/2010/main" val="444050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100" y="349250"/>
            <a:ext cx="1109980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66CC239-0AD9-4DE3-B172-82000D7837B4}"/>
              </a:ext>
            </a:extLst>
          </p:cNvPr>
          <p:cNvSpPr>
            <a:spLocks noGrp="1"/>
          </p:cNvSpPr>
          <p:nvPr>
            <p:ph type="title"/>
          </p:nvPr>
        </p:nvSpPr>
        <p:spPr>
          <a:xfrm>
            <a:off x="838200" y="588168"/>
            <a:ext cx="10515600" cy="1325563"/>
          </a:xfrm>
        </p:spPr>
        <p:txBody>
          <a:bodyPr>
            <a:normAutofit/>
          </a:bodyPr>
          <a:lstStyle/>
          <a:p>
            <a:pPr algn="ctr"/>
            <a:r>
              <a:rPr lang="en-US" sz="4600">
                <a:solidFill>
                  <a:srgbClr val="FFFFFF"/>
                </a:solidFill>
              </a:rPr>
              <a:t>Entropy Mathematic Definition</a:t>
            </a:r>
            <a:endParaRPr lang="he-IL" sz="4600">
              <a:solidFill>
                <a:srgbClr val="FFFFFF"/>
              </a:solidFill>
            </a:endParaRPr>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D297F79E-E0E0-42DE-9091-993B22E68592}"/>
                  </a:ext>
                </a:extLst>
              </p:cNvPr>
              <p:cNvSpPr>
                <a:spLocks noGrp="1"/>
              </p:cNvSpPr>
              <p:nvPr>
                <p:ph idx="1"/>
              </p:nvPr>
            </p:nvSpPr>
            <p:spPr>
              <a:xfrm>
                <a:off x="838200" y="2391568"/>
                <a:ext cx="10515600" cy="3785394"/>
              </a:xfrm>
            </p:spPr>
            <p:txBody>
              <a:bodyPr anchor="ctr">
                <a:normAutofit/>
              </a:bodyPr>
              <a:lstStyle/>
              <a:p>
                <a:pPr marL="0" indent="0" algn="l">
                  <a:buNone/>
                </a:pPr>
                <a:r>
                  <a:rPr lang="en-US" sz="2400" dirty="0"/>
                  <a:t>Let X be a random variable (let’s look at discrete variable), X</a:t>
                </a:r>
                <a14:m>
                  <m:oMath xmlns:m="http://schemas.openxmlformats.org/officeDocument/2006/math">
                    <m:r>
                      <a:rPr lang="en-US" sz="2400" i="1">
                        <a:latin typeface="Cambria Math" panose="02040503050406030204" pitchFamily="18" charset="0"/>
                        <a:ea typeface="Cambria Math" panose="02040503050406030204" pitchFamily="18" charset="0"/>
                      </a:rPr>
                      <m:t>∈</m:t>
                    </m:r>
                    <m:r>
                      <a:rPr lang="en-US" sz="2400" b="0" i="1">
                        <a:latin typeface="Cambria Math" panose="02040503050406030204" pitchFamily="18" charset="0"/>
                        <a:ea typeface="Cambria Math" panose="02040503050406030204" pitchFamily="18" charset="0"/>
                      </a:rPr>
                      <m:t>𝑆</m:t>
                    </m:r>
                  </m:oMath>
                </a14:m>
                <a:endParaRPr lang="en-US" sz="2400" dirty="0"/>
              </a:p>
              <a:p>
                <a:pPr marL="0" indent="0" algn="l">
                  <a:buNone/>
                </a:pPr>
                <a:r>
                  <a:rPr lang="en-US" sz="2400" dirty="0"/>
                  <a:t>X</a:t>
                </a:r>
                <a14:m>
                  <m:oMath xmlns:m="http://schemas.openxmlformats.org/officeDocument/2006/math">
                    <m:r>
                      <a:rPr lang="en-US" sz="2400" i="1">
                        <a:latin typeface="Cambria Math" panose="02040503050406030204" pitchFamily="18" charset="0"/>
                        <a:ea typeface="Cambria Math" panose="02040503050406030204" pitchFamily="18" charset="0"/>
                      </a:rPr>
                      <m:t>~</m:t>
                    </m:r>
                    <m:r>
                      <a:rPr lang="en-US" sz="2400" b="0" i="1">
                        <a:latin typeface="Cambria Math" panose="02040503050406030204" pitchFamily="18" charset="0"/>
                        <a:ea typeface="Cambria Math" panose="02040503050406030204" pitchFamily="18" charset="0"/>
                      </a:rPr>
                      <m:t>𝑃</m:t>
                    </m:r>
                  </m:oMath>
                </a14:m>
                <a:endParaRPr lang="en-US" sz="2400" b="0" dirty="0">
                  <a:ea typeface="Cambria Math" panose="02040503050406030204" pitchFamily="18" charset="0"/>
                </a:endParaRPr>
              </a:p>
              <a:p>
                <a:pPr marL="0" indent="0" algn="l">
                  <a:buNone/>
                </a:pPr>
                <a:endParaRPr lang="en-US" sz="2400" dirty="0"/>
              </a:p>
              <a:p>
                <a:pPr marL="0" indent="0" algn="l">
                  <a:buNone/>
                </a:pPr>
                <a:r>
                  <a:rPr lang="en-US" sz="2400" dirty="0"/>
                  <a:t>The entropy of X is H(X)=</a:t>
                </a:r>
                <a14:m>
                  <m:oMath xmlns:m="http://schemas.openxmlformats.org/officeDocument/2006/math">
                    <m:r>
                      <a:rPr lang="en-US" sz="2400" b="0" i="1">
                        <a:latin typeface="Cambria Math" panose="02040503050406030204" pitchFamily="18" charset="0"/>
                      </a:rPr>
                      <m:t>−</m:t>
                    </m:r>
                    <m:nary>
                      <m:naryPr>
                        <m:chr m:val="∑"/>
                        <m:supHide m:val="on"/>
                        <m:ctrlPr>
                          <a:rPr lang="en-US" sz="2400" b="0" i="1">
                            <a:latin typeface="Cambria Math" panose="02040503050406030204" pitchFamily="18" charset="0"/>
                          </a:rPr>
                        </m:ctrlPr>
                      </m:naryPr>
                      <m:sub>
                        <m:r>
                          <m:rPr>
                            <m:brk m:alnAt="7"/>
                          </m:rPr>
                          <a:rPr lang="en-US" sz="2400" b="0" i="1">
                            <a:latin typeface="Cambria Math" panose="02040503050406030204" pitchFamily="18" charset="0"/>
                          </a:rPr>
                          <m:t>𝑋</m:t>
                        </m:r>
                        <m:r>
                          <a:rPr lang="en-US" sz="2400" i="1">
                            <a:latin typeface="Cambria Math" panose="02040503050406030204" pitchFamily="18" charset="0"/>
                            <a:ea typeface="Cambria Math" panose="02040503050406030204" pitchFamily="18" charset="0"/>
                          </a:rPr>
                          <m:t>∈</m:t>
                        </m:r>
                        <m:r>
                          <a:rPr lang="en-US" sz="2400" b="0" i="1">
                            <a:latin typeface="Cambria Math" panose="02040503050406030204" pitchFamily="18" charset="0"/>
                            <a:ea typeface="Cambria Math" panose="02040503050406030204" pitchFamily="18" charset="0"/>
                          </a:rPr>
                          <m:t>𝑆</m:t>
                        </m:r>
                      </m:sub>
                      <m:sup/>
                      <m:e>
                        <m:r>
                          <a:rPr lang="en-US" sz="2400" b="0" i="1">
                            <a:latin typeface="Cambria Math" panose="02040503050406030204" pitchFamily="18" charset="0"/>
                          </a:rPr>
                          <m:t>𝑝</m:t>
                        </m:r>
                        <m:d>
                          <m:dPr>
                            <m:ctrlPr>
                              <a:rPr lang="en-US" sz="2400" b="0" i="1">
                                <a:latin typeface="Cambria Math" panose="02040503050406030204" pitchFamily="18" charset="0"/>
                              </a:rPr>
                            </m:ctrlPr>
                          </m:dPr>
                          <m:e>
                            <m:r>
                              <a:rPr lang="en-US" sz="2400" b="0" i="1">
                                <a:latin typeface="Cambria Math" panose="02040503050406030204" pitchFamily="18" charset="0"/>
                              </a:rPr>
                              <m:t>𝑥</m:t>
                            </m:r>
                          </m:e>
                        </m:d>
                        <m:r>
                          <a:rPr lang="en-US" sz="2400" b="0" i="1">
                            <a:latin typeface="Cambria Math" panose="02040503050406030204" pitchFamily="18" charset="0"/>
                          </a:rPr>
                          <m:t>∗</m:t>
                        </m:r>
                        <m:r>
                          <m:rPr>
                            <m:nor/>
                          </m:rPr>
                          <a:rPr lang="en-US" sz="2400"/>
                          <m:t> </m:t>
                        </m:r>
                        <m:func>
                          <m:funcPr>
                            <m:ctrlPr>
                              <a:rPr lang="en-US" sz="2400" i="1">
                                <a:latin typeface="Cambria Math" panose="02040503050406030204" pitchFamily="18" charset="0"/>
                              </a:rPr>
                            </m:ctrlPr>
                          </m:funcPr>
                          <m:fName>
                            <m:sSub>
                              <m:sSubPr>
                                <m:ctrlPr>
                                  <a:rPr lang="en-US" sz="2400" i="1">
                                    <a:latin typeface="Cambria Math" panose="02040503050406030204" pitchFamily="18" charset="0"/>
                                  </a:rPr>
                                </m:ctrlPr>
                              </m:sSubPr>
                              <m:e>
                                <m:r>
                                  <m:rPr>
                                    <m:sty m:val="p"/>
                                  </m:rPr>
                                  <a:rPr lang="en-US" sz="2400" i="0">
                                    <a:latin typeface="Cambria Math" panose="02040503050406030204" pitchFamily="18" charset="0"/>
                                  </a:rPr>
                                  <m:t>log</m:t>
                                </m:r>
                              </m:e>
                              <m:sub>
                                <m:r>
                                  <a:rPr lang="en-US" sz="2400" b="0" i="1">
                                    <a:latin typeface="Cambria Math" panose="02040503050406030204" pitchFamily="18" charset="0"/>
                                  </a:rPr>
                                  <m:t>2</m:t>
                                </m:r>
                              </m:sub>
                            </m:sSub>
                          </m:fName>
                          <m:e>
                            <m:r>
                              <a:rPr lang="en-US" sz="2400" b="0" i="1">
                                <a:latin typeface="Cambria Math" panose="02040503050406030204" pitchFamily="18" charset="0"/>
                              </a:rPr>
                              <m:t>(</m:t>
                            </m:r>
                            <m:r>
                              <a:rPr lang="en-US" sz="2400" b="0" i="1">
                                <a:latin typeface="Cambria Math" panose="02040503050406030204" pitchFamily="18" charset="0"/>
                              </a:rPr>
                              <m:t>𝑝</m:t>
                            </m:r>
                            <m:d>
                              <m:dPr>
                                <m:ctrlPr>
                                  <a:rPr lang="en-US" sz="2400" b="0" i="1">
                                    <a:latin typeface="Cambria Math" panose="02040503050406030204" pitchFamily="18" charset="0"/>
                                  </a:rPr>
                                </m:ctrlPr>
                              </m:dPr>
                              <m:e>
                                <m:r>
                                  <a:rPr lang="en-US" sz="2400" b="0" i="1">
                                    <a:latin typeface="Cambria Math" panose="02040503050406030204" pitchFamily="18" charset="0"/>
                                  </a:rPr>
                                  <m:t>𝑥</m:t>
                                </m:r>
                              </m:e>
                            </m:d>
                            <m:r>
                              <a:rPr lang="en-US" sz="2400" b="0" i="1">
                                <a:latin typeface="Cambria Math" panose="02040503050406030204" pitchFamily="18" charset="0"/>
                              </a:rPr>
                              <m:t>)</m:t>
                            </m:r>
                          </m:e>
                        </m:func>
                        <m:r>
                          <a:rPr lang="en-US" sz="2400" b="0" i="1">
                            <a:latin typeface="Cambria Math" panose="02040503050406030204" pitchFamily="18" charset="0"/>
                          </a:rPr>
                          <m:t>⁡</m:t>
                        </m:r>
                      </m:e>
                    </m:nary>
                  </m:oMath>
                </a14:m>
                <a:endParaRPr lang="en-US" sz="2400" dirty="0"/>
              </a:p>
              <a:p>
                <a:pPr marL="0" indent="0" algn="l">
                  <a:buNone/>
                </a:pPr>
                <a:endParaRPr lang="en-US" sz="2400" dirty="0"/>
              </a:p>
              <a:p>
                <a:pPr marL="0" indent="0" algn="l">
                  <a:buNone/>
                </a:pPr>
                <a:r>
                  <a:rPr lang="en-US" sz="2400" dirty="0"/>
                  <a:t>Remark: H(X)</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 </m:t>
                    </m:r>
                  </m:oMath>
                </a14:m>
                <a:endParaRPr lang="en-US" sz="2400" dirty="0"/>
              </a:p>
            </p:txBody>
          </p:sp>
        </mc:Choice>
        <mc:Fallback>
          <p:sp>
            <p:nvSpPr>
              <p:cNvPr id="3" name="מציין מיקום תוכן 2">
                <a:extLst>
                  <a:ext uri="{FF2B5EF4-FFF2-40B4-BE49-F238E27FC236}">
                    <a16:creationId xmlns:a16="http://schemas.microsoft.com/office/drawing/2014/main" id="{D297F79E-E0E0-42DE-9091-993B22E68592}"/>
                  </a:ext>
                </a:extLst>
              </p:cNvPr>
              <p:cNvSpPr>
                <a:spLocks noGrp="1" noRot="1" noChangeAspect="1" noMove="1" noResize="1" noEditPoints="1" noAdjustHandles="1" noChangeArrowheads="1" noChangeShapeType="1" noTextEdit="1"/>
              </p:cNvSpPr>
              <p:nvPr>
                <p:ph idx="1"/>
              </p:nvPr>
            </p:nvSpPr>
            <p:spPr>
              <a:xfrm>
                <a:off x="838200" y="2391568"/>
                <a:ext cx="10515600" cy="3785394"/>
              </a:xfrm>
              <a:blipFill>
                <a:blip r:embed="rId3"/>
                <a:stretch>
                  <a:fillRect l="-870"/>
                </a:stretch>
              </a:blipFill>
            </p:spPr>
            <p:txBody>
              <a:bodyPr/>
              <a:lstStyle/>
              <a:p>
                <a:r>
                  <a:rPr lang="he-IL">
                    <a:noFill/>
                  </a:rPr>
                  <a:t> </a:t>
                </a:r>
              </a:p>
            </p:txBody>
          </p:sp>
        </mc:Fallback>
      </mc:AlternateContent>
    </p:spTree>
    <p:extLst>
      <p:ext uri="{BB962C8B-B14F-4D97-AF65-F5344CB8AC3E}">
        <p14:creationId xmlns:p14="http://schemas.microsoft.com/office/powerpoint/2010/main" val="2816766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3491B9B-9EE9-4633-BF88-15A4E9721E9F}"/>
              </a:ext>
            </a:extLst>
          </p:cNvPr>
          <p:cNvSpPr>
            <a:spLocks noGrp="1"/>
          </p:cNvSpPr>
          <p:nvPr>
            <p:ph type="title"/>
          </p:nvPr>
        </p:nvSpPr>
        <p:spPr>
          <a:xfrm>
            <a:off x="-1616529" y="585216"/>
            <a:ext cx="12970329" cy="1325563"/>
          </a:xfrm>
        </p:spPr>
        <p:txBody>
          <a:bodyPr>
            <a:normAutofit/>
          </a:bodyPr>
          <a:lstStyle/>
          <a:p>
            <a:r>
              <a:rPr lang="en-US" sz="3200" dirty="0">
                <a:solidFill>
                  <a:schemeClr val="bg1"/>
                </a:solidFill>
              </a:rPr>
              <a:t>Finding optimal threshold using the maximum entropy method</a:t>
            </a:r>
            <a:endParaRPr lang="he-IL" sz="3200" dirty="0">
              <a:solidFill>
                <a:schemeClr val="bg1"/>
              </a:solidFill>
            </a:endParaRPr>
          </a:p>
        </p:txBody>
      </p:sp>
      <p:pic>
        <p:nvPicPr>
          <p:cNvPr id="7" name="תמונה 6" descr="תמונה שמכילה טקסט, קיר, טלסקופ, חצובה&#10;&#10;התיאור נוצר באופן אוטומטי">
            <a:extLst>
              <a:ext uri="{FF2B5EF4-FFF2-40B4-BE49-F238E27FC236}">
                <a16:creationId xmlns:a16="http://schemas.microsoft.com/office/drawing/2014/main" id="{53DB38A8-8829-4F3B-9C94-0F0913664E2B}"/>
              </a:ext>
            </a:extLst>
          </p:cNvPr>
          <p:cNvPicPr>
            <a:picLocks noChangeAspect="1"/>
          </p:cNvPicPr>
          <p:nvPr/>
        </p:nvPicPr>
        <p:blipFill rotWithShape="1">
          <a:blip r:embed="rId3"/>
          <a:srcRect r="2456" b="-2"/>
          <a:stretch/>
        </p:blipFill>
        <p:spPr>
          <a:xfrm>
            <a:off x="5413247" y="2561309"/>
            <a:ext cx="6236208" cy="3660185"/>
          </a:xfrm>
          <a:prstGeom prst="rect">
            <a:avLst/>
          </a:prstGeom>
        </p:spPr>
      </p:pic>
      <p:sp>
        <p:nvSpPr>
          <p:cNvPr id="3" name="מציין מיקום תוכן 2">
            <a:extLst>
              <a:ext uri="{FF2B5EF4-FFF2-40B4-BE49-F238E27FC236}">
                <a16:creationId xmlns:a16="http://schemas.microsoft.com/office/drawing/2014/main" id="{2A7BBCA7-051A-434B-A50B-873C5C82CFA0}"/>
              </a:ext>
            </a:extLst>
          </p:cNvPr>
          <p:cNvSpPr>
            <a:spLocks noGrp="1"/>
          </p:cNvSpPr>
          <p:nvPr>
            <p:ph idx="1"/>
          </p:nvPr>
        </p:nvSpPr>
        <p:spPr>
          <a:xfrm>
            <a:off x="542545" y="2734055"/>
            <a:ext cx="3803904" cy="3660185"/>
          </a:xfrm>
        </p:spPr>
        <p:txBody>
          <a:bodyPr anchor="ctr">
            <a:normAutofit/>
          </a:bodyPr>
          <a:lstStyle/>
          <a:p>
            <a:pPr rtl="0"/>
            <a:r>
              <a:rPr lang="en-US" sz="2200" dirty="0"/>
              <a:t>Solution: Threshold is 98</a:t>
            </a:r>
          </a:p>
        </p:txBody>
      </p:sp>
    </p:spTree>
    <p:extLst>
      <p:ext uri="{BB962C8B-B14F-4D97-AF65-F5344CB8AC3E}">
        <p14:creationId xmlns:p14="http://schemas.microsoft.com/office/powerpoint/2010/main" val="2251301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E6E956A5-38FB-4110-BCFC-247100D8F539}"/>
              </a:ext>
            </a:extLst>
          </p:cNvPr>
          <p:cNvSpPr>
            <a:spLocks noGrp="1"/>
          </p:cNvSpPr>
          <p:nvPr>
            <p:ph type="title"/>
          </p:nvPr>
        </p:nvSpPr>
        <p:spPr>
          <a:xfrm>
            <a:off x="-352914" y="549286"/>
            <a:ext cx="12894652" cy="930447"/>
          </a:xfrm>
        </p:spPr>
        <p:txBody>
          <a:bodyPr vert="horz" lIns="91440" tIns="45720" rIns="91440" bIns="45720" rtlCol="0" anchor="b">
            <a:normAutofit/>
          </a:bodyPr>
          <a:lstStyle/>
          <a:p>
            <a:pPr algn="ctr" rtl="0"/>
            <a:r>
              <a:rPr lang="en-US" sz="4000" kern="1200" dirty="0">
                <a:solidFill>
                  <a:schemeClr val="bg1"/>
                </a:solidFill>
                <a:latin typeface="+mj-lt"/>
                <a:ea typeface="+mj-ea"/>
                <a:cs typeface="+mj-cs"/>
              </a:rPr>
              <a:t>More thresholding examples using max-entropy’s method</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תמונה 4">
            <a:extLst>
              <a:ext uri="{FF2B5EF4-FFF2-40B4-BE49-F238E27FC236}">
                <a16:creationId xmlns:a16="http://schemas.microsoft.com/office/drawing/2014/main" id="{A841A9A5-2717-44E3-B697-85E3B757CD84}"/>
              </a:ext>
            </a:extLst>
          </p:cNvPr>
          <p:cNvPicPr>
            <a:picLocks noChangeAspect="1"/>
          </p:cNvPicPr>
          <p:nvPr/>
        </p:nvPicPr>
        <p:blipFill>
          <a:blip r:embed="rId2"/>
          <a:stretch>
            <a:fillRect/>
          </a:stretch>
        </p:blipFill>
        <p:spPr>
          <a:xfrm>
            <a:off x="123183" y="2381079"/>
            <a:ext cx="4601217" cy="2048161"/>
          </a:xfrm>
          <a:prstGeom prst="rect">
            <a:avLst/>
          </a:prstGeom>
        </p:spPr>
      </p:pic>
      <p:sp>
        <p:nvSpPr>
          <p:cNvPr id="6" name="תיבת טקסט 5">
            <a:extLst>
              <a:ext uri="{FF2B5EF4-FFF2-40B4-BE49-F238E27FC236}">
                <a16:creationId xmlns:a16="http://schemas.microsoft.com/office/drawing/2014/main" id="{0D696FDB-1F1A-4CDC-AC71-A92918BB6469}"/>
              </a:ext>
            </a:extLst>
          </p:cNvPr>
          <p:cNvSpPr txBox="1"/>
          <p:nvPr/>
        </p:nvSpPr>
        <p:spPr>
          <a:xfrm>
            <a:off x="357187" y="4733617"/>
            <a:ext cx="3823966" cy="646331"/>
          </a:xfrm>
          <a:prstGeom prst="rect">
            <a:avLst/>
          </a:prstGeom>
          <a:noFill/>
        </p:spPr>
        <p:txBody>
          <a:bodyPr wrap="square" rtlCol="1">
            <a:spAutoFit/>
          </a:bodyPr>
          <a:lstStyle/>
          <a:p>
            <a:pPr algn="ctr"/>
            <a:r>
              <a:rPr lang="en-US" dirty="0"/>
              <a:t>Threshold is 146, ground truth is 115</a:t>
            </a:r>
          </a:p>
          <a:p>
            <a:pPr algn="ctr"/>
            <a:r>
              <a:rPr lang="en-US" dirty="0"/>
              <a:t>Error = 26.95%</a:t>
            </a:r>
            <a:endParaRPr lang="he-IL" dirty="0"/>
          </a:p>
        </p:txBody>
      </p:sp>
      <p:pic>
        <p:nvPicPr>
          <p:cNvPr id="9" name="תמונה 8">
            <a:extLst>
              <a:ext uri="{FF2B5EF4-FFF2-40B4-BE49-F238E27FC236}">
                <a16:creationId xmlns:a16="http://schemas.microsoft.com/office/drawing/2014/main" id="{B436C1DD-D14D-413E-91D0-C02996BC8CE5}"/>
              </a:ext>
            </a:extLst>
          </p:cNvPr>
          <p:cNvPicPr>
            <a:picLocks noChangeAspect="1"/>
          </p:cNvPicPr>
          <p:nvPr/>
        </p:nvPicPr>
        <p:blipFill>
          <a:blip r:embed="rId3"/>
          <a:stretch>
            <a:fillRect/>
          </a:stretch>
        </p:blipFill>
        <p:spPr>
          <a:xfrm>
            <a:off x="6094412" y="2379604"/>
            <a:ext cx="5834799" cy="2048161"/>
          </a:xfrm>
          <a:prstGeom prst="rect">
            <a:avLst/>
          </a:prstGeom>
        </p:spPr>
      </p:pic>
      <p:sp>
        <p:nvSpPr>
          <p:cNvPr id="15" name="תיבת טקסט 14">
            <a:extLst>
              <a:ext uri="{FF2B5EF4-FFF2-40B4-BE49-F238E27FC236}">
                <a16:creationId xmlns:a16="http://schemas.microsoft.com/office/drawing/2014/main" id="{B475D007-C4EC-4C45-8F73-E9C60862E1C3}"/>
              </a:ext>
            </a:extLst>
          </p:cNvPr>
          <p:cNvSpPr txBox="1"/>
          <p:nvPr/>
        </p:nvSpPr>
        <p:spPr>
          <a:xfrm>
            <a:off x="7099828" y="4662808"/>
            <a:ext cx="3823966" cy="646331"/>
          </a:xfrm>
          <a:prstGeom prst="rect">
            <a:avLst/>
          </a:prstGeom>
          <a:noFill/>
        </p:spPr>
        <p:txBody>
          <a:bodyPr wrap="square" rtlCol="1">
            <a:spAutoFit/>
          </a:bodyPr>
          <a:lstStyle/>
          <a:p>
            <a:pPr algn="ctr"/>
            <a:r>
              <a:rPr lang="en-US" dirty="0"/>
              <a:t>Threshold is 135, ground truth is 154</a:t>
            </a:r>
          </a:p>
          <a:p>
            <a:pPr algn="ctr"/>
            <a:r>
              <a:rPr lang="en-US" dirty="0"/>
              <a:t>Error = 12.33%</a:t>
            </a:r>
            <a:endParaRPr lang="he-IL" dirty="0"/>
          </a:p>
        </p:txBody>
      </p:sp>
    </p:spTree>
    <p:extLst>
      <p:ext uri="{BB962C8B-B14F-4D97-AF65-F5344CB8AC3E}">
        <p14:creationId xmlns:p14="http://schemas.microsoft.com/office/powerpoint/2010/main" val="1377061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E6E956A5-38FB-4110-BCFC-247100D8F539}"/>
              </a:ext>
            </a:extLst>
          </p:cNvPr>
          <p:cNvSpPr>
            <a:spLocks noGrp="1"/>
          </p:cNvSpPr>
          <p:nvPr>
            <p:ph type="title"/>
          </p:nvPr>
        </p:nvSpPr>
        <p:spPr>
          <a:xfrm>
            <a:off x="-352914" y="549286"/>
            <a:ext cx="12894652" cy="930447"/>
          </a:xfrm>
        </p:spPr>
        <p:txBody>
          <a:bodyPr vert="horz" lIns="91440" tIns="45720" rIns="91440" bIns="45720" rtlCol="0" anchor="b">
            <a:normAutofit/>
          </a:bodyPr>
          <a:lstStyle/>
          <a:p>
            <a:pPr algn="ctr" rtl="0"/>
            <a:r>
              <a:rPr lang="en-US" sz="4000" kern="1200">
                <a:solidFill>
                  <a:schemeClr val="bg1"/>
                </a:solidFill>
                <a:latin typeface="+mj-lt"/>
                <a:ea typeface="+mj-ea"/>
                <a:cs typeface="+mj-cs"/>
              </a:rPr>
              <a:t>More thresholding examples using max-entropy’s method</a:t>
            </a:r>
            <a:endParaRPr lang="en-US" sz="4000" kern="1200" dirty="0">
              <a:solidFill>
                <a:schemeClr val="bg1"/>
              </a:solidFill>
              <a:latin typeface="+mj-lt"/>
              <a:ea typeface="+mj-ea"/>
              <a:cs typeface="+mj-cs"/>
            </a:endParaRP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תיבת טקסט 5">
            <a:extLst>
              <a:ext uri="{FF2B5EF4-FFF2-40B4-BE49-F238E27FC236}">
                <a16:creationId xmlns:a16="http://schemas.microsoft.com/office/drawing/2014/main" id="{0D696FDB-1F1A-4CDC-AC71-A92918BB6469}"/>
              </a:ext>
            </a:extLst>
          </p:cNvPr>
          <p:cNvSpPr txBox="1"/>
          <p:nvPr/>
        </p:nvSpPr>
        <p:spPr>
          <a:xfrm>
            <a:off x="357187" y="4733617"/>
            <a:ext cx="3823966" cy="646331"/>
          </a:xfrm>
          <a:prstGeom prst="rect">
            <a:avLst/>
          </a:prstGeom>
          <a:noFill/>
        </p:spPr>
        <p:txBody>
          <a:bodyPr wrap="square" rtlCol="1">
            <a:spAutoFit/>
          </a:bodyPr>
          <a:lstStyle/>
          <a:p>
            <a:pPr algn="ctr"/>
            <a:r>
              <a:rPr lang="en-US"/>
              <a:t>Threshold is 146, ground truth is 84</a:t>
            </a:r>
          </a:p>
          <a:p>
            <a:pPr algn="ctr"/>
            <a:r>
              <a:rPr lang="en-US"/>
              <a:t>Error = 73%</a:t>
            </a:r>
            <a:endParaRPr lang="he-IL" dirty="0"/>
          </a:p>
        </p:txBody>
      </p:sp>
      <p:sp>
        <p:nvSpPr>
          <p:cNvPr id="15" name="תיבת טקסט 14">
            <a:extLst>
              <a:ext uri="{FF2B5EF4-FFF2-40B4-BE49-F238E27FC236}">
                <a16:creationId xmlns:a16="http://schemas.microsoft.com/office/drawing/2014/main" id="{B475D007-C4EC-4C45-8F73-E9C60862E1C3}"/>
              </a:ext>
            </a:extLst>
          </p:cNvPr>
          <p:cNvSpPr txBox="1"/>
          <p:nvPr/>
        </p:nvSpPr>
        <p:spPr>
          <a:xfrm>
            <a:off x="7099828" y="4662808"/>
            <a:ext cx="3823966" cy="646331"/>
          </a:xfrm>
          <a:prstGeom prst="rect">
            <a:avLst/>
          </a:prstGeom>
          <a:noFill/>
        </p:spPr>
        <p:txBody>
          <a:bodyPr wrap="square" rtlCol="1">
            <a:spAutoFit/>
          </a:bodyPr>
          <a:lstStyle/>
          <a:p>
            <a:pPr algn="ctr"/>
            <a:r>
              <a:rPr lang="en-US" dirty="0"/>
              <a:t>Threshold is 104, ground truth is 91</a:t>
            </a:r>
          </a:p>
          <a:p>
            <a:pPr algn="ctr"/>
            <a:r>
              <a:rPr lang="en-US" dirty="0"/>
              <a:t>Error = 14.28%</a:t>
            </a:r>
            <a:endParaRPr lang="he-IL" dirty="0"/>
          </a:p>
        </p:txBody>
      </p:sp>
      <p:pic>
        <p:nvPicPr>
          <p:cNvPr id="4" name="תמונה 3">
            <a:extLst>
              <a:ext uri="{FF2B5EF4-FFF2-40B4-BE49-F238E27FC236}">
                <a16:creationId xmlns:a16="http://schemas.microsoft.com/office/drawing/2014/main" id="{565ABFB8-FAF7-4AFA-82EA-548E5E246AF7}"/>
              </a:ext>
            </a:extLst>
          </p:cNvPr>
          <p:cNvPicPr>
            <a:picLocks noChangeAspect="1"/>
          </p:cNvPicPr>
          <p:nvPr/>
        </p:nvPicPr>
        <p:blipFill>
          <a:blip r:embed="rId2"/>
          <a:stretch>
            <a:fillRect/>
          </a:stretch>
        </p:blipFill>
        <p:spPr>
          <a:xfrm>
            <a:off x="153335" y="2395798"/>
            <a:ext cx="5296639" cy="2031967"/>
          </a:xfrm>
          <a:prstGeom prst="rect">
            <a:avLst/>
          </a:prstGeom>
        </p:spPr>
      </p:pic>
      <p:pic>
        <p:nvPicPr>
          <p:cNvPr id="8" name="תמונה 7">
            <a:extLst>
              <a:ext uri="{FF2B5EF4-FFF2-40B4-BE49-F238E27FC236}">
                <a16:creationId xmlns:a16="http://schemas.microsoft.com/office/drawing/2014/main" id="{030A85B0-15D3-4EAF-8034-36168D49CC14}"/>
              </a:ext>
            </a:extLst>
          </p:cNvPr>
          <p:cNvPicPr>
            <a:picLocks noChangeAspect="1"/>
          </p:cNvPicPr>
          <p:nvPr/>
        </p:nvPicPr>
        <p:blipFill>
          <a:blip r:embed="rId3"/>
          <a:stretch>
            <a:fillRect/>
          </a:stretch>
        </p:blipFill>
        <p:spPr>
          <a:xfrm>
            <a:off x="6570846" y="2395798"/>
            <a:ext cx="4881930" cy="2056944"/>
          </a:xfrm>
          <a:prstGeom prst="rect">
            <a:avLst/>
          </a:prstGeom>
        </p:spPr>
      </p:pic>
    </p:spTree>
    <p:extLst>
      <p:ext uri="{BB962C8B-B14F-4D97-AF65-F5344CB8AC3E}">
        <p14:creationId xmlns:p14="http://schemas.microsoft.com/office/powerpoint/2010/main" val="1834686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E6E956A5-38FB-4110-BCFC-247100D8F539}"/>
              </a:ext>
            </a:extLst>
          </p:cNvPr>
          <p:cNvSpPr>
            <a:spLocks noGrp="1"/>
          </p:cNvSpPr>
          <p:nvPr>
            <p:ph type="title"/>
          </p:nvPr>
        </p:nvSpPr>
        <p:spPr>
          <a:xfrm>
            <a:off x="-352914" y="549286"/>
            <a:ext cx="12894652" cy="930447"/>
          </a:xfrm>
        </p:spPr>
        <p:txBody>
          <a:bodyPr vert="horz" lIns="91440" tIns="45720" rIns="91440" bIns="45720" rtlCol="0" anchor="b">
            <a:normAutofit/>
          </a:bodyPr>
          <a:lstStyle/>
          <a:p>
            <a:pPr algn="ctr" rtl="0"/>
            <a:r>
              <a:rPr lang="en-US" sz="4000" kern="1200">
                <a:solidFill>
                  <a:schemeClr val="bg1"/>
                </a:solidFill>
                <a:latin typeface="+mj-lt"/>
                <a:ea typeface="+mj-ea"/>
                <a:cs typeface="+mj-cs"/>
              </a:rPr>
              <a:t>More thresholding examples using max-entropy’s method</a:t>
            </a:r>
            <a:endParaRPr lang="en-US" sz="4000" kern="1200" dirty="0">
              <a:solidFill>
                <a:schemeClr val="bg1"/>
              </a:solidFill>
              <a:latin typeface="+mj-lt"/>
              <a:ea typeface="+mj-ea"/>
              <a:cs typeface="+mj-cs"/>
            </a:endParaRP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תיבת טקסט 5">
            <a:extLst>
              <a:ext uri="{FF2B5EF4-FFF2-40B4-BE49-F238E27FC236}">
                <a16:creationId xmlns:a16="http://schemas.microsoft.com/office/drawing/2014/main" id="{0D696FDB-1F1A-4CDC-AC71-A92918BB6469}"/>
              </a:ext>
            </a:extLst>
          </p:cNvPr>
          <p:cNvSpPr txBox="1"/>
          <p:nvPr/>
        </p:nvSpPr>
        <p:spPr>
          <a:xfrm>
            <a:off x="357187" y="4733617"/>
            <a:ext cx="3823966" cy="646331"/>
          </a:xfrm>
          <a:prstGeom prst="rect">
            <a:avLst/>
          </a:prstGeom>
          <a:noFill/>
        </p:spPr>
        <p:txBody>
          <a:bodyPr wrap="square" rtlCol="1">
            <a:spAutoFit/>
          </a:bodyPr>
          <a:lstStyle/>
          <a:p>
            <a:pPr algn="ctr"/>
            <a:r>
              <a:rPr lang="en-US" dirty="0"/>
              <a:t>Threshold is 91, ground truth is 128</a:t>
            </a:r>
          </a:p>
          <a:p>
            <a:pPr algn="ctr"/>
            <a:r>
              <a:rPr lang="en-US" dirty="0"/>
              <a:t>Error = 28.90%</a:t>
            </a:r>
            <a:endParaRPr lang="he-IL" dirty="0"/>
          </a:p>
        </p:txBody>
      </p:sp>
      <p:sp>
        <p:nvSpPr>
          <p:cNvPr id="15" name="תיבת טקסט 14">
            <a:extLst>
              <a:ext uri="{FF2B5EF4-FFF2-40B4-BE49-F238E27FC236}">
                <a16:creationId xmlns:a16="http://schemas.microsoft.com/office/drawing/2014/main" id="{B475D007-C4EC-4C45-8F73-E9C60862E1C3}"/>
              </a:ext>
            </a:extLst>
          </p:cNvPr>
          <p:cNvSpPr txBox="1"/>
          <p:nvPr/>
        </p:nvSpPr>
        <p:spPr>
          <a:xfrm>
            <a:off x="7099828" y="4662808"/>
            <a:ext cx="3823966" cy="646331"/>
          </a:xfrm>
          <a:prstGeom prst="rect">
            <a:avLst/>
          </a:prstGeom>
          <a:noFill/>
        </p:spPr>
        <p:txBody>
          <a:bodyPr wrap="square" rtlCol="1">
            <a:spAutoFit/>
          </a:bodyPr>
          <a:lstStyle/>
          <a:p>
            <a:pPr algn="ctr"/>
            <a:r>
              <a:rPr lang="en-US" dirty="0"/>
              <a:t>Threshold is 132, ground truth is 139</a:t>
            </a:r>
          </a:p>
          <a:p>
            <a:pPr algn="ctr"/>
            <a:r>
              <a:rPr lang="en-US" dirty="0"/>
              <a:t>Error = 5.03%</a:t>
            </a:r>
            <a:endParaRPr lang="he-IL" dirty="0"/>
          </a:p>
        </p:txBody>
      </p:sp>
      <p:pic>
        <p:nvPicPr>
          <p:cNvPr id="5" name="תמונה 4">
            <a:extLst>
              <a:ext uri="{FF2B5EF4-FFF2-40B4-BE49-F238E27FC236}">
                <a16:creationId xmlns:a16="http://schemas.microsoft.com/office/drawing/2014/main" id="{0014E685-12FD-4E0A-87E6-93FE716AC0BC}"/>
              </a:ext>
            </a:extLst>
          </p:cNvPr>
          <p:cNvPicPr>
            <a:picLocks noChangeAspect="1"/>
          </p:cNvPicPr>
          <p:nvPr/>
        </p:nvPicPr>
        <p:blipFill>
          <a:blip r:embed="rId2"/>
          <a:stretch>
            <a:fillRect/>
          </a:stretch>
        </p:blipFill>
        <p:spPr>
          <a:xfrm>
            <a:off x="213343" y="2410180"/>
            <a:ext cx="5334744" cy="2143424"/>
          </a:xfrm>
          <a:prstGeom prst="rect">
            <a:avLst/>
          </a:prstGeom>
        </p:spPr>
      </p:pic>
      <p:pic>
        <p:nvPicPr>
          <p:cNvPr id="13" name="תמונה 12">
            <a:extLst>
              <a:ext uri="{FF2B5EF4-FFF2-40B4-BE49-F238E27FC236}">
                <a16:creationId xmlns:a16="http://schemas.microsoft.com/office/drawing/2014/main" id="{A97E7F03-8636-4F19-9DFB-59480084478C}"/>
              </a:ext>
            </a:extLst>
          </p:cNvPr>
          <p:cNvPicPr>
            <a:picLocks noChangeAspect="1"/>
          </p:cNvPicPr>
          <p:nvPr/>
        </p:nvPicPr>
        <p:blipFill>
          <a:blip r:embed="rId3"/>
          <a:stretch>
            <a:fillRect/>
          </a:stretch>
        </p:blipFill>
        <p:spPr>
          <a:xfrm>
            <a:off x="6330150" y="2384254"/>
            <a:ext cx="5142713" cy="2183142"/>
          </a:xfrm>
          <a:prstGeom prst="rect">
            <a:avLst/>
          </a:prstGeom>
        </p:spPr>
      </p:pic>
    </p:spTree>
    <p:extLst>
      <p:ext uri="{BB962C8B-B14F-4D97-AF65-F5344CB8AC3E}">
        <p14:creationId xmlns:p14="http://schemas.microsoft.com/office/powerpoint/2010/main" val="3126644587"/>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7437</TotalTime>
  <Words>476</Words>
  <Application>Microsoft Office PowerPoint</Application>
  <PresentationFormat>מסך רחב</PresentationFormat>
  <Paragraphs>63</Paragraphs>
  <Slides>14</Slides>
  <Notes>8</Notes>
  <HiddenSlides>2</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14</vt:i4>
      </vt:variant>
    </vt:vector>
  </HeadingPairs>
  <TitlesOfParts>
    <vt:vector size="22" baseType="lpstr">
      <vt:lpstr>Arial</vt:lpstr>
      <vt:lpstr>Calibri</vt:lpstr>
      <vt:lpstr>Calibri Light</vt:lpstr>
      <vt:lpstr>Calibri Light (כותרות)</vt:lpstr>
      <vt:lpstr>Cambria Math</vt:lpstr>
      <vt:lpstr>Segoe UI</vt:lpstr>
      <vt:lpstr>Source Sans Pro</vt:lpstr>
      <vt:lpstr>ערכת נושא Office</vt:lpstr>
      <vt:lpstr>Find The Optimal Threshold Value </vt:lpstr>
      <vt:lpstr>Maximum Entropy Threshold</vt:lpstr>
      <vt:lpstr>What’s Entropy?</vt:lpstr>
      <vt:lpstr>Finding optimal threshold using the maximum entropy method</vt:lpstr>
      <vt:lpstr>Entropy Mathematic Definition</vt:lpstr>
      <vt:lpstr>Finding optimal threshold using the maximum entropy method</vt:lpstr>
      <vt:lpstr>More thresholding examples using max-entropy’s method</vt:lpstr>
      <vt:lpstr>More thresholding examples using max-entropy’s method</vt:lpstr>
      <vt:lpstr>More thresholding examples using max-entropy’s method</vt:lpstr>
      <vt:lpstr>מצגת של PowerPoint‏</vt:lpstr>
      <vt:lpstr>מצגת של PowerPoint‏</vt:lpstr>
      <vt:lpstr>Before and After Enhancing  Contrast</vt:lpstr>
      <vt:lpstr>Conclusions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The Optimal Threshold Value</dc:title>
  <dc:creator>Rinat Chanjar</dc:creator>
  <cp:lastModifiedBy>Rinat Chanjar</cp:lastModifiedBy>
  <cp:revision>51</cp:revision>
  <dcterms:created xsi:type="dcterms:W3CDTF">2021-09-21T17:18:30Z</dcterms:created>
  <dcterms:modified xsi:type="dcterms:W3CDTF">2021-09-26T21:15:44Z</dcterms:modified>
</cp:coreProperties>
</file>