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7" r:id="rId1"/>
  </p:sldMasterIdLst>
  <p:notesMasterIdLst>
    <p:notesMasterId r:id="rId15"/>
  </p:notesMasterIdLst>
  <p:sldIdLst>
    <p:sldId id="256" r:id="rId2"/>
    <p:sldId id="264" r:id="rId3"/>
    <p:sldId id="266" r:id="rId4"/>
    <p:sldId id="265" r:id="rId5"/>
    <p:sldId id="267" r:id="rId6"/>
    <p:sldId id="263" r:id="rId7"/>
    <p:sldId id="270" r:id="rId8"/>
    <p:sldId id="272" r:id="rId9"/>
    <p:sldId id="271" r:id="rId10"/>
    <p:sldId id="273" r:id="rId11"/>
    <p:sldId id="274" r:id="rId12"/>
    <p:sldId id="268" r:id="rId13"/>
    <p:sldId id="275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71" autoAdjust="0"/>
    <p:restoredTop sz="80630" autoAdjust="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3BAFC0B-F284-40D5-B066-6C01DF7D6CE9}" type="datetimeFigureOut">
              <a:rPr lang="he-IL" smtClean="0"/>
              <a:t>כ"א/תשרי/תשפ"ב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47B1DD-BC7D-4EB7-BA45-174706426F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2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tic toc built-in methods for measuring the speed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7B1DD-BC7D-4EB7-BA45-174706426F8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09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אוטסו</a:t>
            </a:r>
            <a:r>
              <a:rPr lang="he-IL" dirty="0"/>
              <a:t> עם הפונקציה הבנויה, מניב תוצאה לא מדויקת בהשוואה ל</a:t>
            </a:r>
            <a:r>
              <a:rPr lang="en-US" dirty="0"/>
              <a:t>ground truth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7B1DD-BC7D-4EB7-BA45-174706426F8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04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4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1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8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Magnifying glass showing decling performance">
            <a:extLst>
              <a:ext uri="{FF2B5EF4-FFF2-40B4-BE49-F238E27FC236}">
                <a16:creationId xmlns:a16="http://schemas.microsoft.com/office/drawing/2014/main" id="{5FB95538-5247-44D0-B690-79065057A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660D8C45-B076-4684-BF63-A46ED1683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Max entropy VS. Otsu for thresholding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51808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0E3972-008C-4C31-939F-9E2D6647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651"/>
            <a:ext cx="4380914" cy="1325563"/>
          </a:xfrm>
        </p:spPr>
        <p:txBody>
          <a:bodyPr>
            <a:normAutofit/>
          </a:bodyPr>
          <a:lstStyle/>
          <a:p>
            <a:r>
              <a:rPr lang="en-US" dirty="0"/>
              <a:t>More Comparisons</a:t>
            </a:r>
            <a:endParaRPr lang="he-IL" dirty="0"/>
          </a:p>
        </p:txBody>
      </p:sp>
      <p:sp>
        <p:nvSpPr>
          <p:cNvPr id="18" name="כותרת 1">
            <a:extLst>
              <a:ext uri="{FF2B5EF4-FFF2-40B4-BE49-F238E27FC236}">
                <a16:creationId xmlns:a16="http://schemas.microsoft.com/office/drawing/2014/main" id="{7D01D4FB-276B-4EAA-AF47-E52581069357}"/>
              </a:ext>
            </a:extLst>
          </p:cNvPr>
          <p:cNvSpPr txBox="1">
            <a:spLocks/>
          </p:cNvSpPr>
          <p:nvPr/>
        </p:nvSpPr>
        <p:spPr>
          <a:xfrm>
            <a:off x="-1" y="266651"/>
            <a:ext cx="7357403" cy="1325563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Comparisons - Speed</a:t>
            </a:r>
            <a:endParaRPr lang="he-IL" dirty="0"/>
          </a:p>
        </p:txBody>
      </p:sp>
      <p:graphicFrame>
        <p:nvGraphicFramePr>
          <p:cNvPr id="7" name="טבלה 4">
            <a:extLst>
              <a:ext uri="{FF2B5EF4-FFF2-40B4-BE49-F238E27FC236}">
                <a16:creationId xmlns:a16="http://schemas.microsoft.com/office/drawing/2014/main" id="{3677687E-3D4D-4AF6-929C-36C068FF3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081470"/>
              </p:ext>
            </p:extLst>
          </p:nvPr>
        </p:nvGraphicFramePr>
        <p:xfrm>
          <a:off x="2012853" y="2329691"/>
          <a:ext cx="8166294" cy="28246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22098">
                  <a:extLst>
                    <a:ext uri="{9D8B030D-6E8A-4147-A177-3AD203B41FA5}">
                      <a16:colId xmlns:a16="http://schemas.microsoft.com/office/drawing/2014/main" val="475287794"/>
                    </a:ext>
                  </a:extLst>
                </a:gridCol>
                <a:gridCol w="2722098">
                  <a:extLst>
                    <a:ext uri="{9D8B030D-6E8A-4147-A177-3AD203B41FA5}">
                      <a16:colId xmlns:a16="http://schemas.microsoft.com/office/drawing/2014/main" val="2514690655"/>
                    </a:ext>
                  </a:extLst>
                </a:gridCol>
                <a:gridCol w="2722098">
                  <a:extLst>
                    <a:ext uri="{9D8B030D-6E8A-4147-A177-3AD203B41FA5}">
                      <a16:colId xmlns:a16="http://schemas.microsoft.com/office/drawing/2014/main" val="476055669"/>
                    </a:ext>
                  </a:extLst>
                </a:gridCol>
              </a:tblGrid>
              <a:tr h="566554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Speed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57653"/>
                  </a:ext>
                </a:extLst>
              </a:tr>
              <a:tr h="56655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image2:</a:t>
                      </a:r>
                      <a:endParaRPr lang="ar-SA" dirty="0"/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0.000304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Source image1:</a:t>
                      </a:r>
                    </a:p>
                    <a:p>
                      <a:pPr rtl="1"/>
                      <a:r>
                        <a:rPr lang="en-US" dirty="0"/>
                        <a:t>0.000560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Otsu using graythresh (built-in)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87349"/>
                  </a:ext>
                </a:extLst>
              </a:tr>
              <a:tr h="977888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image2: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0.098135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image1:</a:t>
                      </a:r>
                      <a:endParaRPr lang="he-IL" dirty="0"/>
                    </a:p>
                    <a:p>
                      <a:pPr rtl="1"/>
                      <a:r>
                        <a:rPr lang="en-US" dirty="0"/>
                        <a:t>0.149614 seconds.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Otsu using generalThreshold (my implementation)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49413"/>
                  </a:ext>
                </a:extLst>
              </a:tr>
              <a:tr h="56655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image2: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0.000467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image1:</a:t>
                      </a:r>
                      <a:endParaRPr lang="he-IL" dirty="0"/>
                    </a:p>
                    <a:p>
                      <a:pPr rtl="1"/>
                      <a:r>
                        <a:rPr lang="en-US" dirty="0"/>
                        <a:t>0.000454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Max entropy (my implementation)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24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5C7CF6-50C5-4869-95C8-2FAE925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see, Otsu’s method is more accurate, especially when the object color (the foreground) is similar to the background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foreground and background are clearly distinguishable, Otsu is still more suitable, but the differences are negligible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E397C6F0-B5AB-4885-BB63-02CA087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719"/>
            <a:ext cx="10515600" cy="1325563"/>
          </a:xfrm>
        </p:spPr>
        <p:txBody>
          <a:bodyPr/>
          <a:lstStyle/>
          <a:p>
            <a:r>
              <a:rPr lang="en-US" dirty="0"/>
              <a:t>To conclude - Accuracy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563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E2C960-B101-45E0-AA02-33E76582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969"/>
            <a:ext cx="10515600" cy="1325563"/>
          </a:xfrm>
        </p:spPr>
        <p:txBody>
          <a:bodyPr/>
          <a:lstStyle/>
          <a:p>
            <a:r>
              <a:rPr lang="en-US" dirty="0"/>
              <a:t>To conclude - Speed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205D8A-AD68-42EF-9655-852483509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Otsu using the built-in method, graythresh – the differences are negligible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Otsu that I’ve implemented, max-entropy is faster but when it comes to accuracy comparing to the ground-truth image, this implementation returns more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237861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Question mark on green pastel background">
            <a:extLst>
              <a:ext uri="{FF2B5EF4-FFF2-40B4-BE49-F238E27FC236}">
                <a16:creationId xmlns:a16="http://schemas.microsoft.com/office/drawing/2014/main" id="{5B41F9CE-87C4-46C2-A6B8-9201E129F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98A808-9CBA-4496-A2DC-87A96AE7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Otsu VS. ground truth image</a:t>
            </a:r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EB50B7A4-C3BE-4392-B27E-054B4DD0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0520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6A6A6A"/>
                </a:solidFill>
                <a:effectLst/>
                <a:latin typeface="Roboto" panose="02000000000000000000" pitchFamily="2" charset="0"/>
              </a:rPr>
              <a:t>Using bfscore built-in function in MATLAB:</a:t>
            </a:r>
          </a:p>
          <a:p>
            <a:pPr marL="0" indent="0" algn="l">
              <a:buNone/>
            </a:pPr>
            <a:endParaRPr lang="en-US" b="0" i="0" dirty="0">
              <a:solidFill>
                <a:srgbClr val="6A6A6A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3E2A76C-0926-46DB-85EA-5E0261FD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5" y="1690688"/>
            <a:ext cx="3635145" cy="49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2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5D7865-E448-4EFB-B20B-BABC3FD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6A69991-BC0B-4B18-A214-4CC8EDFB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33" y="1690688"/>
            <a:ext cx="8032133" cy="50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5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98A808-9CBA-4496-A2DC-87A96AE7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Max entropy VS. ground truth image</a:t>
            </a:r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EB50B7A4-C3BE-4392-B27E-054B4DD0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0520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6A6A6A"/>
                </a:solidFill>
                <a:effectLst/>
                <a:latin typeface="Roboto" panose="02000000000000000000" pitchFamily="2" charset="0"/>
              </a:rPr>
              <a:t>Using bfscore built-in function in MATLAB:</a:t>
            </a:r>
          </a:p>
          <a:p>
            <a:pPr marL="0" indent="0" algn="l">
              <a:buNone/>
            </a:pPr>
            <a:endParaRPr lang="en-US" b="0" i="0" dirty="0">
              <a:solidFill>
                <a:srgbClr val="6A6A6A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5F5B9E1-87BB-4A9D-BDF2-A779D124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659" y="1691106"/>
            <a:ext cx="3834091" cy="51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0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5D7865-E448-4EFB-B20B-BABC3FD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DA2A693-8278-4AC0-A6D3-DD1DEA9F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21" y="1690688"/>
            <a:ext cx="8042757" cy="506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2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98A808-9CBA-4496-A2DC-87A96AE7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260"/>
            <a:ext cx="10515600" cy="1325563"/>
          </a:xfrm>
        </p:spPr>
        <p:txBody>
          <a:bodyPr/>
          <a:lstStyle/>
          <a:p>
            <a:r>
              <a:rPr lang="en-US" dirty="0"/>
              <a:t>Speed Results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57643E5-C9BB-428A-A550-47583F551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445650"/>
              </p:ext>
            </p:extLst>
          </p:nvPr>
        </p:nvGraphicFramePr>
        <p:xfrm>
          <a:off x="2590801" y="2316480"/>
          <a:ext cx="7010398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752877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6055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Speed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5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0.008089 seconds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Otsu using graythresh (built-in)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8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0.581840 seconds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Otsu using generalThreshold (my implementation)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0.023001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Max entropy (my implementation)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2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0E3972-008C-4C31-939F-9E2D6647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651"/>
            <a:ext cx="4380914" cy="1325563"/>
          </a:xfrm>
        </p:spPr>
        <p:txBody>
          <a:bodyPr>
            <a:normAutofit/>
          </a:bodyPr>
          <a:lstStyle/>
          <a:p>
            <a:r>
              <a:rPr lang="en-US" dirty="0"/>
              <a:t>More Comparisons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90164A-E40F-4C69-8D98-FEACFC1B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54" y="4438312"/>
            <a:ext cx="2962688" cy="241968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3ADAE4E-20FC-4DFF-9F89-1F1427AF3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3" y="4449616"/>
            <a:ext cx="2962688" cy="240838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7D3CAE8-7D33-4458-8A1A-9A86103C0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02" y="1875911"/>
            <a:ext cx="2972457" cy="226740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A8800FA-A18C-4A74-A888-0AED83813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331" y="4438312"/>
            <a:ext cx="2738520" cy="2419688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ECD83CA-B99A-4FE7-823E-F25954D98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3635" y="4449617"/>
            <a:ext cx="2617122" cy="240838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E69FA593-1A36-4DC5-8FF2-3DC5CE520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763" y="1875912"/>
            <a:ext cx="3129999" cy="2267400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9A53E2E1-74C8-43E7-9CD7-FAC9FA6F6D74}"/>
              </a:ext>
            </a:extLst>
          </p:cNvPr>
          <p:cNvSpPr txBox="1"/>
          <p:nvPr/>
        </p:nvSpPr>
        <p:spPr>
          <a:xfrm>
            <a:off x="2043113" y="1457325"/>
            <a:ext cx="22288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Source image 1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63FF3A0-92C9-4C65-8AB4-104EC59B6E1B}"/>
              </a:ext>
            </a:extLst>
          </p:cNvPr>
          <p:cNvSpPr txBox="1"/>
          <p:nvPr/>
        </p:nvSpPr>
        <p:spPr>
          <a:xfrm>
            <a:off x="8289210" y="1457325"/>
            <a:ext cx="22288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Source image 2</a:t>
            </a:r>
            <a:endParaRPr lang="he-IL" dirty="0"/>
          </a:p>
        </p:txBody>
      </p:sp>
      <p:sp>
        <p:nvSpPr>
          <p:cNvPr id="18" name="כותרת 1">
            <a:extLst>
              <a:ext uri="{FF2B5EF4-FFF2-40B4-BE49-F238E27FC236}">
                <a16:creationId xmlns:a16="http://schemas.microsoft.com/office/drawing/2014/main" id="{7D01D4FB-276B-4EAA-AF47-E52581069357}"/>
              </a:ext>
            </a:extLst>
          </p:cNvPr>
          <p:cNvSpPr txBox="1">
            <a:spLocks/>
          </p:cNvSpPr>
          <p:nvPr/>
        </p:nvSpPr>
        <p:spPr>
          <a:xfrm>
            <a:off x="-1" y="266651"/>
            <a:ext cx="7357403" cy="1325563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More Comparisons - Accuracy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818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0E3972-008C-4C31-939F-9E2D6647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651"/>
            <a:ext cx="4380914" cy="1325563"/>
          </a:xfrm>
        </p:spPr>
        <p:txBody>
          <a:bodyPr>
            <a:normAutofit/>
          </a:bodyPr>
          <a:lstStyle/>
          <a:p>
            <a:r>
              <a:rPr lang="en-US" dirty="0"/>
              <a:t>More Comparisons</a:t>
            </a:r>
            <a:endParaRPr lang="he-IL" dirty="0"/>
          </a:p>
        </p:txBody>
      </p:sp>
      <p:sp>
        <p:nvSpPr>
          <p:cNvPr id="18" name="כותרת 1">
            <a:extLst>
              <a:ext uri="{FF2B5EF4-FFF2-40B4-BE49-F238E27FC236}">
                <a16:creationId xmlns:a16="http://schemas.microsoft.com/office/drawing/2014/main" id="{7D01D4FB-276B-4EAA-AF47-E52581069357}"/>
              </a:ext>
            </a:extLst>
          </p:cNvPr>
          <p:cNvSpPr txBox="1">
            <a:spLocks/>
          </p:cNvSpPr>
          <p:nvPr/>
        </p:nvSpPr>
        <p:spPr>
          <a:xfrm>
            <a:off x="-1" y="266651"/>
            <a:ext cx="7357403" cy="1325563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Comparisons - Speed</a:t>
            </a:r>
            <a:endParaRPr lang="he-IL" dirty="0"/>
          </a:p>
        </p:txBody>
      </p:sp>
      <p:graphicFrame>
        <p:nvGraphicFramePr>
          <p:cNvPr id="12" name="טבלה 4">
            <a:extLst>
              <a:ext uri="{FF2B5EF4-FFF2-40B4-BE49-F238E27FC236}">
                <a16:creationId xmlns:a16="http://schemas.microsoft.com/office/drawing/2014/main" id="{876B9E5F-0DF6-4448-9AE3-70165E6DE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329076"/>
              </p:ext>
            </p:extLst>
          </p:nvPr>
        </p:nvGraphicFramePr>
        <p:xfrm>
          <a:off x="2012853" y="2329691"/>
          <a:ext cx="8166294" cy="299713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22098">
                  <a:extLst>
                    <a:ext uri="{9D8B030D-6E8A-4147-A177-3AD203B41FA5}">
                      <a16:colId xmlns:a16="http://schemas.microsoft.com/office/drawing/2014/main" val="475287794"/>
                    </a:ext>
                  </a:extLst>
                </a:gridCol>
                <a:gridCol w="2722098">
                  <a:extLst>
                    <a:ext uri="{9D8B030D-6E8A-4147-A177-3AD203B41FA5}">
                      <a16:colId xmlns:a16="http://schemas.microsoft.com/office/drawing/2014/main" val="2514690655"/>
                    </a:ext>
                  </a:extLst>
                </a:gridCol>
                <a:gridCol w="2722098">
                  <a:extLst>
                    <a:ext uri="{9D8B030D-6E8A-4147-A177-3AD203B41FA5}">
                      <a16:colId xmlns:a16="http://schemas.microsoft.com/office/drawing/2014/main" val="476055669"/>
                    </a:ext>
                  </a:extLst>
                </a:gridCol>
              </a:tblGrid>
              <a:tr h="528253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Speed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57653"/>
                  </a:ext>
                </a:extLst>
              </a:tr>
              <a:tr h="596808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image2: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0.002609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Source image1:</a:t>
                      </a:r>
                    </a:p>
                    <a:p>
                      <a:pPr rtl="1"/>
                      <a:r>
                        <a:rPr lang="en-US" dirty="0"/>
                        <a:t>0.018835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Otsu using graythresh (built-in)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87349"/>
                  </a:ext>
                </a:extLst>
              </a:tr>
              <a:tr h="911779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image2: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0.112590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image1:</a:t>
                      </a:r>
                      <a:endParaRPr lang="he-IL" dirty="0"/>
                    </a:p>
                    <a:p>
                      <a:pPr rtl="1"/>
                      <a:r>
                        <a:rPr lang="en-US" dirty="0"/>
                        <a:t>0.106028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Otsu using generalThreshold (my implementation)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49413"/>
                  </a:ext>
                </a:extLst>
              </a:tr>
              <a:tr h="852583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image2: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0.000477 seconds.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image1: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0.000509 seconds.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Max entropy (my implementation)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34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0E3972-008C-4C31-939F-9E2D6647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6651"/>
            <a:ext cx="7357403" cy="1325563"/>
          </a:xfrm>
        </p:spPr>
        <p:txBody>
          <a:bodyPr>
            <a:normAutofit/>
          </a:bodyPr>
          <a:lstStyle/>
          <a:p>
            <a:r>
              <a:rPr lang="en-US" dirty="0"/>
              <a:t>More Comparisons - Accuracy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9A53E2E1-74C8-43E7-9CD7-FAC9FA6F6D74}"/>
              </a:ext>
            </a:extLst>
          </p:cNvPr>
          <p:cNvSpPr txBox="1"/>
          <p:nvPr/>
        </p:nvSpPr>
        <p:spPr>
          <a:xfrm>
            <a:off x="2043113" y="1457325"/>
            <a:ext cx="22288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Source image 1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63FF3A0-92C9-4C65-8AB4-104EC59B6E1B}"/>
              </a:ext>
            </a:extLst>
          </p:cNvPr>
          <p:cNvSpPr txBox="1"/>
          <p:nvPr/>
        </p:nvSpPr>
        <p:spPr>
          <a:xfrm>
            <a:off x="8289210" y="1457325"/>
            <a:ext cx="22288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Source image 2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C7AD00C-ABDD-4252-B2A2-2ACF0142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040" y="4427009"/>
            <a:ext cx="2855743" cy="243099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67DE424-B3FE-468F-9CDE-1EED66D2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5" y="4421412"/>
            <a:ext cx="2950247" cy="243658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5B483BD-4D4B-473A-B6E7-F233B541E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477" y="1875912"/>
            <a:ext cx="2979072" cy="223720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81217BB3-578C-4254-A027-1B821E4E8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709" y="4449617"/>
            <a:ext cx="2826221" cy="2408383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2F5BE4A3-EF18-49C5-873B-23555E5F4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762" y="4449618"/>
            <a:ext cx="2937948" cy="2370514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A17A162B-476B-4ABA-9632-797396CC0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0039" y="1826657"/>
            <a:ext cx="317226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5992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3">
      <a:majorFont>
        <a:latin typeface="David"/>
        <a:ea typeface=""/>
        <a:cs typeface=""/>
      </a:majorFont>
      <a:minorFont>
        <a:latin typeface="Davi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337</Words>
  <Application>Microsoft Office PowerPoint</Application>
  <PresentationFormat>מסך רחב</PresentationFormat>
  <Paragraphs>73</Paragraphs>
  <Slides>13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David</vt:lpstr>
      <vt:lpstr>Roboto</vt:lpstr>
      <vt:lpstr>BrushVTI</vt:lpstr>
      <vt:lpstr>Max entropy VS. Otsu for thresholding</vt:lpstr>
      <vt:lpstr>Results- Otsu VS. ground truth image</vt:lpstr>
      <vt:lpstr>Code:</vt:lpstr>
      <vt:lpstr>Results- Max entropy VS. ground truth image</vt:lpstr>
      <vt:lpstr>Code:</vt:lpstr>
      <vt:lpstr>Speed Results</vt:lpstr>
      <vt:lpstr>More Comparisons</vt:lpstr>
      <vt:lpstr>More Comparisons</vt:lpstr>
      <vt:lpstr>More Comparisons - Accuracy</vt:lpstr>
      <vt:lpstr>More Comparisons</vt:lpstr>
      <vt:lpstr>To conclude - Accuracy</vt:lpstr>
      <vt:lpstr>To conclude - Speed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entropy VS. Otsu for thresholding</dc:title>
  <dc:creator>Rinat Chanjar</dc:creator>
  <cp:lastModifiedBy>Rinat Chanjar</cp:lastModifiedBy>
  <cp:revision>81</cp:revision>
  <dcterms:created xsi:type="dcterms:W3CDTF">2021-09-24T22:41:10Z</dcterms:created>
  <dcterms:modified xsi:type="dcterms:W3CDTF">2021-09-27T05:21:04Z</dcterms:modified>
</cp:coreProperties>
</file>