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6" r:id="rId2"/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65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28E4-449F-47B5-BB65-08DC25E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8713" y="-23341"/>
            <a:ext cx="11457786" cy="6037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10 INDUSTRIES 2012-2019 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E0D462-3ED6-4114-A958-3099FC2983B9}"/>
              </a:ext>
            </a:extLst>
          </p:cNvPr>
          <p:cNvGrpSpPr/>
          <p:nvPr/>
        </p:nvGrpSpPr>
        <p:grpSpPr>
          <a:xfrm>
            <a:off x="84506" y="545366"/>
            <a:ext cx="9871348" cy="5922809"/>
            <a:chOff x="84506" y="545366"/>
            <a:chExt cx="9871348" cy="5922809"/>
          </a:xfrm>
        </p:grpSpPr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646C0D1E-4099-407C-AC22-7024A1898395}"/>
                </a:ext>
              </a:extLst>
            </p:cNvPr>
            <p:cNvSpPr/>
            <p:nvPr/>
          </p:nvSpPr>
          <p:spPr>
            <a:xfrm>
              <a:off x="8029424" y="4216247"/>
              <a:ext cx="488136" cy="26976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Left-Up 13">
              <a:extLst>
                <a:ext uri="{FF2B5EF4-FFF2-40B4-BE49-F238E27FC236}">
                  <a16:creationId xmlns:a16="http://schemas.microsoft.com/office/drawing/2014/main" id="{376A3236-B370-481C-9277-7149D223F16B}"/>
                </a:ext>
              </a:extLst>
            </p:cNvPr>
            <p:cNvSpPr/>
            <p:nvPr/>
          </p:nvSpPr>
          <p:spPr>
            <a:xfrm rot="16200000">
              <a:off x="8270251" y="1552609"/>
              <a:ext cx="541991" cy="1023644"/>
            </a:xfrm>
            <a:prstGeom prst="leftUp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C0516B0-D28F-43E5-8A30-FA740842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6" y="545366"/>
              <a:ext cx="9871348" cy="59228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84E12D-9FC0-427B-8767-B7280DBA9797}"/>
                </a:ext>
              </a:extLst>
            </p:cNvPr>
            <p:cNvSpPr txBox="1"/>
            <p:nvPr/>
          </p:nvSpPr>
          <p:spPr>
            <a:xfrm>
              <a:off x="524497" y="2687444"/>
              <a:ext cx="122273" cy="256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2F3D44-55D2-44A1-9855-E69C6F6068B2}"/>
                </a:ext>
              </a:extLst>
            </p:cNvPr>
            <p:cNvSpPr txBox="1"/>
            <p:nvPr/>
          </p:nvSpPr>
          <p:spPr>
            <a:xfrm>
              <a:off x="2974048" y="2681871"/>
              <a:ext cx="122273" cy="256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DEE418-4B78-4DCC-A8F4-5641F8D62D4E}"/>
                </a:ext>
              </a:extLst>
            </p:cNvPr>
            <p:cNvSpPr txBox="1"/>
            <p:nvPr/>
          </p:nvSpPr>
          <p:spPr>
            <a:xfrm>
              <a:off x="5423599" y="2681871"/>
              <a:ext cx="122273" cy="256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611C02-9895-47C5-B886-4CCF5BC67171}"/>
                </a:ext>
              </a:extLst>
            </p:cNvPr>
            <p:cNvSpPr txBox="1"/>
            <p:nvPr/>
          </p:nvSpPr>
          <p:spPr>
            <a:xfrm>
              <a:off x="9236639" y="5594195"/>
              <a:ext cx="122273" cy="256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27CA41-DF88-40E1-B120-B731DF294D5A}"/>
                </a:ext>
              </a:extLst>
            </p:cNvPr>
            <p:cNvSpPr txBox="1"/>
            <p:nvPr/>
          </p:nvSpPr>
          <p:spPr>
            <a:xfrm>
              <a:off x="866468" y="2701791"/>
              <a:ext cx="220293" cy="52091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FF187A-7FC8-4A62-BA67-448BD3E097DF}"/>
                </a:ext>
              </a:extLst>
            </p:cNvPr>
            <p:cNvSpPr txBox="1"/>
            <p:nvPr/>
          </p:nvSpPr>
          <p:spPr>
            <a:xfrm>
              <a:off x="7809131" y="2701791"/>
              <a:ext cx="220293" cy="52091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A58BBE-F74C-4B93-84AC-7E2EC5103737}"/>
                </a:ext>
              </a:extLst>
            </p:cNvPr>
            <p:cNvSpPr txBox="1"/>
            <p:nvPr/>
          </p:nvSpPr>
          <p:spPr>
            <a:xfrm>
              <a:off x="7801837" y="5595796"/>
              <a:ext cx="220293" cy="52091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7730BD-6B66-4691-B87E-62E6BF9D702E}"/>
                </a:ext>
              </a:extLst>
            </p:cNvPr>
            <p:cNvSpPr txBox="1"/>
            <p:nvPr/>
          </p:nvSpPr>
          <p:spPr>
            <a:xfrm>
              <a:off x="5363437" y="5601369"/>
              <a:ext cx="220293" cy="52091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40620-6041-4F91-AA3B-89B1131939B9}"/>
                </a:ext>
              </a:extLst>
            </p:cNvPr>
            <p:cNvSpPr txBox="1"/>
            <p:nvPr/>
          </p:nvSpPr>
          <p:spPr>
            <a:xfrm>
              <a:off x="2925037" y="5601369"/>
              <a:ext cx="220293" cy="52091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0ABD0-D55F-43BC-AAB5-3668A4AE1427}"/>
                </a:ext>
              </a:extLst>
            </p:cNvPr>
            <p:cNvSpPr txBox="1"/>
            <p:nvPr/>
          </p:nvSpPr>
          <p:spPr>
            <a:xfrm>
              <a:off x="464335" y="5594195"/>
              <a:ext cx="220293" cy="52091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0ABCA-7C03-4BF2-8275-8C684D84934E}"/>
                </a:ext>
              </a:extLst>
            </p:cNvPr>
            <p:cNvSpPr txBox="1"/>
            <p:nvPr/>
          </p:nvSpPr>
          <p:spPr>
            <a:xfrm>
              <a:off x="9580689" y="5601369"/>
              <a:ext cx="220293" cy="548640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5F8E93-023B-44DF-8E4D-9AA529E5E67F}"/>
                </a:ext>
              </a:extLst>
            </p:cNvPr>
            <p:cNvSpPr txBox="1"/>
            <p:nvPr/>
          </p:nvSpPr>
          <p:spPr>
            <a:xfrm>
              <a:off x="9437089" y="2703100"/>
              <a:ext cx="154751" cy="4572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7625D9-D11B-47D5-ADB2-B97173BA85D2}"/>
                </a:ext>
              </a:extLst>
            </p:cNvPr>
            <p:cNvSpPr txBox="1"/>
            <p:nvPr/>
          </p:nvSpPr>
          <p:spPr>
            <a:xfrm>
              <a:off x="2088436" y="5601369"/>
              <a:ext cx="154751" cy="4572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BD8BD-D0EF-49F2-BF41-9DF8E27F95AB}"/>
                </a:ext>
              </a:extLst>
            </p:cNvPr>
            <p:cNvSpPr txBox="1"/>
            <p:nvPr/>
          </p:nvSpPr>
          <p:spPr>
            <a:xfrm>
              <a:off x="6385163" y="5601369"/>
              <a:ext cx="154751" cy="4572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E86797-3FE4-4026-8E68-FCF52C86F930}"/>
                </a:ext>
              </a:extLst>
            </p:cNvPr>
            <p:cNvSpPr txBox="1"/>
            <p:nvPr/>
          </p:nvSpPr>
          <p:spPr>
            <a:xfrm>
              <a:off x="9436539" y="5610923"/>
              <a:ext cx="122273" cy="4572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970B911-578E-4C94-A83B-83D70BA88C4B}"/>
              </a:ext>
            </a:extLst>
          </p:cNvPr>
          <p:cNvSpPr txBox="1">
            <a:spLocks/>
          </p:cNvSpPr>
          <p:nvPr/>
        </p:nvSpPr>
        <p:spPr>
          <a:xfrm>
            <a:off x="9822859" y="334540"/>
            <a:ext cx="2347610" cy="5765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solidFill>
                  <a:schemeClr val="tx2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: Top 10 industries seem to simply be following technology trends in a rapidly growing healthcare market expanding use of data; would need a larger study to verify</a:t>
            </a:r>
          </a:p>
          <a:p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Most Frequent Top 3 Industries: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Pharmaceuticals (PPM)</a:t>
            </a:r>
          </a:p>
          <a:p>
            <a:pPr lvl="2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Cost’s ~2.5 billion to bring a single drug to market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CPU Systems Design Services (CPU SYS DES)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Administrative Management and General Management Consulting (ADM MGMT GM CONS)</a:t>
            </a:r>
          </a:p>
          <a:p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Various R&amp;D industry categories tend to remain but fluctuate in the top 10 </a:t>
            </a:r>
          </a:p>
        </p:txBody>
      </p:sp>
    </p:spTree>
    <p:extLst>
      <p:ext uri="{BB962C8B-B14F-4D97-AF65-F5344CB8AC3E}">
        <p14:creationId xmlns:p14="http://schemas.microsoft.com/office/powerpoint/2010/main" val="1395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28E4-449F-47B5-BB65-08DC25E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133" y="-4817"/>
            <a:ext cx="11457786" cy="6037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10 INDUSTRIES (Women-Owned) 2012-2019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FEDE6-5266-4C86-9D2B-AF3782D345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366"/>
            <a:ext cx="9875520" cy="59253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3AEDD-946A-44D9-B648-6F3A2C12FF6D}"/>
              </a:ext>
            </a:extLst>
          </p:cNvPr>
          <p:cNvSpPr txBox="1"/>
          <p:nvPr/>
        </p:nvSpPr>
        <p:spPr>
          <a:xfrm>
            <a:off x="412986" y="2698595"/>
            <a:ext cx="178030" cy="8229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A72E4-01F0-46F3-9D1B-CBD4F5B3DCAD}"/>
              </a:ext>
            </a:extLst>
          </p:cNvPr>
          <p:cNvSpPr txBox="1"/>
          <p:nvPr/>
        </p:nvSpPr>
        <p:spPr>
          <a:xfrm>
            <a:off x="2851386" y="2698595"/>
            <a:ext cx="178030" cy="8229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A91FB1-A39C-46A0-87B4-C31FC5962262}"/>
              </a:ext>
            </a:extLst>
          </p:cNvPr>
          <p:cNvSpPr txBox="1"/>
          <p:nvPr/>
        </p:nvSpPr>
        <p:spPr>
          <a:xfrm>
            <a:off x="5312088" y="2706249"/>
            <a:ext cx="178030" cy="8229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1471BB-BF72-4796-85EA-8CFDF03DBC5F}"/>
              </a:ext>
            </a:extLst>
          </p:cNvPr>
          <p:cNvSpPr txBox="1"/>
          <p:nvPr/>
        </p:nvSpPr>
        <p:spPr>
          <a:xfrm>
            <a:off x="7761639" y="2696213"/>
            <a:ext cx="178030" cy="8229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EE23CA-90AD-49EC-9392-B4946594C02B}"/>
              </a:ext>
            </a:extLst>
          </p:cNvPr>
          <p:cNvSpPr txBox="1"/>
          <p:nvPr/>
        </p:nvSpPr>
        <p:spPr>
          <a:xfrm>
            <a:off x="412986" y="5636567"/>
            <a:ext cx="178030" cy="8229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100B5-36C0-4443-B702-70D6B946DF7F}"/>
              </a:ext>
            </a:extLst>
          </p:cNvPr>
          <p:cNvSpPr txBox="1"/>
          <p:nvPr/>
        </p:nvSpPr>
        <p:spPr>
          <a:xfrm>
            <a:off x="2840235" y="5630180"/>
            <a:ext cx="220293" cy="520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53FC7F-0B0B-411C-917A-6E6D952313DF}"/>
              </a:ext>
            </a:extLst>
          </p:cNvPr>
          <p:cNvSpPr txBox="1"/>
          <p:nvPr/>
        </p:nvSpPr>
        <p:spPr>
          <a:xfrm>
            <a:off x="5290956" y="5636567"/>
            <a:ext cx="220293" cy="520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454897-2780-4C5B-8B91-38B9DBDFC394}"/>
              </a:ext>
            </a:extLst>
          </p:cNvPr>
          <p:cNvSpPr txBox="1"/>
          <p:nvPr/>
        </p:nvSpPr>
        <p:spPr>
          <a:xfrm>
            <a:off x="7741677" y="5642625"/>
            <a:ext cx="220293" cy="520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471C6A-A396-4B1F-A1F5-7C58DBE46F24}"/>
              </a:ext>
            </a:extLst>
          </p:cNvPr>
          <p:cNvSpPr txBox="1"/>
          <p:nvPr/>
        </p:nvSpPr>
        <p:spPr>
          <a:xfrm>
            <a:off x="613318" y="2706249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E7BFA9-993B-4E54-AF20-FA885BC9AD25}"/>
              </a:ext>
            </a:extLst>
          </p:cNvPr>
          <p:cNvSpPr txBox="1"/>
          <p:nvPr/>
        </p:nvSpPr>
        <p:spPr>
          <a:xfrm>
            <a:off x="8155454" y="5650100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31E6F7-DFB3-4862-A455-8AF9C64DC9D2}"/>
              </a:ext>
            </a:extLst>
          </p:cNvPr>
          <p:cNvSpPr txBox="1"/>
          <p:nvPr/>
        </p:nvSpPr>
        <p:spPr>
          <a:xfrm>
            <a:off x="5711218" y="5641331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29A94-F63B-4951-AAB4-9C1CDCF311F4}"/>
              </a:ext>
            </a:extLst>
          </p:cNvPr>
          <p:cNvSpPr txBox="1"/>
          <p:nvPr/>
        </p:nvSpPr>
        <p:spPr>
          <a:xfrm>
            <a:off x="3245628" y="5641331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B22AA5-C6F5-4438-BD97-367D2F425328}"/>
              </a:ext>
            </a:extLst>
          </p:cNvPr>
          <p:cNvSpPr txBox="1"/>
          <p:nvPr/>
        </p:nvSpPr>
        <p:spPr>
          <a:xfrm>
            <a:off x="796217" y="5646907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C481A4-68C9-4055-BF9D-32310E12C0B2}"/>
              </a:ext>
            </a:extLst>
          </p:cNvPr>
          <p:cNvSpPr txBox="1"/>
          <p:nvPr/>
        </p:nvSpPr>
        <p:spPr>
          <a:xfrm>
            <a:off x="8166605" y="2713159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856B3F-DE17-4926-A050-8C53D135090A}"/>
              </a:ext>
            </a:extLst>
          </p:cNvPr>
          <p:cNvSpPr txBox="1"/>
          <p:nvPr/>
        </p:nvSpPr>
        <p:spPr>
          <a:xfrm>
            <a:off x="6642625" y="2717400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618C08-F2B7-46E3-B9B8-331B7A816820}"/>
              </a:ext>
            </a:extLst>
          </p:cNvPr>
          <p:cNvSpPr txBox="1"/>
          <p:nvPr/>
        </p:nvSpPr>
        <p:spPr>
          <a:xfrm>
            <a:off x="5705319" y="2728771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E33030-E736-42E6-A814-1F09F55C9712}"/>
              </a:ext>
            </a:extLst>
          </p:cNvPr>
          <p:cNvSpPr txBox="1"/>
          <p:nvPr/>
        </p:nvSpPr>
        <p:spPr>
          <a:xfrm>
            <a:off x="3825435" y="2714427"/>
            <a:ext cx="178030" cy="5943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676380-71E2-4C6C-96A0-E1F728E86CAB}"/>
              </a:ext>
            </a:extLst>
          </p:cNvPr>
          <p:cNvSpPr txBox="1"/>
          <p:nvPr/>
        </p:nvSpPr>
        <p:spPr>
          <a:xfrm>
            <a:off x="3066976" y="2713159"/>
            <a:ext cx="178030" cy="548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8AEACF-DDDC-4BDF-BD1E-9C4BBC1D69AF}"/>
              </a:ext>
            </a:extLst>
          </p:cNvPr>
          <p:cNvSpPr txBox="1"/>
          <p:nvPr/>
        </p:nvSpPr>
        <p:spPr>
          <a:xfrm>
            <a:off x="8926038" y="2713159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01A6A4-F191-4A54-91C0-7838B6C2F582}"/>
              </a:ext>
            </a:extLst>
          </p:cNvPr>
          <p:cNvSpPr txBox="1"/>
          <p:nvPr/>
        </p:nvSpPr>
        <p:spPr>
          <a:xfrm>
            <a:off x="1941657" y="5630180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B124FB-1689-489A-B737-54555F069691}"/>
              </a:ext>
            </a:extLst>
          </p:cNvPr>
          <p:cNvSpPr txBox="1"/>
          <p:nvPr/>
        </p:nvSpPr>
        <p:spPr>
          <a:xfrm>
            <a:off x="4379917" y="5634569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238364-846F-44FA-A6F5-24AF19CDCDBE}"/>
              </a:ext>
            </a:extLst>
          </p:cNvPr>
          <p:cNvSpPr txBox="1"/>
          <p:nvPr/>
        </p:nvSpPr>
        <p:spPr>
          <a:xfrm>
            <a:off x="8528100" y="5630180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2E3CD4-9DB0-4F33-99C5-818B0BF00B93}"/>
              </a:ext>
            </a:extLst>
          </p:cNvPr>
          <p:cNvSpPr txBox="1"/>
          <p:nvPr/>
        </p:nvSpPr>
        <p:spPr>
          <a:xfrm>
            <a:off x="6461790" y="5636567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AD6B5-F2AC-4829-9543-49B48BE2312B}"/>
              </a:ext>
            </a:extLst>
          </p:cNvPr>
          <p:cNvSpPr txBox="1"/>
          <p:nvPr/>
        </p:nvSpPr>
        <p:spPr>
          <a:xfrm>
            <a:off x="6262146" y="5639689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F3ABFA-AE3F-4885-B1A9-7572CF4F5456}"/>
              </a:ext>
            </a:extLst>
          </p:cNvPr>
          <p:cNvSpPr txBox="1"/>
          <p:nvPr/>
        </p:nvSpPr>
        <p:spPr>
          <a:xfrm>
            <a:off x="8736293" y="5626682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D2EF2A-7D2B-4290-9C44-BB7432BF4C6A}"/>
              </a:ext>
            </a:extLst>
          </p:cNvPr>
          <p:cNvSpPr txBox="1"/>
          <p:nvPr/>
        </p:nvSpPr>
        <p:spPr>
          <a:xfrm>
            <a:off x="3836747" y="5626682"/>
            <a:ext cx="178030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817DA-0493-44CD-B2AA-1A6E390E0EF7}"/>
              </a:ext>
            </a:extLst>
          </p:cNvPr>
          <p:cNvSpPr txBox="1"/>
          <p:nvPr/>
        </p:nvSpPr>
        <p:spPr>
          <a:xfrm>
            <a:off x="6291393" y="2716281"/>
            <a:ext cx="139709" cy="5611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709F81-4C1B-4699-97D9-C133E848B323}"/>
              </a:ext>
            </a:extLst>
          </p:cNvPr>
          <p:cNvSpPr txBox="1"/>
          <p:nvPr/>
        </p:nvSpPr>
        <p:spPr>
          <a:xfrm>
            <a:off x="9308684" y="2717620"/>
            <a:ext cx="139709" cy="5611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B18136-D7DC-4575-B145-B6C0A81EC209}"/>
              </a:ext>
            </a:extLst>
          </p:cNvPr>
          <p:cNvSpPr txBox="1"/>
          <p:nvPr/>
        </p:nvSpPr>
        <p:spPr>
          <a:xfrm>
            <a:off x="2138552" y="2720594"/>
            <a:ext cx="139709" cy="5611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90ADD7-450A-4CD6-9DCB-883CD739DD1E}"/>
              </a:ext>
            </a:extLst>
          </p:cNvPr>
          <p:cNvSpPr txBox="1"/>
          <p:nvPr/>
        </p:nvSpPr>
        <p:spPr>
          <a:xfrm>
            <a:off x="4214988" y="2709443"/>
            <a:ext cx="139709" cy="5611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579B12-91B9-4CE0-998C-14410BA263D9}"/>
              </a:ext>
            </a:extLst>
          </p:cNvPr>
          <p:cNvSpPr txBox="1"/>
          <p:nvPr/>
        </p:nvSpPr>
        <p:spPr>
          <a:xfrm>
            <a:off x="1957285" y="2717620"/>
            <a:ext cx="139709" cy="4572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E315E9-D3CE-4B6B-B8C4-D12040A76EB5}"/>
              </a:ext>
            </a:extLst>
          </p:cNvPr>
          <p:cNvSpPr txBox="1"/>
          <p:nvPr/>
        </p:nvSpPr>
        <p:spPr>
          <a:xfrm>
            <a:off x="4039372" y="2713159"/>
            <a:ext cx="139709" cy="4572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25894BD-89E3-474C-B190-63877B3FD15B}"/>
              </a:ext>
            </a:extLst>
          </p:cNvPr>
          <p:cNvSpPr txBox="1">
            <a:spLocks/>
          </p:cNvSpPr>
          <p:nvPr/>
        </p:nvSpPr>
        <p:spPr>
          <a:xfrm>
            <a:off x="9822859" y="256479"/>
            <a:ext cx="2347610" cy="5765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solidFill>
                  <a:schemeClr val="tx2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: Top 10 industries for women owned business are largely administrative services based and Information Technology based; trend follows suit with overall industry top 10</a:t>
            </a:r>
          </a:p>
          <a:p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Where things differ: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Pharmaceuticals (PPM)</a:t>
            </a:r>
          </a:p>
          <a:p>
            <a:pPr lvl="2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Only 1 instance of women-owned top 10 (2016)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0.34% of $15B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CPU Systems Design Services (CPU SYS DES)</a:t>
            </a:r>
          </a:p>
          <a:p>
            <a:pPr lvl="2"/>
            <a:r>
              <a:rPr lang="en-US" sz="1000" b="1" dirty="0">
                <a:solidFill>
                  <a:srgbClr val="FF0000"/>
                </a:solidFill>
                <a:latin typeface="Arial Black" panose="020B0A04020102020204" pitchFamily="34" charset="0"/>
              </a:rPr>
              <a:t>2012: 7.34%</a:t>
            </a:r>
          </a:p>
          <a:p>
            <a:pPr lvl="2"/>
            <a:r>
              <a:rPr lang="en-US" sz="1000" b="1" dirty="0">
                <a:solidFill>
                  <a:srgbClr val="FF0000"/>
                </a:solidFill>
                <a:latin typeface="Arial Black" panose="020B0A04020102020204" pitchFamily="34" charset="0"/>
              </a:rPr>
              <a:t>2019: 10.02%</a:t>
            </a:r>
          </a:p>
          <a:p>
            <a:pPr lvl="2"/>
            <a:r>
              <a:rPr lang="en-US" sz="1000" b="1" dirty="0">
                <a:solidFill>
                  <a:schemeClr val="tx2"/>
                </a:solidFill>
                <a:latin typeface="Arial Black" panose="020B0A04020102020204" pitchFamily="34" charset="0"/>
              </a:rPr>
              <a:t>$228m difference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Arial Black" panose="020B0A04020102020204" pitchFamily="34" charset="0"/>
              </a:rPr>
              <a:t>Administrative Management and General Management Consulting (ADM MGMT GM CONS)</a:t>
            </a:r>
          </a:p>
          <a:p>
            <a:pPr lvl="2"/>
            <a:r>
              <a:rPr lang="en-US" sz="1000" b="1" dirty="0">
                <a:solidFill>
                  <a:srgbClr val="FF0000"/>
                </a:solidFill>
                <a:latin typeface="Arial Black" panose="020B0A04020102020204" pitchFamily="34" charset="0"/>
              </a:rPr>
              <a:t>2012: 14.14%</a:t>
            </a:r>
          </a:p>
          <a:p>
            <a:pPr lvl="2"/>
            <a:r>
              <a:rPr lang="en-US" sz="1000" b="1" dirty="0">
                <a:solidFill>
                  <a:srgbClr val="FF0000"/>
                </a:solidFill>
                <a:latin typeface="Arial Black" panose="020B0A04020102020204" pitchFamily="34" charset="0"/>
              </a:rPr>
              <a:t>2019: 14.06%</a:t>
            </a:r>
          </a:p>
          <a:p>
            <a:pPr lvl="2"/>
            <a:endParaRPr lang="en-US" sz="10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5964</TotalTime>
  <Words>188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Health Fitness 16x9</vt:lpstr>
      <vt:lpstr>TOP 10 INDUSTRIES 2012-2019 </vt:lpstr>
      <vt:lpstr>TOP 10 INDUSTRIES (Women-Owned) 2012-2019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Health &amp; Human Services</dc:title>
  <dc:creator>Sumita Jain</dc:creator>
  <cp:lastModifiedBy>William Jones</cp:lastModifiedBy>
  <cp:revision>58</cp:revision>
  <dcterms:created xsi:type="dcterms:W3CDTF">2019-10-26T14:06:06Z</dcterms:created>
  <dcterms:modified xsi:type="dcterms:W3CDTF">2019-11-01T23:41:20Z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