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2" r:id="rId2"/>
    <p:sldId id="288" r:id="rId3"/>
    <p:sldId id="289" r:id="rId4"/>
    <p:sldId id="284" r:id="rId5"/>
    <p:sldId id="301" r:id="rId6"/>
    <p:sldId id="302" r:id="rId7"/>
    <p:sldId id="295" r:id="rId8"/>
    <p:sldId id="296" r:id="rId9"/>
    <p:sldId id="303" r:id="rId10"/>
    <p:sldId id="304" r:id="rId11"/>
    <p:sldId id="292" r:id="rId12"/>
    <p:sldId id="258" r:id="rId13"/>
    <p:sldId id="306" r:id="rId14"/>
    <p:sldId id="307" r:id="rId15"/>
    <p:sldId id="298" r:id="rId16"/>
    <p:sldId id="299" r:id="rId17"/>
    <p:sldId id="290" r:id="rId18"/>
    <p:sldId id="291" r:id="rId19"/>
    <p:sldId id="281"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5" d="100"/>
          <a:sy n="85" d="100"/>
        </p:scale>
        <p:origin x="590"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C0335-4449-41EE-A51C-06A48B64CF11}" type="doc">
      <dgm:prSet loTypeId="urn:microsoft.com/office/officeart/2005/8/layout/orgChart1" loCatId="hierarchy" qsTypeId="urn:microsoft.com/office/officeart/2005/8/quickstyle/simple5" qsCatId="simple" csTypeId="urn:microsoft.com/office/officeart/2005/8/colors/accent1_4" csCatId="accent1" phldr="1"/>
      <dgm:spPr/>
      <dgm:t>
        <a:bodyPr/>
        <a:lstStyle/>
        <a:p>
          <a:endParaRPr lang="en-US"/>
        </a:p>
      </dgm:t>
    </dgm:pt>
    <dgm:pt modelId="{6D62EA34-9EBA-4922-8B2C-3B9D8C7A8892}">
      <dgm:prSet phldrT="[Text]"/>
      <dgm:spPr/>
      <dgm:t>
        <a:bodyPr/>
        <a:lstStyle/>
        <a:p>
          <a:r>
            <a:rPr lang="en-US" b="1" dirty="0"/>
            <a:t>Department of Health and Human Services</a:t>
          </a:r>
        </a:p>
      </dgm:t>
    </dgm:pt>
    <dgm:pt modelId="{E721870B-8543-4658-9DEE-7BBAED6213DC}" type="parTrans" cxnId="{3ED4D1C0-E7E2-4293-9EEA-13847E431BE9}">
      <dgm:prSet/>
      <dgm:spPr/>
      <dgm:t>
        <a:bodyPr/>
        <a:lstStyle/>
        <a:p>
          <a:endParaRPr lang="en-US" b="1"/>
        </a:p>
      </dgm:t>
    </dgm:pt>
    <dgm:pt modelId="{06B13006-840D-4974-BE52-D5FD09E8D490}" type="sibTrans" cxnId="{3ED4D1C0-E7E2-4293-9EEA-13847E431BE9}">
      <dgm:prSet/>
      <dgm:spPr/>
      <dgm:t>
        <a:bodyPr/>
        <a:lstStyle/>
        <a:p>
          <a:endParaRPr lang="en-US" b="1"/>
        </a:p>
      </dgm:t>
    </dgm:pt>
    <dgm:pt modelId="{0C9A9DA3-0DA5-4783-914C-684E0A2AE017}" type="asst">
      <dgm:prSet phldrT="[Text]"/>
      <dgm:spPr/>
      <dgm:t>
        <a:bodyPr/>
        <a:lstStyle/>
        <a:p>
          <a:r>
            <a:rPr lang="en-US" b="1" dirty="0"/>
            <a:t>Subordinate Agency</a:t>
          </a:r>
        </a:p>
      </dgm:t>
    </dgm:pt>
    <dgm:pt modelId="{83164F38-0F55-4EE6-BE47-974F6603BE9B}" type="parTrans" cxnId="{30848AFC-F034-49B9-B7F9-EB8864EB0454}">
      <dgm:prSet/>
      <dgm:spPr/>
      <dgm:t>
        <a:bodyPr/>
        <a:lstStyle/>
        <a:p>
          <a:endParaRPr lang="en-US" b="1"/>
        </a:p>
      </dgm:t>
    </dgm:pt>
    <dgm:pt modelId="{0A848087-B75B-4AE2-BAF7-57FCB03BEE82}" type="sibTrans" cxnId="{30848AFC-F034-49B9-B7F9-EB8864EB0454}">
      <dgm:prSet/>
      <dgm:spPr/>
      <dgm:t>
        <a:bodyPr/>
        <a:lstStyle/>
        <a:p>
          <a:endParaRPr lang="en-US" b="1"/>
        </a:p>
      </dgm:t>
    </dgm:pt>
    <dgm:pt modelId="{B34C36D0-9DAB-46DD-A6D4-82A16F619E95}">
      <dgm:prSet phldrT="[Text]"/>
      <dgm:spPr/>
      <dgm:t>
        <a:bodyPr/>
        <a:lstStyle/>
        <a:p>
          <a:r>
            <a:rPr lang="en-US" b="1" dirty="0"/>
            <a:t>Small Bus. Vs. Large Bus.</a:t>
          </a:r>
        </a:p>
      </dgm:t>
    </dgm:pt>
    <dgm:pt modelId="{6B0F038A-917A-4541-8F6B-36103DF243DA}" type="parTrans" cxnId="{181ECF05-D4FE-4B62-AEDF-A2B5C44EA3C2}">
      <dgm:prSet/>
      <dgm:spPr/>
      <dgm:t>
        <a:bodyPr/>
        <a:lstStyle/>
        <a:p>
          <a:endParaRPr lang="en-US" b="1"/>
        </a:p>
      </dgm:t>
    </dgm:pt>
    <dgm:pt modelId="{DA43C7C3-DE97-4D07-8FF9-F6B397AB9304}" type="sibTrans" cxnId="{181ECF05-D4FE-4B62-AEDF-A2B5C44EA3C2}">
      <dgm:prSet/>
      <dgm:spPr/>
      <dgm:t>
        <a:bodyPr/>
        <a:lstStyle/>
        <a:p>
          <a:endParaRPr lang="en-US" b="1"/>
        </a:p>
      </dgm:t>
    </dgm:pt>
    <dgm:pt modelId="{FF1F77C7-53F4-47D8-88BC-58B33C6CC373}">
      <dgm:prSet phldrT="[Text]"/>
      <dgm:spPr/>
      <dgm:t>
        <a:bodyPr/>
        <a:lstStyle/>
        <a:p>
          <a:r>
            <a:rPr lang="en-US" b="1" dirty="0"/>
            <a:t>Industry</a:t>
          </a:r>
        </a:p>
      </dgm:t>
    </dgm:pt>
    <dgm:pt modelId="{A9FD2E61-462E-463A-867D-48E68FA09874}" type="parTrans" cxnId="{9D52D213-BA93-4F36-8E54-BA1BAE6F38DF}">
      <dgm:prSet/>
      <dgm:spPr/>
      <dgm:t>
        <a:bodyPr/>
        <a:lstStyle/>
        <a:p>
          <a:endParaRPr lang="en-US" b="1"/>
        </a:p>
      </dgm:t>
    </dgm:pt>
    <dgm:pt modelId="{89A35617-9A64-4F11-9365-E84312154320}" type="sibTrans" cxnId="{9D52D213-BA93-4F36-8E54-BA1BAE6F38DF}">
      <dgm:prSet/>
      <dgm:spPr/>
      <dgm:t>
        <a:bodyPr/>
        <a:lstStyle/>
        <a:p>
          <a:endParaRPr lang="en-US" b="1"/>
        </a:p>
      </dgm:t>
    </dgm:pt>
    <dgm:pt modelId="{2D40C7F3-A09A-471D-8245-F9BDBA690900}">
      <dgm:prSet phldrT="[Text]"/>
      <dgm:spPr/>
      <dgm:t>
        <a:bodyPr/>
        <a:lstStyle/>
        <a:p>
          <a:r>
            <a:rPr lang="en-US" b="1" dirty="0"/>
            <a:t>Contract Size</a:t>
          </a:r>
        </a:p>
      </dgm:t>
    </dgm:pt>
    <dgm:pt modelId="{19EBB55D-5EA6-403B-902A-F8C0A77587B9}" type="parTrans" cxnId="{3DE83899-6A1A-4E23-8AA7-4287CFA72126}">
      <dgm:prSet/>
      <dgm:spPr/>
      <dgm:t>
        <a:bodyPr/>
        <a:lstStyle/>
        <a:p>
          <a:endParaRPr lang="en-US" b="1"/>
        </a:p>
      </dgm:t>
    </dgm:pt>
    <dgm:pt modelId="{BA34F3A4-41EB-4BBA-A7A2-CBAD496CA436}" type="sibTrans" cxnId="{3DE83899-6A1A-4E23-8AA7-4287CFA72126}">
      <dgm:prSet/>
      <dgm:spPr/>
      <dgm:t>
        <a:bodyPr/>
        <a:lstStyle/>
        <a:p>
          <a:endParaRPr lang="en-US" b="1"/>
        </a:p>
      </dgm:t>
    </dgm:pt>
    <dgm:pt modelId="{22016763-542F-411F-BAB4-0D90558E59E8}">
      <dgm:prSet phldrT="[Text]"/>
      <dgm:spPr/>
      <dgm:t>
        <a:bodyPr/>
        <a:lstStyle/>
        <a:p>
          <a:r>
            <a:rPr lang="en-US" b="1" dirty="0"/>
            <a:t>Companies</a:t>
          </a:r>
        </a:p>
      </dgm:t>
    </dgm:pt>
    <dgm:pt modelId="{8D5A42EF-A093-4E49-B232-A2468383AE57}" type="parTrans" cxnId="{5FDAA1D1-6549-424B-84D5-6151145279CC}">
      <dgm:prSet/>
      <dgm:spPr/>
      <dgm:t>
        <a:bodyPr/>
        <a:lstStyle/>
        <a:p>
          <a:endParaRPr lang="en-US" b="1"/>
        </a:p>
      </dgm:t>
    </dgm:pt>
    <dgm:pt modelId="{1C80E997-E709-43D4-9C9D-43528E9D9B66}" type="sibTrans" cxnId="{5FDAA1D1-6549-424B-84D5-6151145279CC}">
      <dgm:prSet/>
      <dgm:spPr/>
      <dgm:t>
        <a:bodyPr/>
        <a:lstStyle/>
        <a:p>
          <a:endParaRPr lang="en-US" b="1"/>
        </a:p>
      </dgm:t>
    </dgm:pt>
    <dgm:pt modelId="{683F7F45-5D74-419A-8A5D-2114AC5BA194}">
      <dgm:prSet phldrT="[Text]"/>
      <dgm:spPr/>
      <dgm:t>
        <a:bodyPr/>
        <a:lstStyle/>
        <a:p>
          <a:r>
            <a:rPr lang="en-US" b="1" dirty="0"/>
            <a:t>Location</a:t>
          </a:r>
        </a:p>
      </dgm:t>
    </dgm:pt>
    <dgm:pt modelId="{C7211B51-0C5E-4356-A5B4-843014DA3C2E}" type="parTrans" cxnId="{028EC0F7-4DE1-4064-8541-B054BAD6AE60}">
      <dgm:prSet/>
      <dgm:spPr/>
      <dgm:t>
        <a:bodyPr/>
        <a:lstStyle/>
        <a:p>
          <a:endParaRPr lang="en-US" b="1"/>
        </a:p>
      </dgm:t>
    </dgm:pt>
    <dgm:pt modelId="{E13A94F9-534F-4A3A-B861-17E93EF4068B}" type="sibTrans" cxnId="{028EC0F7-4DE1-4064-8541-B054BAD6AE60}">
      <dgm:prSet/>
      <dgm:spPr/>
      <dgm:t>
        <a:bodyPr/>
        <a:lstStyle/>
        <a:p>
          <a:endParaRPr lang="en-US" b="1"/>
        </a:p>
      </dgm:t>
    </dgm:pt>
    <dgm:pt modelId="{F12C05A6-874A-485D-AD9A-298CE0EFFB76}">
      <dgm:prSet phldrT="[Text]"/>
      <dgm:spPr/>
      <dgm:t>
        <a:bodyPr/>
        <a:lstStyle/>
        <a:p>
          <a:r>
            <a:rPr lang="en-US" b="1" dirty="0"/>
            <a:t>Sole Source Vs. Competition</a:t>
          </a:r>
        </a:p>
      </dgm:t>
    </dgm:pt>
    <dgm:pt modelId="{401A6307-463C-4229-B64F-FCEE5376C8D2}" type="parTrans" cxnId="{51B59BEB-6AED-4638-917D-6D09C76A3C5B}">
      <dgm:prSet/>
      <dgm:spPr/>
      <dgm:t>
        <a:bodyPr/>
        <a:lstStyle/>
        <a:p>
          <a:endParaRPr lang="en-US" b="1"/>
        </a:p>
      </dgm:t>
    </dgm:pt>
    <dgm:pt modelId="{8C60911B-750B-4747-BDAE-A02411975517}" type="sibTrans" cxnId="{51B59BEB-6AED-4638-917D-6D09C76A3C5B}">
      <dgm:prSet/>
      <dgm:spPr/>
      <dgm:t>
        <a:bodyPr/>
        <a:lstStyle/>
        <a:p>
          <a:endParaRPr lang="en-US" b="1"/>
        </a:p>
      </dgm:t>
    </dgm:pt>
    <dgm:pt modelId="{BF9F9D80-D96B-4B28-B285-2DE990552E85}">
      <dgm:prSet phldrT="[Text]"/>
      <dgm:spPr/>
      <dgm:t>
        <a:bodyPr/>
        <a:lstStyle/>
        <a:p>
          <a:r>
            <a:rPr lang="en-US" b="1" dirty="0"/>
            <a:t>Awards by Month/Seasonality</a:t>
          </a:r>
        </a:p>
      </dgm:t>
    </dgm:pt>
    <dgm:pt modelId="{F066AA44-8E2C-44B0-B31F-7887F8892993}" type="parTrans" cxnId="{34115696-7F00-4229-A572-78E235B100A7}">
      <dgm:prSet/>
      <dgm:spPr/>
      <dgm:t>
        <a:bodyPr/>
        <a:lstStyle/>
        <a:p>
          <a:endParaRPr lang="en-US" b="1"/>
        </a:p>
      </dgm:t>
    </dgm:pt>
    <dgm:pt modelId="{360B7B84-8D48-477B-9835-7B646F625559}" type="sibTrans" cxnId="{34115696-7F00-4229-A572-78E235B100A7}">
      <dgm:prSet/>
      <dgm:spPr/>
      <dgm:t>
        <a:bodyPr/>
        <a:lstStyle/>
        <a:p>
          <a:endParaRPr lang="en-US" b="1"/>
        </a:p>
      </dgm:t>
    </dgm:pt>
    <dgm:pt modelId="{0B546F67-E395-47EE-B0CE-405C70DF7CBC}" type="pres">
      <dgm:prSet presAssocID="{928C0335-4449-41EE-A51C-06A48B64CF11}" presName="hierChild1" presStyleCnt="0">
        <dgm:presLayoutVars>
          <dgm:orgChart val="1"/>
          <dgm:chPref val="1"/>
          <dgm:dir/>
          <dgm:animOne val="branch"/>
          <dgm:animLvl val="lvl"/>
          <dgm:resizeHandles/>
        </dgm:presLayoutVars>
      </dgm:prSet>
      <dgm:spPr/>
    </dgm:pt>
    <dgm:pt modelId="{6CEEBBDC-80E9-4FF9-A68D-FD321991AAC9}" type="pres">
      <dgm:prSet presAssocID="{6D62EA34-9EBA-4922-8B2C-3B9D8C7A8892}" presName="hierRoot1" presStyleCnt="0">
        <dgm:presLayoutVars>
          <dgm:hierBranch val="init"/>
        </dgm:presLayoutVars>
      </dgm:prSet>
      <dgm:spPr/>
    </dgm:pt>
    <dgm:pt modelId="{546E8B8C-C1EB-4FFA-A7F1-649E4652B9EE}" type="pres">
      <dgm:prSet presAssocID="{6D62EA34-9EBA-4922-8B2C-3B9D8C7A8892}" presName="rootComposite1" presStyleCnt="0"/>
      <dgm:spPr/>
    </dgm:pt>
    <dgm:pt modelId="{CB574B58-F6AC-48DE-92B1-B3C6C4896795}" type="pres">
      <dgm:prSet presAssocID="{6D62EA34-9EBA-4922-8B2C-3B9D8C7A8892}" presName="rootText1" presStyleLbl="node0" presStyleIdx="0" presStyleCnt="1">
        <dgm:presLayoutVars>
          <dgm:chPref val="3"/>
        </dgm:presLayoutVars>
      </dgm:prSet>
      <dgm:spPr/>
    </dgm:pt>
    <dgm:pt modelId="{615BFE4F-7BD7-40E7-8F2F-CAAB09AA8F66}" type="pres">
      <dgm:prSet presAssocID="{6D62EA34-9EBA-4922-8B2C-3B9D8C7A8892}" presName="rootConnector1" presStyleLbl="node1" presStyleIdx="0" presStyleCnt="0"/>
      <dgm:spPr/>
    </dgm:pt>
    <dgm:pt modelId="{C39C8BE1-D6E5-4F19-A107-F07A651CC3B4}" type="pres">
      <dgm:prSet presAssocID="{6D62EA34-9EBA-4922-8B2C-3B9D8C7A8892}" presName="hierChild2" presStyleCnt="0"/>
      <dgm:spPr/>
    </dgm:pt>
    <dgm:pt modelId="{BD980716-9B01-404A-B01D-57FFEF5557B5}" type="pres">
      <dgm:prSet presAssocID="{6B0F038A-917A-4541-8F6B-36103DF243DA}" presName="Name37" presStyleLbl="parChTrans1D2" presStyleIdx="0" presStyleCnt="8"/>
      <dgm:spPr/>
    </dgm:pt>
    <dgm:pt modelId="{71BC322F-16B8-4778-ADED-16B0B04260AB}" type="pres">
      <dgm:prSet presAssocID="{B34C36D0-9DAB-46DD-A6D4-82A16F619E95}" presName="hierRoot2" presStyleCnt="0">
        <dgm:presLayoutVars>
          <dgm:hierBranch val="init"/>
        </dgm:presLayoutVars>
      </dgm:prSet>
      <dgm:spPr/>
    </dgm:pt>
    <dgm:pt modelId="{B59DDCB3-7386-46FD-9D54-AA80643C9C3E}" type="pres">
      <dgm:prSet presAssocID="{B34C36D0-9DAB-46DD-A6D4-82A16F619E95}" presName="rootComposite" presStyleCnt="0"/>
      <dgm:spPr/>
    </dgm:pt>
    <dgm:pt modelId="{D4EFD07D-A631-463C-B557-3C4D9AA5B992}" type="pres">
      <dgm:prSet presAssocID="{B34C36D0-9DAB-46DD-A6D4-82A16F619E95}" presName="rootText" presStyleLbl="node2" presStyleIdx="0" presStyleCnt="7">
        <dgm:presLayoutVars>
          <dgm:chPref val="3"/>
        </dgm:presLayoutVars>
      </dgm:prSet>
      <dgm:spPr/>
    </dgm:pt>
    <dgm:pt modelId="{53CACB8F-B273-424E-9436-C06095BCB4EC}" type="pres">
      <dgm:prSet presAssocID="{B34C36D0-9DAB-46DD-A6D4-82A16F619E95}" presName="rootConnector" presStyleLbl="node2" presStyleIdx="0" presStyleCnt="7"/>
      <dgm:spPr/>
    </dgm:pt>
    <dgm:pt modelId="{E7FC7A77-B336-4E34-B200-70BDE5876146}" type="pres">
      <dgm:prSet presAssocID="{B34C36D0-9DAB-46DD-A6D4-82A16F619E95}" presName="hierChild4" presStyleCnt="0"/>
      <dgm:spPr/>
    </dgm:pt>
    <dgm:pt modelId="{D2B5FAF2-E112-43E0-897A-75323E786E9C}" type="pres">
      <dgm:prSet presAssocID="{B34C36D0-9DAB-46DD-A6D4-82A16F619E95}" presName="hierChild5" presStyleCnt="0"/>
      <dgm:spPr/>
    </dgm:pt>
    <dgm:pt modelId="{99BF503D-3800-4C95-84E9-7496EB12B015}" type="pres">
      <dgm:prSet presAssocID="{A9FD2E61-462E-463A-867D-48E68FA09874}" presName="Name37" presStyleLbl="parChTrans1D2" presStyleIdx="1" presStyleCnt="8"/>
      <dgm:spPr/>
    </dgm:pt>
    <dgm:pt modelId="{AF84D951-D375-4511-90B3-52CA88A571AA}" type="pres">
      <dgm:prSet presAssocID="{FF1F77C7-53F4-47D8-88BC-58B33C6CC373}" presName="hierRoot2" presStyleCnt="0">
        <dgm:presLayoutVars>
          <dgm:hierBranch val="init"/>
        </dgm:presLayoutVars>
      </dgm:prSet>
      <dgm:spPr/>
    </dgm:pt>
    <dgm:pt modelId="{5980D6BD-3B04-4657-BD71-FD5B9386B6DA}" type="pres">
      <dgm:prSet presAssocID="{FF1F77C7-53F4-47D8-88BC-58B33C6CC373}" presName="rootComposite" presStyleCnt="0"/>
      <dgm:spPr/>
    </dgm:pt>
    <dgm:pt modelId="{3861A10D-1F99-468C-878D-F80C6ADB9F60}" type="pres">
      <dgm:prSet presAssocID="{FF1F77C7-53F4-47D8-88BC-58B33C6CC373}" presName="rootText" presStyleLbl="node2" presStyleIdx="1" presStyleCnt="7">
        <dgm:presLayoutVars>
          <dgm:chPref val="3"/>
        </dgm:presLayoutVars>
      </dgm:prSet>
      <dgm:spPr/>
    </dgm:pt>
    <dgm:pt modelId="{93C1B3C3-F80D-4118-96C7-F6144F12C45A}" type="pres">
      <dgm:prSet presAssocID="{FF1F77C7-53F4-47D8-88BC-58B33C6CC373}" presName="rootConnector" presStyleLbl="node2" presStyleIdx="1" presStyleCnt="7"/>
      <dgm:spPr/>
    </dgm:pt>
    <dgm:pt modelId="{107568B4-BFE1-4531-B308-AD05F57EAAB0}" type="pres">
      <dgm:prSet presAssocID="{FF1F77C7-53F4-47D8-88BC-58B33C6CC373}" presName="hierChild4" presStyleCnt="0"/>
      <dgm:spPr/>
    </dgm:pt>
    <dgm:pt modelId="{15447F16-0AA1-44AA-A7D2-3C3FDD42D8FD}" type="pres">
      <dgm:prSet presAssocID="{FF1F77C7-53F4-47D8-88BC-58B33C6CC373}" presName="hierChild5" presStyleCnt="0"/>
      <dgm:spPr/>
    </dgm:pt>
    <dgm:pt modelId="{9256FC27-1432-48AF-84E9-C862096C829D}" type="pres">
      <dgm:prSet presAssocID="{19EBB55D-5EA6-403B-902A-F8C0A77587B9}" presName="Name37" presStyleLbl="parChTrans1D2" presStyleIdx="2" presStyleCnt="8"/>
      <dgm:spPr/>
    </dgm:pt>
    <dgm:pt modelId="{1FEDC908-722C-4434-85B7-8AB4F17DE431}" type="pres">
      <dgm:prSet presAssocID="{2D40C7F3-A09A-471D-8245-F9BDBA690900}" presName="hierRoot2" presStyleCnt="0">
        <dgm:presLayoutVars>
          <dgm:hierBranch val="init"/>
        </dgm:presLayoutVars>
      </dgm:prSet>
      <dgm:spPr/>
    </dgm:pt>
    <dgm:pt modelId="{D1976B55-E333-4981-919E-FAA7E6430FA9}" type="pres">
      <dgm:prSet presAssocID="{2D40C7F3-A09A-471D-8245-F9BDBA690900}" presName="rootComposite" presStyleCnt="0"/>
      <dgm:spPr/>
    </dgm:pt>
    <dgm:pt modelId="{8922E729-56F3-45EA-AB25-18BE42B19946}" type="pres">
      <dgm:prSet presAssocID="{2D40C7F3-A09A-471D-8245-F9BDBA690900}" presName="rootText" presStyleLbl="node2" presStyleIdx="2" presStyleCnt="7">
        <dgm:presLayoutVars>
          <dgm:chPref val="3"/>
        </dgm:presLayoutVars>
      </dgm:prSet>
      <dgm:spPr/>
    </dgm:pt>
    <dgm:pt modelId="{668E46F3-5CB3-4825-AFBE-A60D0FBFEED8}" type="pres">
      <dgm:prSet presAssocID="{2D40C7F3-A09A-471D-8245-F9BDBA690900}" presName="rootConnector" presStyleLbl="node2" presStyleIdx="2" presStyleCnt="7"/>
      <dgm:spPr/>
    </dgm:pt>
    <dgm:pt modelId="{0CACDCA1-39F3-4997-BFB9-B85C4F9B4A8C}" type="pres">
      <dgm:prSet presAssocID="{2D40C7F3-A09A-471D-8245-F9BDBA690900}" presName="hierChild4" presStyleCnt="0"/>
      <dgm:spPr/>
    </dgm:pt>
    <dgm:pt modelId="{2E81532A-F742-4C07-8034-AE9904A7136A}" type="pres">
      <dgm:prSet presAssocID="{2D40C7F3-A09A-471D-8245-F9BDBA690900}" presName="hierChild5" presStyleCnt="0"/>
      <dgm:spPr/>
    </dgm:pt>
    <dgm:pt modelId="{0252391C-8784-4536-AAC1-D3A24D56FFDE}" type="pres">
      <dgm:prSet presAssocID="{8D5A42EF-A093-4E49-B232-A2468383AE57}" presName="Name37" presStyleLbl="parChTrans1D2" presStyleIdx="3" presStyleCnt="8"/>
      <dgm:spPr/>
    </dgm:pt>
    <dgm:pt modelId="{7BB7D8F3-5E09-4925-966E-1EDF4A61A302}" type="pres">
      <dgm:prSet presAssocID="{22016763-542F-411F-BAB4-0D90558E59E8}" presName="hierRoot2" presStyleCnt="0">
        <dgm:presLayoutVars>
          <dgm:hierBranch val="init"/>
        </dgm:presLayoutVars>
      </dgm:prSet>
      <dgm:spPr/>
    </dgm:pt>
    <dgm:pt modelId="{35CD2C10-8458-49A8-AB05-FDA6FD7A4B4E}" type="pres">
      <dgm:prSet presAssocID="{22016763-542F-411F-BAB4-0D90558E59E8}" presName="rootComposite" presStyleCnt="0"/>
      <dgm:spPr/>
    </dgm:pt>
    <dgm:pt modelId="{885421C1-C5CF-4961-A2D2-C32A43B5DB80}" type="pres">
      <dgm:prSet presAssocID="{22016763-542F-411F-BAB4-0D90558E59E8}" presName="rootText" presStyleLbl="node2" presStyleIdx="3" presStyleCnt="7">
        <dgm:presLayoutVars>
          <dgm:chPref val="3"/>
        </dgm:presLayoutVars>
      </dgm:prSet>
      <dgm:spPr/>
    </dgm:pt>
    <dgm:pt modelId="{250B6305-FECD-4443-B80A-2A6FE8F7A337}" type="pres">
      <dgm:prSet presAssocID="{22016763-542F-411F-BAB4-0D90558E59E8}" presName="rootConnector" presStyleLbl="node2" presStyleIdx="3" presStyleCnt="7"/>
      <dgm:spPr/>
    </dgm:pt>
    <dgm:pt modelId="{98F5A524-1392-40D4-9C6B-7ADD730E52A8}" type="pres">
      <dgm:prSet presAssocID="{22016763-542F-411F-BAB4-0D90558E59E8}" presName="hierChild4" presStyleCnt="0"/>
      <dgm:spPr/>
    </dgm:pt>
    <dgm:pt modelId="{742BB527-4C15-4A92-88C4-CA4413598189}" type="pres">
      <dgm:prSet presAssocID="{22016763-542F-411F-BAB4-0D90558E59E8}" presName="hierChild5" presStyleCnt="0"/>
      <dgm:spPr/>
    </dgm:pt>
    <dgm:pt modelId="{0649A1E4-8EB3-456D-B772-3494528C52D4}" type="pres">
      <dgm:prSet presAssocID="{C7211B51-0C5E-4356-A5B4-843014DA3C2E}" presName="Name37" presStyleLbl="parChTrans1D2" presStyleIdx="4" presStyleCnt="8"/>
      <dgm:spPr/>
    </dgm:pt>
    <dgm:pt modelId="{665B1410-B4A9-4707-AD87-3BEAD2D749CE}" type="pres">
      <dgm:prSet presAssocID="{683F7F45-5D74-419A-8A5D-2114AC5BA194}" presName="hierRoot2" presStyleCnt="0">
        <dgm:presLayoutVars>
          <dgm:hierBranch val="init"/>
        </dgm:presLayoutVars>
      </dgm:prSet>
      <dgm:spPr/>
    </dgm:pt>
    <dgm:pt modelId="{F66563E5-32E6-4FFC-8272-01C50BB33D14}" type="pres">
      <dgm:prSet presAssocID="{683F7F45-5D74-419A-8A5D-2114AC5BA194}" presName="rootComposite" presStyleCnt="0"/>
      <dgm:spPr/>
    </dgm:pt>
    <dgm:pt modelId="{47F40B64-04DD-4FCB-9F48-9BE007F27196}" type="pres">
      <dgm:prSet presAssocID="{683F7F45-5D74-419A-8A5D-2114AC5BA194}" presName="rootText" presStyleLbl="node2" presStyleIdx="4" presStyleCnt="7">
        <dgm:presLayoutVars>
          <dgm:chPref val="3"/>
        </dgm:presLayoutVars>
      </dgm:prSet>
      <dgm:spPr/>
    </dgm:pt>
    <dgm:pt modelId="{E53C7558-D888-4469-9336-CE9AEC7FC2E1}" type="pres">
      <dgm:prSet presAssocID="{683F7F45-5D74-419A-8A5D-2114AC5BA194}" presName="rootConnector" presStyleLbl="node2" presStyleIdx="4" presStyleCnt="7"/>
      <dgm:spPr/>
    </dgm:pt>
    <dgm:pt modelId="{9040007F-C236-4EEE-A015-414F19019D47}" type="pres">
      <dgm:prSet presAssocID="{683F7F45-5D74-419A-8A5D-2114AC5BA194}" presName="hierChild4" presStyleCnt="0"/>
      <dgm:spPr/>
    </dgm:pt>
    <dgm:pt modelId="{3C215321-8B37-44B2-91A3-7E2476F31EC9}" type="pres">
      <dgm:prSet presAssocID="{683F7F45-5D74-419A-8A5D-2114AC5BA194}" presName="hierChild5" presStyleCnt="0"/>
      <dgm:spPr/>
    </dgm:pt>
    <dgm:pt modelId="{B630CC2D-2445-4F21-9041-E617FC2513FB}" type="pres">
      <dgm:prSet presAssocID="{401A6307-463C-4229-B64F-FCEE5376C8D2}" presName="Name37" presStyleLbl="parChTrans1D2" presStyleIdx="5" presStyleCnt="8"/>
      <dgm:spPr/>
    </dgm:pt>
    <dgm:pt modelId="{8F10D913-7F09-432D-894F-CA96885A580E}" type="pres">
      <dgm:prSet presAssocID="{F12C05A6-874A-485D-AD9A-298CE0EFFB76}" presName="hierRoot2" presStyleCnt="0">
        <dgm:presLayoutVars>
          <dgm:hierBranch val="init"/>
        </dgm:presLayoutVars>
      </dgm:prSet>
      <dgm:spPr/>
    </dgm:pt>
    <dgm:pt modelId="{26EFAD5D-A996-4D8F-8F00-63E0EB3E5221}" type="pres">
      <dgm:prSet presAssocID="{F12C05A6-874A-485D-AD9A-298CE0EFFB76}" presName="rootComposite" presStyleCnt="0"/>
      <dgm:spPr/>
    </dgm:pt>
    <dgm:pt modelId="{09868AF3-18C8-4148-8A77-F7167E4CDB61}" type="pres">
      <dgm:prSet presAssocID="{F12C05A6-874A-485D-AD9A-298CE0EFFB76}" presName="rootText" presStyleLbl="node2" presStyleIdx="5" presStyleCnt="7">
        <dgm:presLayoutVars>
          <dgm:chPref val="3"/>
        </dgm:presLayoutVars>
      </dgm:prSet>
      <dgm:spPr/>
    </dgm:pt>
    <dgm:pt modelId="{652F0F2A-0595-4E4B-B639-7A904893BA52}" type="pres">
      <dgm:prSet presAssocID="{F12C05A6-874A-485D-AD9A-298CE0EFFB76}" presName="rootConnector" presStyleLbl="node2" presStyleIdx="5" presStyleCnt="7"/>
      <dgm:spPr/>
    </dgm:pt>
    <dgm:pt modelId="{E57C9F37-B756-442E-92E3-AA36CD921B49}" type="pres">
      <dgm:prSet presAssocID="{F12C05A6-874A-485D-AD9A-298CE0EFFB76}" presName="hierChild4" presStyleCnt="0"/>
      <dgm:spPr/>
    </dgm:pt>
    <dgm:pt modelId="{37693A93-520F-4AC5-9FF5-B268041AB154}" type="pres">
      <dgm:prSet presAssocID="{F12C05A6-874A-485D-AD9A-298CE0EFFB76}" presName="hierChild5" presStyleCnt="0"/>
      <dgm:spPr/>
    </dgm:pt>
    <dgm:pt modelId="{23997951-00FD-4EFC-841A-15431E82CB3F}" type="pres">
      <dgm:prSet presAssocID="{F066AA44-8E2C-44B0-B31F-7887F8892993}" presName="Name37" presStyleLbl="parChTrans1D2" presStyleIdx="6" presStyleCnt="8"/>
      <dgm:spPr/>
    </dgm:pt>
    <dgm:pt modelId="{1800EAA0-FDA2-460F-84DB-F283DCD4CFAD}" type="pres">
      <dgm:prSet presAssocID="{BF9F9D80-D96B-4B28-B285-2DE990552E85}" presName="hierRoot2" presStyleCnt="0">
        <dgm:presLayoutVars>
          <dgm:hierBranch val="init"/>
        </dgm:presLayoutVars>
      </dgm:prSet>
      <dgm:spPr/>
    </dgm:pt>
    <dgm:pt modelId="{F2999F51-AD0E-4A19-BDF0-FCD1FC4727BE}" type="pres">
      <dgm:prSet presAssocID="{BF9F9D80-D96B-4B28-B285-2DE990552E85}" presName="rootComposite" presStyleCnt="0"/>
      <dgm:spPr/>
    </dgm:pt>
    <dgm:pt modelId="{21A24890-024A-43B9-83E7-084DC6FF6093}" type="pres">
      <dgm:prSet presAssocID="{BF9F9D80-D96B-4B28-B285-2DE990552E85}" presName="rootText" presStyleLbl="node2" presStyleIdx="6" presStyleCnt="7">
        <dgm:presLayoutVars>
          <dgm:chPref val="3"/>
        </dgm:presLayoutVars>
      </dgm:prSet>
      <dgm:spPr/>
    </dgm:pt>
    <dgm:pt modelId="{397B1F91-1066-481E-B5C1-03234B40CD73}" type="pres">
      <dgm:prSet presAssocID="{BF9F9D80-D96B-4B28-B285-2DE990552E85}" presName="rootConnector" presStyleLbl="node2" presStyleIdx="6" presStyleCnt="7"/>
      <dgm:spPr/>
    </dgm:pt>
    <dgm:pt modelId="{31F9A5BC-B6A4-498C-91A7-09980D0CDFD8}" type="pres">
      <dgm:prSet presAssocID="{BF9F9D80-D96B-4B28-B285-2DE990552E85}" presName="hierChild4" presStyleCnt="0"/>
      <dgm:spPr/>
    </dgm:pt>
    <dgm:pt modelId="{47637E5B-CB3A-4107-A98C-FFBEBDC741CE}" type="pres">
      <dgm:prSet presAssocID="{BF9F9D80-D96B-4B28-B285-2DE990552E85}" presName="hierChild5" presStyleCnt="0"/>
      <dgm:spPr/>
    </dgm:pt>
    <dgm:pt modelId="{DC2BCBD1-D8A4-4AA8-B303-4BEEE8788E48}" type="pres">
      <dgm:prSet presAssocID="{6D62EA34-9EBA-4922-8B2C-3B9D8C7A8892}" presName="hierChild3" presStyleCnt="0"/>
      <dgm:spPr/>
    </dgm:pt>
    <dgm:pt modelId="{B3502767-5ACF-40B9-9923-35E5A97C02DC}" type="pres">
      <dgm:prSet presAssocID="{83164F38-0F55-4EE6-BE47-974F6603BE9B}" presName="Name111" presStyleLbl="parChTrans1D2" presStyleIdx="7" presStyleCnt="8"/>
      <dgm:spPr/>
    </dgm:pt>
    <dgm:pt modelId="{344F70D2-DD62-4D06-8414-67A018F94C65}" type="pres">
      <dgm:prSet presAssocID="{0C9A9DA3-0DA5-4783-914C-684E0A2AE017}" presName="hierRoot3" presStyleCnt="0">
        <dgm:presLayoutVars>
          <dgm:hierBranch val="init"/>
        </dgm:presLayoutVars>
      </dgm:prSet>
      <dgm:spPr/>
    </dgm:pt>
    <dgm:pt modelId="{C5B40647-91A7-4978-8B87-884D27DF8D8B}" type="pres">
      <dgm:prSet presAssocID="{0C9A9DA3-0DA5-4783-914C-684E0A2AE017}" presName="rootComposite3" presStyleCnt="0"/>
      <dgm:spPr/>
    </dgm:pt>
    <dgm:pt modelId="{51CC0593-8556-40B6-ADC9-283C52D25CF5}" type="pres">
      <dgm:prSet presAssocID="{0C9A9DA3-0DA5-4783-914C-684E0A2AE017}" presName="rootText3" presStyleLbl="asst1" presStyleIdx="0" presStyleCnt="1">
        <dgm:presLayoutVars>
          <dgm:chPref val="3"/>
        </dgm:presLayoutVars>
      </dgm:prSet>
      <dgm:spPr/>
    </dgm:pt>
    <dgm:pt modelId="{51DCF2A1-8FD5-42D2-9CF1-74BB6628CF4C}" type="pres">
      <dgm:prSet presAssocID="{0C9A9DA3-0DA5-4783-914C-684E0A2AE017}" presName="rootConnector3" presStyleLbl="asst1" presStyleIdx="0" presStyleCnt="1"/>
      <dgm:spPr/>
    </dgm:pt>
    <dgm:pt modelId="{60800736-BC83-473C-96DE-6ED3358E8BE6}" type="pres">
      <dgm:prSet presAssocID="{0C9A9DA3-0DA5-4783-914C-684E0A2AE017}" presName="hierChild6" presStyleCnt="0"/>
      <dgm:spPr/>
    </dgm:pt>
    <dgm:pt modelId="{A7289313-86BF-47D6-AE3B-51074547FC7E}" type="pres">
      <dgm:prSet presAssocID="{0C9A9DA3-0DA5-4783-914C-684E0A2AE017}" presName="hierChild7" presStyleCnt="0"/>
      <dgm:spPr/>
    </dgm:pt>
  </dgm:ptLst>
  <dgm:cxnLst>
    <dgm:cxn modelId="{181ECF05-D4FE-4B62-AEDF-A2B5C44EA3C2}" srcId="{6D62EA34-9EBA-4922-8B2C-3B9D8C7A8892}" destId="{B34C36D0-9DAB-46DD-A6D4-82A16F619E95}" srcOrd="1" destOrd="0" parTransId="{6B0F038A-917A-4541-8F6B-36103DF243DA}" sibTransId="{DA43C7C3-DE97-4D07-8FF9-F6B397AB9304}"/>
    <dgm:cxn modelId="{2458750E-C76B-4A6D-AD03-51AF7B3E2750}" type="presOf" srcId="{683F7F45-5D74-419A-8A5D-2114AC5BA194}" destId="{47F40B64-04DD-4FCB-9F48-9BE007F27196}" srcOrd="0" destOrd="0" presId="urn:microsoft.com/office/officeart/2005/8/layout/orgChart1"/>
    <dgm:cxn modelId="{9D52D213-BA93-4F36-8E54-BA1BAE6F38DF}" srcId="{6D62EA34-9EBA-4922-8B2C-3B9D8C7A8892}" destId="{FF1F77C7-53F4-47D8-88BC-58B33C6CC373}" srcOrd="2" destOrd="0" parTransId="{A9FD2E61-462E-463A-867D-48E68FA09874}" sibTransId="{89A35617-9A64-4F11-9365-E84312154320}"/>
    <dgm:cxn modelId="{3031EE16-13C6-4586-8ABA-2E308644E776}" type="presOf" srcId="{C7211B51-0C5E-4356-A5B4-843014DA3C2E}" destId="{0649A1E4-8EB3-456D-B772-3494528C52D4}" srcOrd="0" destOrd="0" presId="urn:microsoft.com/office/officeart/2005/8/layout/orgChart1"/>
    <dgm:cxn modelId="{9850EC19-5899-4314-92CD-21BECEB25742}" type="presOf" srcId="{6B0F038A-917A-4541-8F6B-36103DF243DA}" destId="{BD980716-9B01-404A-B01D-57FFEF5557B5}" srcOrd="0" destOrd="0" presId="urn:microsoft.com/office/officeart/2005/8/layout/orgChart1"/>
    <dgm:cxn modelId="{B93D271B-A107-4593-B0BE-193C7318512E}" type="presOf" srcId="{B34C36D0-9DAB-46DD-A6D4-82A16F619E95}" destId="{D4EFD07D-A631-463C-B557-3C4D9AA5B992}" srcOrd="0" destOrd="0" presId="urn:microsoft.com/office/officeart/2005/8/layout/orgChart1"/>
    <dgm:cxn modelId="{389D7924-DA9B-4564-8C43-45E40FCA337F}" type="presOf" srcId="{A9FD2E61-462E-463A-867D-48E68FA09874}" destId="{99BF503D-3800-4C95-84E9-7496EB12B015}" srcOrd="0" destOrd="0" presId="urn:microsoft.com/office/officeart/2005/8/layout/orgChart1"/>
    <dgm:cxn modelId="{0B2A7D2F-2300-4B03-94A8-68EE8CA74A69}" type="presOf" srcId="{0C9A9DA3-0DA5-4783-914C-684E0A2AE017}" destId="{51CC0593-8556-40B6-ADC9-283C52D25CF5}" srcOrd="0" destOrd="0" presId="urn:microsoft.com/office/officeart/2005/8/layout/orgChart1"/>
    <dgm:cxn modelId="{34C4666D-9AE1-45DD-AF93-317EFD71F6DB}" type="presOf" srcId="{401A6307-463C-4229-B64F-FCEE5376C8D2}" destId="{B630CC2D-2445-4F21-9041-E617FC2513FB}" srcOrd="0" destOrd="0" presId="urn:microsoft.com/office/officeart/2005/8/layout/orgChart1"/>
    <dgm:cxn modelId="{0D4FCF4E-E577-4A5C-95EE-66B605592F8A}" type="presOf" srcId="{8D5A42EF-A093-4E49-B232-A2468383AE57}" destId="{0252391C-8784-4536-AAC1-D3A24D56FFDE}" srcOrd="0" destOrd="0" presId="urn:microsoft.com/office/officeart/2005/8/layout/orgChart1"/>
    <dgm:cxn modelId="{C6182F56-0418-4610-85AB-0B2A3B84783D}" type="presOf" srcId="{FF1F77C7-53F4-47D8-88BC-58B33C6CC373}" destId="{93C1B3C3-F80D-4118-96C7-F6144F12C45A}" srcOrd="1" destOrd="0" presId="urn:microsoft.com/office/officeart/2005/8/layout/orgChart1"/>
    <dgm:cxn modelId="{C93B5458-E120-4DED-98C5-239940049DEB}" type="presOf" srcId="{BF9F9D80-D96B-4B28-B285-2DE990552E85}" destId="{21A24890-024A-43B9-83E7-084DC6FF6093}" srcOrd="0" destOrd="0" presId="urn:microsoft.com/office/officeart/2005/8/layout/orgChart1"/>
    <dgm:cxn modelId="{7A26D67C-C89F-4E1B-9505-CDCF4C2709C5}" type="presOf" srcId="{6D62EA34-9EBA-4922-8B2C-3B9D8C7A8892}" destId="{CB574B58-F6AC-48DE-92B1-B3C6C4896795}" srcOrd="0" destOrd="0" presId="urn:microsoft.com/office/officeart/2005/8/layout/orgChart1"/>
    <dgm:cxn modelId="{6CDB5082-F337-442A-886A-FF7221D04484}" type="presOf" srcId="{F12C05A6-874A-485D-AD9A-298CE0EFFB76}" destId="{09868AF3-18C8-4148-8A77-F7167E4CDB61}" srcOrd="0" destOrd="0" presId="urn:microsoft.com/office/officeart/2005/8/layout/orgChart1"/>
    <dgm:cxn modelId="{59BBC48A-2EFF-43F4-B345-1F7BC39BAFE7}" type="presOf" srcId="{BF9F9D80-D96B-4B28-B285-2DE990552E85}" destId="{397B1F91-1066-481E-B5C1-03234B40CD73}" srcOrd="1" destOrd="0" presId="urn:microsoft.com/office/officeart/2005/8/layout/orgChart1"/>
    <dgm:cxn modelId="{4347A98F-6E80-4934-936E-F85FC7DBA918}" type="presOf" srcId="{F066AA44-8E2C-44B0-B31F-7887F8892993}" destId="{23997951-00FD-4EFC-841A-15431E82CB3F}" srcOrd="0" destOrd="0" presId="urn:microsoft.com/office/officeart/2005/8/layout/orgChart1"/>
    <dgm:cxn modelId="{34115696-7F00-4229-A572-78E235B100A7}" srcId="{6D62EA34-9EBA-4922-8B2C-3B9D8C7A8892}" destId="{BF9F9D80-D96B-4B28-B285-2DE990552E85}" srcOrd="7" destOrd="0" parTransId="{F066AA44-8E2C-44B0-B31F-7887F8892993}" sibTransId="{360B7B84-8D48-477B-9835-7B646F625559}"/>
    <dgm:cxn modelId="{AAF9B296-9B3D-4CE0-9CF9-D9769A2C49B8}" type="presOf" srcId="{19EBB55D-5EA6-403B-902A-F8C0A77587B9}" destId="{9256FC27-1432-48AF-84E9-C862096C829D}" srcOrd="0" destOrd="0" presId="urn:microsoft.com/office/officeart/2005/8/layout/orgChart1"/>
    <dgm:cxn modelId="{3DE83899-6A1A-4E23-8AA7-4287CFA72126}" srcId="{6D62EA34-9EBA-4922-8B2C-3B9D8C7A8892}" destId="{2D40C7F3-A09A-471D-8245-F9BDBA690900}" srcOrd="3" destOrd="0" parTransId="{19EBB55D-5EA6-403B-902A-F8C0A77587B9}" sibTransId="{BA34F3A4-41EB-4BBA-A7A2-CBAD496CA436}"/>
    <dgm:cxn modelId="{95D8329D-DEC7-43A7-BDD2-6C787AB83266}" type="presOf" srcId="{2D40C7F3-A09A-471D-8245-F9BDBA690900}" destId="{8922E729-56F3-45EA-AB25-18BE42B19946}" srcOrd="0" destOrd="0" presId="urn:microsoft.com/office/officeart/2005/8/layout/orgChart1"/>
    <dgm:cxn modelId="{9CD5ABA4-83A2-4212-B00A-44CFAA91BF09}" type="presOf" srcId="{928C0335-4449-41EE-A51C-06A48B64CF11}" destId="{0B546F67-E395-47EE-B0CE-405C70DF7CBC}" srcOrd="0" destOrd="0" presId="urn:microsoft.com/office/officeart/2005/8/layout/orgChart1"/>
    <dgm:cxn modelId="{1A4CCFA6-80B5-44C9-A971-5D2ABD5D7E3E}" type="presOf" srcId="{0C9A9DA3-0DA5-4783-914C-684E0A2AE017}" destId="{51DCF2A1-8FD5-42D2-9CF1-74BB6628CF4C}" srcOrd="1" destOrd="0" presId="urn:microsoft.com/office/officeart/2005/8/layout/orgChart1"/>
    <dgm:cxn modelId="{415D83B0-2EC6-4AD6-A055-999BD46FEE27}" type="presOf" srcId="{22016763-542F-411F-BAB4-0D90558E59E8}" destId="{250B6305-FECD-4443-B80A-2A6FE8F7A337}" srcOrd="1" destOrd="0" presId="urn:microsoft.com/office/officeart/2005/8/layout/orgChart1"/>
    <dgm:cxn modelId="{CFD8A2B1-7A57-46D4-AB02-A54BCE22B0CE}" type="presOf" srcId="{683F7F45-5D74-419A-8A5D-2114AC5BA194}" destId="{E53C7558-D888-4469-9336-CE9AEC7FC2E1}" srcOrd="1" destOrd="0" presId="urn:microsoft.com/office/officeart/2005/8/layout/orgChart1"/>
    <dgm:cxn modelId="{3ED4D1C0-E7E2-4293-9EEA-13847E431BE9}" srcId="{928C0335-4449-41EE-A51C-06A48B64CF11}" destId="{6D62EA34-9EBA-4922-8B2C-3B9D8C7A8892}" srcOrd="0" destOrd="0" parTransId="{E721870B-8543-4658-9DEE-7BBAED6213DC}" sibTransId="{06B13006-840D-4974-BE52-D5FD09E8D490}"/>
    <dgm:cxn modelId="{4977B8C7-2375-42A5-9B48-3B311139FD0D}" type="presOf" srcId="{FF1F77C7-53F4-47D8-88BC-58B33C6CC373}" destId="{3861A10D-1F99-468C-878D-F80C6ADB9F60}" srcOrd="0" destOrd="0" presId="urn:microsoft.com/office/officeart/2005/8/layout/orgChart1"/>
    <dgm:cxn modelId="{3837DDCE-BB4F-44B3-9F83-F2611A2B46EE}" type="presOf" srcId="{22016763-542F-411F-BAB4-0D90558E59E8}" destId="{885421C1-C5CF-4961-A2D2-C32A43B5DB80}" srcOrd="0" destOrd="0" presId="urn:microsoft.com/office/officeart/2005/8/layout/orgChart1"/>
    <dgm:cxn modelId="{44E46CCF-D718-4A33-B68D-0F11B40E2CD9}" type="presOf" srcId="{83164F38-0F55-4EE6-BE47-974F6603BE9B}" destId="{B3502767-5ACF-40B9-9923-35E5A97C02DC}" srcOrd="0" destOrd="0" presId="urn:microsoft.com/office/officeart/2005/8/layout/orgChart1"/>
    <dgm:cxn modelId="{3AC96FD1-758E-4B5C-8001-374702A4B251}" type="presOf" srcId="{6D62EA34-9EBA-4922-8B2C-3B9D8C7A8892}" destId="{615BFE4F-7BD7-40E7-8F2F-CAAB09AA8F66}" srcOrd="1" destOrd="0" presId="urn:microsoft.com/office/officeart/2005/8/layout/orgChart1"/>
    <dgm:cxn modelId="{5FDAA1D1-6549-424B-84D5-6151145279CC}" srcId="{6D62EA34-9EBA-4922-8B2C-3B9D8C7A8892}" destId="{22016763-542F-411F-BAB4-0D90558E59E8}" srcOrd="4" destOrd="0" parTransId="{8D5A42EF-A093-4E49-B232-A2468383AE57}" sibTransId="{1C80E997-E709-43D4-9C9D-43528E9D9B66}"/>
    <dgm:cxn modelId="{F91F0AD2-33E0-4061-95BB-38565A5B31A7}" type="presOf" srcId="{B34C36D0-9DAB-46DD-A6D4-82A16F619E95}" destId="{53CACB8F-B273-424E-9436-C06095BCB4EC}" srcOrd="1" destOrd="0" presId="urn:microsoft.com/office/officeart/2005/8/layout/orgChart1"/>
    <dgm:cxn modelId="{D57342D6-67BD-42D7-9FD1-4BCA46F12150}" type="presOf" srcId="{2D40C7F3-A09A-471D-8245-F9BDBA690900}" destId="{668E46F3-5CB3-4825-AFBE-A60D0FBFEED8}" srcOrd="1" destOrd="0" presId="urn:microsoft.com/office/officeart/2005/8/layout/orgChart1"/>
    <dgm:cxn modelId="{51B59BEB-6AED-4638-917D-6D09C76A3C5B}" srcId="{6D62EA34-9EBA-4922-8B2C-3B9D8C7A8892}" destId="{F12C05A6-874A-485D-AD9A-298CE0EFFB76}" srcOrd="6" destOrd="0" parTransId="{401A6307-463C-4229-B64F-FCEE5376C8D2}" sibTransId="{8C60911B-750B-4747-BDAE-A02411975517}"/>
    <dgm:cxn modelId="{028EC0F7-4DE1-4064-8541-B054BAD6AE60}" srcId="{6D62EA34-9EBA-4922-8B2C-3B9D8C7A8892}" destId="{683F7F45-5D74-419A-8A5D-2114AC5BA194}" srcOrd="5" destOrd="0" parTransId="{C7211B51-0C5E-4356-A5B4-843014DA3C2E}" sibTransId="{E13A94F9-534F-4A3A-B861-17E93EF4068B}"/>
    <dgm:cxn modelId="{578A47F9-5D3E-42D8-A959-DAAD7100FBD5}" type="presOf" srcId="{F12C05A6-874A-485D-AD9A-298CE0EFFB76}" destId="{652F0F2A-0595-4E4B-B639-7A904893BA52}" srcOrd="1" destOrd="0" presId="urn:microsoft.com/office/officeart/2005/8/layout/orgChart1"/>
    <dgm:cxn modelId="{30848AFC-F034-49B9-B7F9-EB8864EB0454}" srcId="{6D62EA34-9EBA-4922-8B2C-3B9D8C7A8892}" destId="{0C9A9DA3-0DA5-4783-914C-684E0A2AE017}" srcOrd="0" destOrd="0" parTransId="{83164F38-0F55-4EE6-BE47-974F6603BE9B}" sibTransId="{0A848087-B75B-4AE2-BAF7-57FCB03BEE82}"/>
    <dgm:cxn modelId="{180EC573-17AB-41EF-A6E9-1DF53D0C949F}" type="presParOf" srcId="{0B546F67-E395-47EE-B0CE-405C70DF7CBC}" destId="{6CEEBBDC-80E9-4FF9-A68D-FD321991AAC9}" srcOrd="0" destOrd="0" presId="urn:microsoft.com/office/officeart/2005/8/layout/orgChart1"/>
    <dgm:cxn modelId="{4350E428-B4F1-45F0-AA7A-85F38B6ED009}" type="presParOf" srcId="{6CEEBBDC-80E9-4FF9-A68D-FD321991AAC9}" destId="{546E8B8C-C1EB-4FFA-A7F1-649E4652B9EE}" srcOrd="0" destOrd="0" presId="urn:microsoft.com/office/officeart/2005/8/layout/orgChart1"/>
    <dgm:cxn modelId="{CF88D577-AB30-403D-B1F7-F6F504455295}" type="presParOf" srcId="{546E8B8C-C1EB-4FFA-A7F1-649E4652B9EE}" destId="{CB574B58-F6AC-48DE-92B1-B3C6C4896795}" srcOrd="0" destOrd="0" presId="urn:microsoft.com/office/officeart/2005/8/layout/orgChart1"/>
    <dgm:cxn modelId="{94023FCD-7631-4C55-9BDA-703325D2ADEF}" type="presParOf" srcId="{546E8B8C-C1EB-4FFA-A7F1-649E4652B9EE}" destId="{615BFE4F-7BD7-40E7-8F2F-CAAB09AA8F66}" srcOrd="1" destOrd="0" presId="urn:microsoft.com/office/officeart/2005/8/layout/orgChart1"/>
    <dgm:cxn modelId="{E396D2A9-9FD4-4E16-8243-9B51A82B3F29}" type="presParOf" srcId="{6CEEBBDC-80E9-4FF9-A68D-FD321991AAC9}" destId="{C39C8BE1-D6E5-4F19-A107-F07A651CC3B4}" srcOrd="1" destOrd="0" presId="urn:microsoft.com/office/officeart/2005/8/layout/orgChart1"/>
    <dgm:cxn modelId="{E785FBE5-5258-43AB-B253-4D5601ACDFAB}" type="presParOf" srcId="{C39C8BE1-D6E5-4F19-A107-F07A651CC3B4}" destId="{BD980716-9B01-404A-B01D-57FFEF5557B5}" srcOrd="0" destOrd="0" presId="urn:microsoft.com/office/officeart/2005/8/layout/orgChart1"/>
    <dgm:cxn modelId="{095414BB-0633-43D2-B4B1-C7CCEF00D321}" type="presParOf" srcId="{C39C8BE1-D6E5-4F19-A107-F07A651CC3B4}" destId="{71BC322F-16B8-4778-ADED-16B0B04260AB}" srcOrd="1" destOrd="0" presId="urn:microsoft.com/office/officeart/2005/8/layout/orgChart1"/>
    <dgm:cxn modelId="{1F3285CD-0FC1-46DF-9442-5F3E06AEAC36}" type="presParOf" srcId="{71BC322F-16B8-4778-ADED-16B0B04260AB}" destId="{B59DDCB3-7386-46FD-9D54-AA80643C9C3E}" srcOrd="0" destOrd="0" presId="urn:microsoft.com/office/officeart/2005/8/layout/orgChart1"/>
    <dgm:cxn modelId="{A8000CF0-2106-4360-8A00-FC48C0A0E921}" type="presParOf" srcId="{B59DDCB3-7386-46FD-9D54-AA80643C9C3E}" destId="{D4EFD07D-A631-463C-B557-3C4D9AA5B992}" srcOrd="0" destOrd="0" presId="urn:microsoft.com/office/officeart/2005/8/layout/orgChart1"/>
    <dgm:cxn modelId="{A0B8B428-2802-434A-8C41-EF69B6387062}" type="presParOf" srcId="{B59DDCB3-7386-46FD-9D54-AA80643C9C3E}" destId="{53CACB8F-B273-424E-9436-C06095BCB4EC}" srcOrd="1" destOrd="0" presId="urn:microsoft.com/office/officeart/2005/8/layout/orgChart1"/>
    <dgm:cxn modelId="{857E52D5-0D00-4F58-83DE-06C4E17BDEED}" type="presParOf" srcId="{71BC322F-16B8-4778-ADED-16B0B04260AB}" destId="{E7FC7A77-B336-4E34-B200-70BDE5876146}" srcOrd="1" destOrd="0" presId="urn:microsoft.com/office/officeart/2005/8/layout/orgChart1"/>
    <dgm:cxn modelId="{FAB5E03C-7C00-4BF2-B1E6-9C602219B970}" type="presParOf" srcId="{71BC322F-16B8-4778-ADED-16B0B04260AB}" destId="{D2B5FAF2-E112-43E0-897A-75323E786E9C}" srcOrd="2" destOrd="0" presId="urn:microsoft.com/office/officeart/2005/8/layout/orgChart1"/>
    <dgm:cxn modelId="{EA203DFF-86A1-4D54-8940-2940CE0A8990}" type="presParOf" srcId="{C39C8BE1-D6E5-4F19-A107-F07A651CC3B4}" destId="{99BF503D-3800-4C95-84E9-7496EB12B015}" srcOrd="2" destOrd="0" presId="urn:microsoft.com/office/officeart/2005/8/layout/orgChart1"/>
    <dgm:cxn modelId="{D04DF5F0-4B03-4374-9F17-FF873464EEF5}" type="presParOf" srcId="{C39C8BE1-D6E5-4F19-A107-F07A651CC3B4}" destId="{AF84D951-D375-4511-90B3-52CA88A571AA}" srcOrd="3" destOrd="0" presId="urn:microsoft.com/office/officeart/2005/8/layout/orgChart1"/>
    <dgm:cxn modelId="{4F04436B-FF31-4CE0-ADE1-D31A766E7BA2}" type="presParOf" srcId="{AF84D951-D375-4511-90B3-52CA88A571AA}" destId="{5980D6BD-3B04-4657-BD71-FD5B9386B6DA}" srcOrd="0" destOrd="0" presId="urn:microsoft.com/office/officeart/2005/8/layout/orgChart1"/>
    <dgm:cxn modelId="{FB392906-A354-402D-A313-0F37027F6804}" type="presParOf" srcId="{5980D6BD-3B04-4657-BD71-FD5B9386B6DA}" destId="{3861A10D-1F99-468C-878D-F80C6ADB9F60}" srcOrd="0" destOrd="0" presId="urn:microsoft.com/office/officeart/2005/8/layout/orgChart1"/>
    <dgm:cxn modelId="{F83B0D8B-1D64-4604-A96B-01B413F6580E}" type="presParOf" srcId="{5980D6BD-3B04-4657-BD71-FD5B9386B6DA}" destId="{93C1B3C3-F80D-4118-96C7-F6144F12C45A}" srcOrd="1" destOrd="0" presId="urn:microsoft.com/office/officeart/2005/8/layout/orgChart1"/>
    <dgm:cxn modelId="{1D5B74B1-2FC8-42E5-A4BF-893D48FD80CC}" type="presParOf" srcId="{AF84D951-D375-4511-90B3-52CA88A571AA}" destId="{107568B4-BFE1-4531-B308-AD05F57EAAB0}" srcOrd="1" destOrd="0" presId="urn:microsoft.com/office/officeart/2005/8/layout/orgChart1"/>
    <dgm:cxn modelId="{9CE2DE9D-23F5-4A18-AD98-39A839726DB5}" type="presParOf" srcId="{AF84D951-D375-4511-90B3-52CA88A571AA}" destId="{15447F16-0AA1-44AA-A7D2-3C3FDD42D8FD}" srcOrd="2" destOrd="0" presId="urn:microsoft.com/office/officeart/2005/8/layout/orgChart1"/>
    <dgm:cxn modelId="{302071DC-260B-4938-8473-580F745A0909}" type="presParOf" srcId="{C39C8BE1-D6E5-4F19-A107-F07A651CC3B4}" destId="{9256FC27-1432-48AF-84E9-C862096C829D}" srcOrd="4" destOrd="0" presId="urn:microsoft.com/office/officeart/2005/8/layout/orgChart1"/>
    <dgm:cxn modelId="{DC4C3567-BB2A-455E-A436-984FB3420E5B}" type="presParOf" srcId="{C39C8BE1-D6E5-4F19-A107-F07A651CC3B4}" destId="{1FEDC908-722C-4434-85B7-8AB4F17DE431}" srcOrd="5" destOrd="0" presId="urn:microsoft.com/office/officeart/2005/8/layout/orgChart1"/>
    <dgm:cxn modelId="{9D701159-E6CC-40D7-A0A7-3EC7F1DD4785}" type="presParOf" srcId="{1FEDC908-722C-4434-85B7-8AB4F17DE431}" destId="{D1976B55-E333-4981-919E-FAA7E6430FA9}" srcOrd="0" destOrd="0" presId="urn:microsoft.com/office/officeart/2005/8/layout/orgChart1"/>
    <dgm:cxn modelId="{A0A3B4F5-998F-4C56-8A52-DEBB77F698D5}" type="presParOf" srcId="{D1976B55-E333-4981-919E-FAA7E6430FA9}" destId="{8922E729-56F3-45EA-AB25-18BE42B19946}" srcOrd="0" destOrd="0" presId="urn:microsoft.com/office/officeart/2005/8/layout/orgChart1"/>
    <dgm:cxn modelId="{3772EA2A-768F-47A4-A731-CEFCA38F298B}" type="presParOf" srcId="{D1976B55-E333-4981-919E-FAA7E6430FA9}" destId="{668E46F3-5CB3-4825-AFBE-A60D0FBFEED8}" srcOrd="1" destOrd="0" presId="urn:microsoft.com/office/officeart/2005/8/layout/orgChart1"/>
    <dgm:cxn modelId="{3AD075FF-4D4F-40AF-BDB2-1E6C1AAC29CF}" type="presParOf" srcId="{1FEDC908-722C-4434-85B7-8AB4F17DE431}" destId="{0CACDCA1-39F3-4997-BFB9-B85C4F9B4A8C}" srcOrd="1" destOrd="0" presId="urn:microsoft.com/office/officeart/2005/8/layout/orgChart1"/>
    <dgm:cxn modelId="{763ACE32-DBAE-45C3-B7D6-08529D68C0C0}" type="presParOf" srcId="{1FEDC908-722C-4434-85B7-8AB4F17DE431}" destId="{2E81532A-F742-4C07-8034-AE9904A7136A}" srcOrd="2" destOrd="0" presId="urn:microsoft.com/office/officeart/2005/8/layout/orgChart1"/>
    <dgm:cxn modelId="{8E9F53DC-6584-42E5-978C-051EAF8F6B03}" type="presParOf" srcId="{C39C8BE1-D6E5-4F19-A107-F07A651CC3B4}" destId="{0252391C-8784-4536-AAC1-D3A24D56FFDE}" srcOrd="6" destOrd="0" presId="urn:microsoft.com/office/officeart/2005/8/layout/orgChart1"/>
    <dgm:cxn modelId="{EBED0DB8-8993-461A-9ACD-790B1C164637}" type="presParOf" srcId="{C39C8BE1-D6E5-4F19-A107-F07A651CC3B4}" destId="{7BB7D8F3-5E09-4925-966E-1EDF4A61A302}" srcOrd="7" destOrd="0" presId="urn:microsoft.com/office/officeart/2005/8/layout/orgChart1"/>
    <dgm:cxn modelId="{05E4B8FB-7F16-41AD-A242-1A4BD4D22709}" type="presParOf" srcId="{7BB7D8F3-5E09-4925-966E-1EDF4A61A302}" destId="{35CD2C10-8458-49A8-AB05-FDA6FD7A4B4E}" srcOrd="0" destOrd="0" presId="urn:microsoft.com/office/officeart/2005/8/layout/orgChart1"/>
    <dgm:cxn modelId="{70461B5E-A104-4EA3-87C0-9364272C4257}" type="presParOf" srcId="{35CD2C10-8458-49A8-AB05-FDA6FD7A4B4E}" destId="{885421C1-C5CF-4961-A2D2-C32A43B5DB80}" srcOrd="0" destOrd="0" presId="urn:microsoft.com/office/officeart/2005/8/layout/orgChart1"/>
    <dgm:cxn modelId="{32981AA1-7359-47D5-8BB8-C31029B09C7C}" type="presParOf" srcId="{35CD2C10-8458-49A8-AB05-FDA6FD7A4B4E}" destId="{250B6305-FECD-4443-B80A-2A6FE8F7A337}" srcOrd="1" destOrd="0" presId="urn:microsoft.com/office/officeart/2005/8/layout/orgChart1"/>
    <dgm:cxn modelId="{8B5DD173-738C-47A5-A805-B92B111B8DA0}" type="presParOf" srcId="{7BB7D8F3-5E09-4925-966E-1EDF4A61A302}" destId="{98F5A524-1392-40D4-9C6B-7ADD730E52A8}" srcOrd="1" destOrd="0" presId="urn:microsoft.com/office/officeart/2005/8/layout/orgChart1"/>
    <dgm:cxn modelId="{ED919BE4-7ACC-47D9-9C1B-6212FFF597C9}" type="presParOf" srcId="{7BB7D8F3-5E09-4925-966E-1EDF4A61A302}" destId="{742BB527-4C15-4A92-88C4-CA4413598189}" srcOrd="2" destOrd="0" presId="urn:microsoft.com/office/officeart/2005/8/layout/orgChart1"/>
    <dgm:cxn modelId="{9BAAF122-0D2F-46E5-910A-1DED3AF3FC87}" type="presParOf" srcId="{C39C8BE1-D6E5-4F19-A107-F07A651CC3B4}" destId="{0649A1E4-8EB3-456D-B772-3494528C52D4}" srcOrd="8" destOrd="0" presId="urn:microsoft.com/office/officeart/2005/8/layout/orgChart1"/>
    <dgm:cxn modelId="{0E45D2CB-05E9-4C92-B502-7900010A0B3A}" type="presParOf" srcId="{C39C8BE1-D6E5-4F19-A107-F07A651CC3B4}" destId="{665B1410-B4A9-4707-AD87-3BEAD2D749CE}" srcOrd="9" destOrd="0" presId="urn:microsoft.com/office/officeart/2005/8/layout/orgChart1"/>
    <dgm:cxn modelId="{B4657DEF-20C8-4FA9-A249-AFE5332844CF}" type="presParOf" srcId="{665B1410-B4A9-4707-AD87-3BEAD2D749CE}" destId="{F66563E5-32E6-4FFC-8272-01C50BB33D14}" srcOrd="0" destOrd="0" presId="urn:microsoft.com/office/officeart/2005/8/layout/orgChart1"/>
    <dgm:cxn modelId="{66163154-D1A7-4E57-8818-F24F0E9AFB1F}" type="presParOf" srcId="{F66563E5-32E6-4FFC-8272-01C50BB33D14}" destId="{47F40B64-04DD-4FCB-9F48-9BE007F27196}" srcOrd="0" destOrd="0" presId="urn:microsoft.com/office/officeart/2005/8/layout/orgChart1"/>
    <dgm:cxn modelId="{D20C8BE5-B5B2-4E83-AE5D-78C7E9C39B04}" type="presParOf" srcId="{F66563E5-32E6-4FFC-8272-01C50BB33D14}" destId="{E53C7558-D888-4469-9336-CE9AEC7FC2E1}" srcOrd="1" destOrd="0" presId="urn:microsoft.com/office/officeart/2005/8/layout/orgChart1"/>
    <dgm:cxn modelId="{EED537EF-7D8B-4C68-A810-5E6FD504B3FD}" type="presParOf" srcId="{665B1410-B4A9-4707-AD87-3BEAD2D749CE}" destId="{9040007F-C236-4EEE-A015-414F19019D47}" srcOrd="1" destOrd="0" presId="urn:microsoft.com/office/officeart/2005/8/layout/orgChart1"/>
    <dgm:cxn modelId="{883553DA-8BBA-44E6-8147-5A8C53B6DD33}" type="presParOf" srcId="{665B1410-B4A9-4707-AD87-3BEAD2D749CE}" destId="{3C215321-8B37-44B2-91A3-7E2476F31EC9}" srcOrd="2" destOrd="0" presId="urn:microsoft.com/office/officeart/2005/8/layout/orgChart1"/>
    <dgm:cxn modelId="{3D0274FE-F8A3-4B27-A834-880BC5F4BC6D}" type="presParOf" srcId="{C39C8BE1-D6E5-4F19-A107-F07A651CC3B4}" destId="{B630CC2D-2445-4F21-9041-E617FC2513FB}" srcOrd="10" destOrd="0" presId="urn:microsoft.com/office/officeart/2005/8/layout/orgChart1"/>
    <dgm:cxn modelId="{405FEBB6-595D-457E-8D0F-FF77E30BD13C}" type="presParOf" srcId="{C39C8BE1-D6E5-4F19-A107-F07A651CC3B4}" destId="{8F10D913-7F09-432D-894F-CA96885A580E}" srcOrd="11" destOrd="0" presId="urn:microsoft.com/office/officeart/2005/8/layout/orgChart1"/>
    <dgm:cxn modelId="{C815AF6E-3117-4924-B98E-0988E5D51D97}" type="presParOf" srcId="{8F10D913-7F09-432D-894F-CA96885A580E}" destId="{26EFAD5D-A996-4D8F-8F00-63E0EB3E5221}" srcOrd="0" destOrd="0" presId="urn:microsoft.com/office/officeart/2005/8/layout/orgChart1"/>
    <dgm:cxn modelId="{3E992B16-CAD6-494F-BBB2-62416C3AF5C2}" type="presParOf" srcId="{26EFAD5D-A996-4D8F-8F00-63E0EB3E5221}" destId="{09868AF3-18C8-4148-8A77-F7167E4CDB61}" srcOrd="0" destOrd="0" presId="urn:microsoft.com/office/officeart/2005/8/layout/orgChart1"/>
    <dgm:cxn modelId="{3C8F4DD5-383F-4CDB-96F6-8EC275A93343}" type="presParOf" srcId="{26EFAD5D-A996-4D8F-8F00-63E0EB3E5221}" destId="{652F0F2A-0595-4E4B-B639-7A904893BA52}" srcOrd="1" destOrd="0" presId="urn:microsoft.com/office/officeart/2005/8/layout/orgChart1"/>
    <dgm:cxn modelId="{26D4110C-EFFA-47F9-9F85-DD75173ACB42}" type="presParOf" srcId="{8F10D913-7F09-432D-894F-CA96885A580E}" destId="{E57C9F37-B756-442E-92E3-AA36CD921B49}" srcOrd="1" destOrd="0" presId="urn:microsoft.com/office/officeart/2005/8/layout/orgChart1"/>
    <dgm:cxn modelId="{7AA4C203-D44B-4C0E-BF90-99A5FAC298A7}" type="presParOf" srcId="{8F10D913-7F09-432D-894F-CA96885A580E}" destId="{37693A93-520F-4AC5-9FF5-B268041AB154}" srcOrd="2" destOrd="0" presId="urn:microsoft.com/office/officeart/2005/8/layout/orgChart1"/>
    <dgm:cxn modelId="{795DFCE9-3163-4917-884F-A2025A5DEA66}" type="presParOf" srcId="{C39C8BE1-D6E5-4F19-A107-F07A651CC3B4}" destId="{23997951-00FD-4EFC-841A-15431E82CB3F}" srcOrd="12" destOrd="0" presId="urn:microsoft.com/office/officeart/2005/8/layout/orgChart1"/>
    <dgm:cxn modelId="{673DF07C-0585-4FCC-AD35-16CDE0245CAD}" type="presParOf" srcId="{C39C8BE1-D6E5-4F19-A107-F07A651CC3B4}" destId="{1800EAA0-FDA2-460F-84DB-F283DCD4CFAD}" srcOrd="13" destOrd="0" presId="urn:microsoft.com/office/officeart/2005/8/layout/orgChart1"/>
    <dgm:cxn modelId="{FD138604-93DD-40C3-8AFE-2A503DA089E0}" type="presParOf" srcId="{1800EAA0-FDA2-460F-84DB-F283DCD4CFAD}" destId="{F2999F51-AD0E-4A19-BDF0-FCD1FC4727BE}" srcOrd="0" destOrd="0" presId="urn:microsoft.com/office/officeart/2005/8/layout/orgChart1"/>
    <dgm:cxn modelId="{6D1A3141-945E-4219-A799-98181F92416E}" type="presParOf" srcId="{F2999F51-AD0E-4A19-BDF0-FCD1FC4727BE}" destId="{21A24890-024A-43B9-83E7-084DC6FF6093}" srcOrd="0" destOrd="0" presId="urn:microsoft.com/office/officeart/2005/8/layout/orgChart1"/>
    <dgm:cxn modelId="{281337E0-9DB9-452B-90F4-F3333FDB68D7}" type="presParOf" srcId="{F2999F51-AD0E-4A19-BDF0-FCD1FC4727BE}" destId="{397B1F91-1066-481E-B5C1-03234B40CD73}" srcOrd="1" destOrd="0" presId="urn:microsoft.com/office/officeart/2005/8/layout/orgChart1"/>
    <dgm:cxn modelId="{C01F4580-D675-4EA5-8787-0017C2639C7F}" type="presParOf" srcId="{1800EAA0-FDA2-460F-84DB-F283DCD4CFAD}" destId="{31F9A5BC-B6A4-498C-91A7-09980D0CDFD8}" srcOrd="1" destOrd="0" presId="urn:microsoft.com/office/officeart/2005/8/layout/orgChart1"/>
    <dgm:cxn modelId="{FC3B2304-7917-4463-925A-E583E42B2817}" type="presParOf" srcId="{1800EAA0-FDA2-460F-84DB-F283DCD4CFAD}" destId="{47637E5B-CB3A-4107-A98C-FFBEBDC741CE}" srcOrd="2" destOrd="0" presId="urn:microsoft.com/office/officeart/2005/8/layout/orgChart1"/>
    <dgm:cxn modelId="{556B8B42-96FF-493D-BFFC-617F3BB349DC}" type="presParOf" srcId="{6CEEBBDC-80E9-4FF9-A68D-FD321991AAC9}" destId="{DC2BCBD1-D8A4-4AA8-B303-4BEEE8788E48}" srcOrd="2" destOrd="0" presId="urn:microsoft.com/office/officeart/2005/8/layout/orgChart1"/>
    <dgm:cxn modelId="{BF1A1C08-845F-4C84-9110-3C84850134DD}" type="presParOf" srcId="{DC2BCBD1-D8A4-4AA8-B303-4BEEE8788E48}" destId="{B3502767-5ACF-40B9-9923-35E5A97C02DC}" srcOrd="0" destOrd="0" presId="urn:microsoft.com/office/officeart/2005/8/layout/orgChart1"/>
    <dgm:cxn modelId="{366CEB89-4BA0-4A61-94FA-43AD5ADEF716}" type="presParOf" srcId="{DC2BCBD1-D8A4-4AA8-B303-4BEEE8788E48}" destId="{344F70D2-DD62-4D06-8414-67A018F94C65}" srcOrd="1" destOrd="0" presId="urn:microsoft.com/office/officeart/2005/8/layout/orgChart1"/>
    <dgm:cxn modelId="{4A125914-5A6E-40AF-96BE-0028EFDB4A74}" type="presParOf" srcId="{344F70D2-DD62-4D06-8414-67A018F94C65}" destId="{C5B40647-91A7-4978-8B87-884D27DF8D8B}" srcOrd="0" destOrd="0" presId="urn:microsoft.com/office/officeart/2005/8/layout/orgChart1"/>
    <dgm:cxn modelId="{AABB0C58-7A9A-407C-AC23-565557B9ECFE}" type="presParOf" srcId="{C5B40647-91A7-4978-8B87-884D27DF8D8B}" destId="{51CC0593-8556-40B6-ADC9-283C52D25CF5}" srcOrd="0" destOrd="0" presId="urn:microsoft.com/office/officeart/2005/8/layout/orgChart1"/>
    <dgm:cxn modelId="{FE448DEB-E699-4FFE-83B6-AAC6E6425651}" type="presParOf" srcId="{C5B40647-91A7-4978-8B87-884D27DF8D8B}" destId="{51DCF2A1-8FD5-42D2-9CF1-74BB6628CF4C}" srcOrd="1" destOrd="0" presId="urn:microsoft.com/office/officeart/2005/8/layout/orgChart1"/>
    <dgm:cxn modelId="{965CAFF1-3DB9-422F-AA4E-77F63A315EA2}" type="presParOf" srcId="{344F70D2-DD62-4D06-8414-67A018F94C65}" destId="{60800736-BC83-473C-96DE-6ED3358E8BE6}" srcOrd="1" destOrd="0" presId="urn:microsoft.com/office/officeart/2005/8/layout/orgChart1"/>
    <dgm:cxn modelId="{CBC7F6AC-8180-4D3B-8CB6-9AA713B5A0F3}" type="presParOf" srcId="{344F70D2-DD62-4D06-8414-67A018F94C65}" destId="{A7289313-86BF-47D6-AE3B-51074547FC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0286E-A3AC-42F6-84B1-29F4BF63ECD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22293FD1-05C2-494A-96AF-B8FE77F83545}">
      <dgm:prSet phldrT="[Text]"/>
      <dgm:spPr/>
      <dgm:t>
        <a:bodyPr/>
        <a:lstStyle/>
        <a:p>
          <a:r>
            <a:rPr lang="en-US" dirty="0" err="1"/>
            <a:t>Sumita</a:t>
          </a:r>
          <a:endParaRPr lang="en-US" dirty="0"/>
        </a:p>
      </dgm:t>
    </dgm:pt>
    <dgm:pt modelId="{44E7CEE8-4FDA-428C-8558-829DDB3B247C}" type="parTrans" cxnId="{9C8B1971-A32C-434F-B238-FBC176D1830B}">
      <dgm:prSet/>
      <dgm:spPr/>
      <dgm:t>
        <a:bodyPr/>
        <a:lstStyle/>
        <a:p>
          <a:endParaRPr lang="en-US"/>
        </a:p>
      </dgm:t>
    </dgm:pt>
    <dgm:pt modelId="{0B96A6E4-1ACC-4F21-AECE-6C06118272BD}" type="sibTrans" cxnId="{9C8B1971-A32C-434F-B238-FBC176D1830B}">
      <dgm:prSet/>
      <dgm:spPr/>
      <dgm:t>
        <a:bodyPr/>
        <a:lstStyle/>
        <a:p>
          <a:endParaRPr lang="en-US"/>
        </a:p>
      </dgm:t>
    </dgm:pt>
    <dgm:pt modelId="{A2BCC5AA-C89A-47E7-90D6-DE9523511202}">
      <dgm:prSet phldrT="[Text]" custT="1"/>
      <dgm:spPr/>
      <dgm:t>
        <a:bodyPr/>
        <a:lstStyle/>
        <a:p>
          <a:r>
            <a:rPr lang="en-US" sz="1100" dirty="0"/>
            <a:t>What proportion of contracts go to small businesses?</a:t>
          </a:r>
        </a:p>
      </dgm:t>
    </dgm:pt>
    <dgm:pt modelId="{2A1A74C6-2A13-45E3-BDD3-1478C073F3E6}" type="parTrans" cxnId="{D138BF0F-FB53-4B23-A078-CF33A5E93EF5}">
      <dgm:prSet/>
      <dgm:spPr/>
      <dgm:t>
        <a:bodyPr/>
        <a:lstStyle/>
        <a:p>
          <a:endParaRPr lang="en-US"/>
        </a:p>
      </dgm:t>
    </dgm:pt>
    <dgm:pt modelId="{44CDF141-1084-4029-8FD4-C8BC28416281}" type="sibTrans" cxnId="{D138BF0F-FB53-4B23-A078-CF33A5E93EF5}">
      <dgm:prSet/>
      <dgm:spPr/>
      <dgm:t>
        <a:bodyPr/>
        <a:lstStyle/>
        <a:p>
          <a:endParaRPr lang="en-US"/>
        </a:p>
      </dgm:t>
    </dgm:pt>
    <dgm:pt modelId="{1CD8A6F1-9B36-430E-9C2B-B2D990836846}">
      <dgm:prSet phldrT="[Text]" custT="1"/>
      <dgm:spPr/>
      <dgm:t>
        <a:bodyPr/>
        <a:lstStyle/>
        <a:p>
          <a:r>
            <a:rPr lang="en-US" sz="1100" dirty="0"/>
            <a:t>What are the trends for minority-owned small businesses across the years?</a:t>
          </a:r>
        </a:p>
      </dgm:t>
    </dgm:pt>
    <dgm:pt modelId="{AAAC1396-5042-47CC-86A1-DB152A962808}" type="parTrans" cxnId="{18659BE5-1822-422D-AE35-3E62F8BC036B}">
      <dgm:prSet/>
      <dgm:spPr/>
      <dgm:t>
        <a:bodyPr/>
        <a:lstStyle/>
        <a:p>
          <a:endParaRPr lang="en-US"/>
        </a:p>
      </dgm:t>
    </dgm:pt>
    <dgm:pt modelId="{A7ADA3C9-1494-4416-8438-C5CAFE0D3C69}" type="sibTrans" cxnId="{18659BE5-1822-422D-AE35-3E62F8BC036B}">
      <dgm:prSet/>
      <dgm:spPr/>
      <dgm:t>
        <a:bodyPr/>
        <a:lstStyle/>
        <a:p>
          <a:endParaRPr lang="en-US"/>
        </a:p>
      </dgm:t>
    </dgm:pt>
    <dgm:pt modelId="{E329F791-951C-47B8-8D5E-61A8EA7063A5}">
      <dgm:prSet phldrT="[Text]"/>
      <dgm:spPr/>
      <dgm:t>
        <a:bodyPr/>
        <a:lstStyle/>
        <a:p>
          <a:r>
            <a:rPr lang="en-US" dirty="0"/>
            <a:t>Will</a:t>
          </a:r>
        </a:p>
      </dgm:t>
    </dgm:pt>
    <dgm:pt modelId="{BD0E0442-C444-4BE9-8683-CF60C780911A}" type="parTrans" cxnId="{30659A9B-8CFB-41EC-A024-EE1E0C842715}">
      <dgm:prSet/>
      <dgm:spPr/>
      <dgm:t>
        <a:bodyPr/>
        <a:lstStyle/>
        <a:p>
          <a:endParaRPr lang="en-US"/>
        </a:p>
      </dgm:t>
    </dgm:pt>
    <dgm:pt modelId="{15F43BF4-CE9A-4EBA-8262-3ADDFC7D2704}" type="sibTrans" cxnId="{30659A9B-8CFB-41EC-A024-EE1E0C842715}">
      <dgm:prSet/>
      <dgm:spPr/>
      <dgm:t>
        <a:bodyPr/>
        <a:lstStyle/>
        <a:p>
          <a:endParaRPr lang="en-US"/>
        </a:p>
      </dgm:t>
    </dgm:pt>
    <dgm:pt modelId="{5FC34E41-E2CE-4CF7-A982-BD53D864177C}">
      <dgm:prSet phldrT="[Text]" custT="1"/>
      <dgm:spPr/>
      <dgm:t>
        <a:bodyPr/>
        <a:lstStyle/>
        <a:p>
          <a:r>
            <a:rPr lang="en-US" sz="1100" dirty="0"/>
            <a:t>What are the top 10 industries w/total award amounts; how do they change over time?</a:t>
          </a:r>
        </a:p>
      </dgm:t>
    </dgm:pt>
    <dgm:pt modelId="{99430759-319A-456D-A9AF-F21AA56DF1EB}" type="parTrans" cxnId="{0F9DC227-C39F-4ED9-982A-910B206D211B}">
      <dgm:prSet/>
      <dgm:spPr/>
      <dgm:t>
        <a:bodyPr/>
        <a:lstStyle/>
        <a:p>
          <a:endParaRPr lang="en-US"/>
        </a:p>
      </dgm:t>
    </dgm:pt>
    <dgm:pt modelId="{01E3A032-53E8-421D-8E54-BEE7EDADFD58}" type="sibTrans" cxnId="{0F9DC227-C39F-4ED9-982A-910B206D211B}">
      <dgm:prSet/>
      <dgm:spPr/>
      <dgm:t>
        <a:bodyPr/>
        <a:lstStyle/>
        <a:p>
          <a:endParaRPr lang="en-US"/>
        </a:p>
      </dgm:t>
    </dgm:pt>
    <dgm:pt modelId="{CF283BBD-C659-4E35-A014-86F7F3989FB2}">
      <dgm:prSet phldrT="[Text]" custT="1"/>
      <dgm:spPr/>
      <dgm:t>
        <a:bodyPr/>
        <a:lstStyle/>
        <a:p>
          <a:r>
            <a:rPr lang="en-US" sz="1100" dirty="0"/>
            <a:t>What are the top 10 industries by NAICS for women w/total award amount; how do they change over time?</a:t>
          </a:r>
        </a:p>
      </dgm:t>
    </dgm:pt>
    <dgm:pt modelId="{22F5F763-B381-4FCB-A628-C28E21FB9E27}" type="parTrans" cxnId="{0548A110-A567-4B9B-8924-EFAB147951E8}">
      <dgm:prSet/>
      <dgm:spPr/>
      <dgm:t>
        <a:bodyPr/>
        <a:lstStyle/>
        <a:p>
          <a:endParaRPr lang="en-US"/>
        </a:p>
      </dgm:t>
    </dgm:pt>
    <dgm:pt modelId="{9DEDA0DE-5D92-4206-8A67-F4E59F07407F}" type="sibTrans" cxnId="{0548A110-A567-4B9B-8924-EFAB147951E8}">
      <dgm:prSet/>
      <dgm:spPr/>
      <dgm:t>
        <a:bodyPr/>
        <a:lstStyle/>
        <a:p>
          <a:endParaRPr lang="en-US"/>
        </a:p>
      </dgm:t>
    </dgm:pt>
    <dgm:pt modelId="{41EC24DD-0FD6-44C2-8203-CF199568CD32}">
      <dgm:prSet phldrT="[Text]"/>
      <dgm:spPr/>
      <dgm:t>
        <a:bodyPr/>
        <a:lstStyle/>
        <a:p>
          <a:r>
            <a:rPr lang="en-US" dirty="0"/>
            <a:t>Zach</a:t>
          </a:r>
        </a:p>
      </dgm:t>
    </dgm:pt>
    <dgm:pt modelId="{3E54410B-BC0F-46F5-BFF2-CC79A55F7BA4}" type="parTrans" cxnId="{4EE60C1E-4763-42F3-87BD-523859F3E752}">
      <dgm:prSet/>
      <dgm:spPr/>
      <dgm:t>
        <a:bodyPr/>
        <a:lstStyle/>
        <a:p>
          <a:endParaRPr lang="en-US"/>
        </a:p>
      </dgm:t>
    </dgm:pt>
    <dgm:pt modelId="{689F6E59-0FF0-43B5-9334-985C9ED3882A}" type="sibTrans" cxnId="{4EE60C1E-4763-42F3-87BD-523859F3E752}">
      <dgm:prSet/>
      <dgm:spPr/>
      <dgm:t>
        <a:bodyPr/>
        <a:lstStyle/>
        <a:p>
          <a:endParaRPr lang="en-US"/>
        </a:p>
      </dgm:t>
    </dgm:pt>
    <dgm:pt modelId="{B5C9E375-1481-4F30-8B7D-888EC196DFCF}">
      <dgm:prSet phldrT="[Text]" custT="1"/>
      <dgm:spPr/>
      <dgm:t>
        <a:bodyPr/>
        <a:lstStyle/>
        <a:p>
          <a:r>
            <a:rPr lang="en-US" sz="1100" dirty="0"/>
            <a:t>How many contracts are in the selected bins?</a:t>
          </a:r>
        </a:p>
      </dgm:t>
    </dgm:pt>
    <dgm:pt modelId="{8927E31F-9C28-4C16-BB0B-52F5FD566C74}" type="parTrans" cxnId="{3D1321DE-5D7D-4F15-8CF4-830494F37DEC}">
      <dgm:prSet/>
      <dgm:spPr/>
      <dgm:t>
        <a:bodyPr/>
        <a:lstStyle/>
        <a:p>
          <a:endParaRPr lang="en-US"/>
        </a:p>
      </dgm:t>
    </dgm:pt>
    <dgm:pt modelId="{625FEB73-449C-42DB-AEC9-B4D851FECCE4}" type="sibTrans" cxnId="{3D1321DE-5D7D-4F15-8CF4-830494F37DEC}">
      <dgm:prSet/>
      <dgm:spPr/>
      <dgm:t>
        <a:bodyPr/>
        <a:lstStyle/>
        <a:p>
          <a:endParaRPr lang="en-US"/>
        </a:p>
      </dgm:t>
    </dgm:pt>
    <dgm:pt modelId="{8CDDDB63-B82E-442C-8FBA-35782D8D2323}">
      <dgm:prSet phldrT="[Text]" custT="1"/>
      <dgm:spPr/>
      <dgm:t>
        <a:bodyPr/>
        <a:lstStyle/>
        <a:p>
          <a:r>
            <a:rPr lang="en-US" sz="1100" dirty="0"/>
            <a:t>What, if anything changes over time?</a:t>
          </a:r>
        </a:p>
      </dgm:t>
    </dgm:pt>
    <dgm:pt modelId="{944E6A45-E1BA-4749-AF68-07E182581D20}" type="parTrans" cxnId="{3BCBAF69-1FB1-4E6A-AF29-3C41A747E8FC}">
      <dgm:prSet/>
      <dgm:spPr/>
      <dgm:t>
        <a:bodyPr/>
        <a:lstStyle/>
        <a:p>
          <a:endParaRPr lang="en-US"/>
        </a:p>
      </dgm:t>
    </dgm:pt>
    <dgm:pt modelId="{E045EFD7-570C-4007-9D99-71981CC8CBA7}" type="sibTrans" cxnId="{3BCBAF69-1FB1-4E6A-AF29-3C41A747E8FC}">
      <dgm:prSet/>
      <dgm:spPr/>
      <dgm:t>
        <a:bodyPr/>
        <a:lstStyle/>
        <a:p>
          <a:endParaRPr lang="en-US"/>
        </a:p>
      </dgm:t>
    </dgm:pt>
    <dgm:pt modelId="{15418E1C-B7EC-4EA4-AC7E-96BAB4AE2921}">
      <dgm:prSet phldrT="[Text]"/>
      <dgm:spPr/>
      <dgm:t>
        <a:bodyPr/>
        <a:lstStyle/>
        <a:p>
          <a:r>
            <a:rPr lang="en-US" dirty="0"/>
            <a:t>Rina</a:t>
          </a:r>
        </a:p>
      </dgm:t>
    </dgm:pt>
    <dgm:pt modelId="{C5A5824A-94A0-4F74-B75B-90D9E914596E}" type="parTrans" cxnId="{B78D7DC7-A5BD-48E0-8D12-4F8860AD9B9A}">
      <dgm:prSet/>
      <dgm:spPr/>
      <dgm:t>
        <a:bodyPr/>
        <a:lstStyle/>
        <a:p>
          <a:endParaRPr lang="en-US"/>
        </a:p>
      </dgm:t>
    </dgm:pt>
    <dgm:pt modelId="{AB021348-BFEF-4C33-9929-BC17ED4A9945}" type="sibTrans" cxnId="{B78D7DC7-A5BD-48E0-8D12-4F8860AD9B9A}">
      <dgm:prSet/>
      <dgm:spPr/>
      <dgm:t>
        <a:bodyPr/>
        <a:lstStyle/>
        <a:p>
          <a:endParaRPr lang="en-US"/>
        </a:p>
      </dgm:t>
    </dgm:pt>
    <dgm:pt modelId="{ED4A5044-C57A-49A7-BFF6-FF0E557A7943}">
      <dgm:prSet phldrT="[Text]" custT="1"/>
      <dgm:spPr/>
      <dgm:t>
        <a:bodyPr/>
        <a:lstStyle/>
        <a:p>
          <a:r>
            <a:rPr lang="en-US" sz="1100" dirty="0"/>
            <a:t>What are the top 10 companies by total award dollar value?</a:t>
          </a:r>
        </a:p>
      </dgm:t>
    </dgm:pt>
    <dgm:pt modelId="{45431097-B629-4340-95DA-1D0C1D26E742}" type="parTrans" cxnId="{5090DDDC-031E-4FC4-B75D-48DEFB06A735}">
      <dgm:prSet/>
      <dgm:spPr/>
      <dgm:t>
        <a:bodyPr/>
        <a:lstStyle/>
        <a:p>
          <a:endParaRPr lang="en-US"/>
        </a:p>
      </dgm:t>
    </dgm:pt>
    <dgm:pt modelId="{F80F4ED9-4720-4EB2-A2B0-DBFB71950A0B}" type="sibTrans" cxnId="{5090DDDC-031E-4FC4-B75D-48DEFB06A735}">
      <dgm:prSet/>
      <dgm:spPr/>
      <dgm:t>
        <a:bodyPr/>
        <a:lstStyle/>
        <a:p>
          <a:endParaRPr lang="en-US"/>
        </a:p>
      </dgm:t>
    </dgm:pt>
    <dgm:pt modelId="{2DDA4F04-BBAB-41F3-A24B-A13A047F50ED}">
      <dgm:prSet phldrT="[Text]" custT="1"/>
      <dgm:spPr/>
      <dgm:t>
        <a:bodyPr/>
        <a:lstStyle/>
        <a:p>
          <a:r>
            <a:rPr lang="en-US" sz="1100" dirty="0"/>
            <a:t>Are there differences in how much is outsourced to these top 10 companies?</a:t>
          </a:r>
        </a:p>
      </dgm:t>
    </dgm:pt>
    <dgm:pt modelId="{B9FFB5CC-8D7E-4321-B541-0C15FECB9316}" type="parTrans" cxnId="{E092FBA2-A290-44B7-9A93-630E43B4FCC5}">
      <dgm:prSet/>
      <dgm:spPr/>
      <dgm:t>
        <a:bodyPr/>
        <a:lstStyle/>
        <a:p>
          <a:endParaRPr lang="en-US"/>
        </a:p>
      </dgm:t>
    </dgm:pt>
    <dgm:pt modelId="{3F152311-B74A-46FA-8A81-7D31DCA2248A}" type="sibTrans" cxnId="{E092FBA2-A290-44B7-9A93-630E43B4FCC5}">
      <dgm:prSet/>
      <dgm:spPr/>
      <dgm:t>
        <a:bodyPr/>
        <a:lstStyle/>
        <a:p>
          <a:endParaRPr lang="en-US"/>
        </a:p>
      </dgm:t>
    </dgm:pt>
    <dgm:pt modelId="{6F90E83A-A608-43C2-AEDC-712B0937A47D}">
      <dgm:prSet phldrT="[Text]" custT="1"/>
      <dgm:spPr/>
      <dgm:t>
        <a:bodyPr/>
        <a:lstStyle/>
        <a:p>
          <a:r>
            <a:rPr lang="en-US" sz="1100" dirty="0"/>
            <a:t>How are HHS contracts distributed in the Unites States?</a:t>
          </a:r>
        </a:p>
      </dgm:t>
    </dgm:pt>
    <dgm:pt modelId="{5D888DD5-28C0-4A23-B17A-2D373C52A952}" type="parTrans" cxnId="{85115C2C-826F-4B0E-A9BE-3A6D47498668}">
      <dgm:prSet/>
      <dgm:spPr/>
      <dgm:t>
        <a:bodyPr/>
        <a:lstStyle/>
        <a:p>
          <a:endParaRPr lang="en-US"/>
        </a:p>
      </dgm:t>
    </dgm:pt>
    <dgm:pt modelId="{94907263-1E45-409D-A8AE-BA1E801EF1AF}" type="sibTrans" cxnId="{85115C2C-826F-4B0E-A9BE-3A6D47498668}">
      <dgm:prSet/>
      <dgm:spPr/>
      <dgm:t>
        <a:bodyPr/>
        <a:lstStyle/>
        <a:p>
          <a:endParaRPr lang="en-US"/>
        </a:p>
      </dgm:t>
    </dgm:pt>
    <dgm:pt modelId="{F580800D-88F4-49F3-8368-52646BDBF826}">
      <dgm:prSet phldrT="[Text]" custT="1"/>
      <dgm:spPr/>
      <dgm:t>
        <a:bodyPr/>
        <a:lstStyle/>
        <a:p>
          <a:r>
            <a:rPr lang="en-US" sz="1100" dirty="0"/>
            <a:t>How are HHS contracts  distributed globally (US vs. Foreign)?</a:t>
          </a:r>
        </a:p>
      </dgm:t>
    </dgm:pt>
    <dgm:pt modelId="{53422E89-1EB1-423C-90D0-0626E16CFFB1}" type="parTrans" cxnId="{30B70776-A0EB-4ECC-9EA6-46CA27D9ADDC}">
      <dgm:prSet/>
      <dgm:spPr/>
      <dgm:t>
        <a:bodyPr/>
        <a:lstStyle/>
        <a:p>
          <a:endParaRPr lang="en-US"/>
        </a:p>
      </dgm:t>
    </dgm:pt>
    <dgm:pt modelId="{B85C0CEA-81BC-46AA-911A-0F0B3D7D922E}" type="sibTrans" cxnId="{30B70776-A0EB-4ECC-9EA6-46CA27D9ADDC}">
      <dgm:prSet/>
      <dgm:spPr/>
      <dgm:t>
        <a:bodyPr/>
        <a:lstStyle/>
        <a:p>
          <a:endParaRPr lang="en-US"/>
        </a:p>
      </dgm:t>
    </dgm:pt>
    <dgm:pt modelId="{B56472C8-D91B-4C38-93B5-99A81134608C}">
      <dgm:prSet phldrT="[Text]" custT="1"/>
      <dgm:spPr/>
      <dgm:t>
        <a:bodyPr/>
        <a:lstStyle/>
        <a:p>
          <a:r>
            <a:rPr lang="en-US" sz="1100" dirty="0"/>
            <a:t>How competitive is the supplier base?</a:t>
          </a:r>
        </a:p>
      </dgm:t>
    </dgm:pt>
    <dgm:pt modelId="{DD2B040B-C0B5-487D-800D-D41310F4ADB6}" type="parTrans" cxnId="{64BBFC36-EEAF-4C2F-8BE4-EE7CBA227661}">
      <dgm:prSet/>
      <dgm:spPr/>
      <dgm:t>
        <a:bodyPr/>
        <a:lstStyle/>
        <a:p>
          <a:endParaRPr lang="en-US"/>
        </a:p>
      </dgm:t>
    </dgm:pt>
    <dgm:pt modelId="{0D448453-3025-4A33-93F3-F90F0447FA76}" type="sibTrans" cxnId="{64BBFC36-EEAF-4C2F-8BE4-EE7CBA227661}">
      <dgm:prSet/>
      <dgm:spPr/>
      <dgm:t>
        <a:bodyPr/>
        <a:lstStyle/>
        <a:p>
          <a:endParaRPr lang="en-US"/>
        </a:p>
      </dgm:t>
    </dgm:pt>
    <dgm:pt modelId="{1C3981B7-AD02-468A-AA41-C41EB32332ED}">
      <dgm:prSet phldrT="[Text]" custT="1"/>
      <dgm:spPr/>
      <dgm:t>
        <a:bodyPr/>
        <a:lstStyle/>
        <a:p>
          <a:r>
            <a:rPr lang="en-US" sz="1100" dirty="0"/>
            <a:t>Does competition vary between agencies?</a:t>
          </a:r>
        </a:p>
      </dgm:t>
    </dgm:pt>
    <dgm:pt modelId="{9E5F97B1-AA95-45EA-834A-B9D28FCC6FB1}" type="parTrans" cxnId="{02EAF1F8-03AD-45B2-9E1C-A4A265C35BF9}">
      <dgm:prSet/>
      <dgm:spPr/>
      <dgm:t>
        <a:bodyPr/>
        <a:lstStyle/>
        <a:p>
          <a:endParaRPr lang="en-US"/>
        </a:p>
      </dgm:t>
    </dgm:pt>
    <dgm:pt modelId="{CB5FAC9A-84C0-4522-9F2B-8AD09CF932EB}" type="sibTrans" cxnId="{02EAF1F8-03AD-45B2-9E1C-A4A265C35BF9}">
      <dgm:prSet/>
      <dgm:spPr/>
      <dgm:t>
        <a:bodyPr/>
        <a:lstStyle/>
        <a:p>
          <a:endParaRPr lang="en-US"/>
        </a:p>
      </dgm:t>
    </dgm:pt>
    <dgm:pt modelId="{1E4C3610-894A-4E75-A128-D1F104D28E1F}">
      <dgm:prSet phldrT="[Text]"/>
      <dgm:spPr/>
      <dgm:t>
        <a:bodyPr/>
        <a:lstStyle/>
        <a:p>
          <a:r>
            <a:rPr lang="en-US" dirty="0"/>
            <a:t>Jorge</a:t>
          </a:r>
        </a:p>
      </dgm:t>
    </dgm:pt>
    <dgm:pt modelId="{AA38C91F-7394-4F1E-8811-1D5FFDC247CB}" type="parTrans" cxnId="{3A754C37-D459-432A-A15D-66111A2E7A70}">
      <dgm:prSet/>
      <dgm:spPr/>
      <dgm:t>
        <a:bodyPr/>
        <a:lstStyle/>
        <a:p>
          <a:endParaRPr lang="en-US"/>
        </a:p>
      </dgm:t>
    </dgm:pt>
    <dgm:pt modelId="{9A3654F8-02B9-4667-9999-43A274E9441C}" type="sibTrans" cxnId="{3A754C37-D459-432A-A15D-66111A2E7A70}">
      <dgm:prSet/>
      <dgm:spPr/>
      <dgm:t>
        <a:bodyPr/>
        <a:lstStyle/>
        <a:p>
          <a:endParaRPr lang="en-US"/>
        </a:p>
      </dgm:t>
    </dgm:pt>
    <dgm:pt modelId="{F772C612-5EBE-4562-A84B-71220206AB7F}">
      <dgm:prSet phldrT="[Text]" custT="1"/>
      <dgm:spPr/>
      <dgm:t>
        <a:bodyPr/>
        <a:lstStyle/>
        <a:p>
          <a:r>
            <a:rPr lang="en-US" sz="1100" dirty="0"/>
            <a:t>When are the most contracts awarded by month per year?</a:t>
          </a:r>
        </a:p>
      </dgm:t>
    </dgm:pt>
    <dgm:pt modelId="{556E0F86-B9CC-4DA7-BD75-321CAEC0B9C6}" type="parTrans" cxnId="{DE048EE4-50C0-49FE-B352-61571B3C8EFF}">
      <dgm:prSet/>
      <dgm:spPr/>
      <dgm:t>
        <a:bodyPr/>
        <a:lstStyle/>
        <a:p>
          <a:endParaRPr lang="en-US"/>
        </a:p>
      </dgm:t>
    </dgm:pt>
    <dgm:pt modelId="{70C84F59-F6C7-4711-8EA2-57FA5B14A415}" type="sibTrans" cxnId="{DE048EE4-50C0-49FE-B352-61571B3C8EFF}">
      <dgm:prSet/>
      <dgm:spPr/>
      <dgm:t>
        <a:bodyPr/>
        <a:lstStyle/>
        <a:p>
          <a:endParaRPr lang="en-US"/>
        </a:p>
      </dgm:t>
    </dgm:pt>
    <dgm:pt modelId="{8A5A6A6C-BC29-4AE5-A0FB-E5D43B4C0FEF}">
      <dgm:prSet phldrT="[Text]" custT="1"/>
      <dgm:spPr/>
      <dgm:t>
        <a:bodyPr/>
        <a:lstStyle/>
        <a:p>
          <a:r>
            <a:rPr lang="en-US" sz="1100" dirty="0"/>
            <a:t>Is seasonality unrelated to presidential administrations?</a:t>
          </a:r>
        </a:p>
      </dgm:t>
    </dgm:pt>
    <dgm:pt modelId="{28AAC223-601F-4EFE-9E25-526FD43065A2}" type="parTrans" cxnId="{16E407FC-3B65-429A-BB56-6EAB9AE97E8D}">
      <dgm:prSet/>
      <dgm:spPr/>
      <dgm:t>
        <a:bodyPr/>
        <a:lstStyle/>
        <a:p>
          <a:endParaRPr lang="en-US"/>
        </a:p>
      </dgm:t>
    </dgm:pt>
    <dgm:pt modelId="{5AC0736A-61D8-4539-9970-5D241A21C72A}" type="sibTrans" cxnId="{16E407FC-3B65-429A-BB56-6EAB9AE97E8D}">
      <dgm:prSet/>
      <dgm:spPr/>
      <dgm:t>
        <a:bodyPr/>
        <a:lstStyle/>
        <a:p>
          <a:endParaRPr lang="en-US"/>
        </a:p>
      </dgm:t>
    </dgm:pt>
    <dgm:pt modelId="{0DAA5F8B-5867-482E-B5AC-AA80E5942CF1}">
      <dgm:prSet phldrT="[Text]"/>
      <dgm:spPr/>
      <dgm:t>
        <a:bodyPr/>
        <a:lstStyle/>
        <a:p>
          <a:r>
            <a:rPr lang="en-US" dirty="0"/>
            <a:t>Steven</a:t>
          </a:r>
        </a:p>
      </dgm:t>
    </dgm:pt>
    <dgm:pt modelId="{59B4B3B6-7D82-423C-808F-605200B07BE6}" type="sibTrans" cxnId="{9048842E-98CF-4461-8EF5-6E95C4AB88E4}">
      <dgm:prSet/>
      <dgm:spPr/>
      <dgm:t>
        <a:bodyPr/>
        <a:lstStyle/>
        <a:p>
          <a:endParaRPr lang="en-US"/>
        </a:p>
      </dgm:t>
    </dgm:pt>
    <dgm:pt modelId="{1B231FEC-6D1D-48C7-B666-4373A12E431C}" type="parTrans" cxnId="{9048842E-98CF-4461-8EF5-6E95C4AB88E4}">
      <dgm:prSet/>
      <dgm:spPr/>
      <dgm:t>
        <a:bodyPr/>
        <a:lstStyle/>
        <a:p>
          <a:endParaRPr lang="en-US"/>
        </a:p>
      </dgm:t>
    </dgm:pt>
    <dgm:pt modelId="{A0C1AC89-FB1C-4C52-A788-DDF8326DE781}">
      <dgm:prSet phldrT="[Text]"/>
      <dgm:spPr/>
      <dgm:t>
        <a:bodyPr/>
        <a:lstStyle/>
        <a:p>
          <a:r>
            <a:rPr lang="en-US" dirty="0"/>
            <a:t>Gayatri</a:t>
          </a:r>
        </a:p>
      </dgm:t>
    </dgm:pt>
    <dgm:pt modelId="{5CD243A6-8B84-4F6B-9C04-252DD73DD1FD}" type="sibTrans" cxnId="{43D267A9-3321-4159-B894-FAA831924965}">
      <dgm:prSet/>
      <dgm:spPr/>
      <dgm:t>
        <a:bodyPr/>
        <a:lstStyle/>
        <a:p>
          <a:endParaRPr lang="en-US"/>
        </a:p>
      </dgm:t>
    </dgm:pt>
    <dgm:pt modelId="{3A1BFDC0-0589-4CDE-95CA-EE9C9CF32020}" type="parTrans" cxnId="{43D267A9-3321-4159-B894-FAA831924965}">
      <dgm:prSet/>
      <dgm:spPr/>
      <dgm:t>
        <a:bodyPr/>
        <a:lstStyle/>
        <a:p>
          <a:endParaRPr lang="en-US"/>
        </a:p>
      </dgm:t>
    </dgm:pt>
    <dgm:pt modelId="{6E0204D3-7CE5-4A66-9D01-D4A5B70D412A}" type="pres">
      <dgm:prSet presAssocID="{D5C0286E-A3AC-42F6-84B1-29F4BF63ECD7}" presName="diagram" presStyleCnt="0">
        <dgm:presLayoutVars>
          <dgm:chPref val="1"/>
          <dgm:dir/>
          <dgm:animOne val="branch"/>
          <dgm:animLvl val="lvl"/>
          <dgm:resizeHandles/>
        </dgm:presLayoutVars>
      </dgm:prSet>
      <dgm:spPr/>
    </dgm:pt>
    <dgm:pt modelId="{54A5C14E-342E-4827-973B-EFB027FC743F}" type="pres">
      <dgm:prSet presAssocID="{22293FD1-05C2-494A-96AF-B8FE77F83545}" presName="root" presStyleCnt="0"/>
      <dgm:spPr/>
    </dgm:pt>
    <dgm:pt modelId="{1BA1285B-1AF2-4096-8504-3CD70B7B8FD2}" type="pres">
      <dgm:prSet presAssocID="{22293FD1-05C2-494A-96AF-B8FE77F83545}" presName="rootComposite" presStyleCnt="0"/>
      <dgm:spPr/>
    </dgm:pt>
    <dgm:pt modelId="{0AEA1BB5-FE4C-4ADD-A3C3-90BB6D38F6B4}" type="pres">
      <dgm:prSet presAssocID="{22293FD1-05C2-494A-96AF-B8FE77F83545}" presName="rootText" presStyleLbl="node1" presStyleIdx="0" presStyleCnt="7" custLinFactNeighborX="-781" custLinFactNeighborY="3899"/>
      <dgm:spPr/>
    </dgm:pt>
    <dgm:pt modelId="{AED19BF3-391A-498D-91E0-5AD520D1B92A}" type="pres">
      <dgm:prSet presAssocID="{22293FD1-05C2-494A-96AF-B8FE77F83545}" presName="rootConnector" presStyleLbl="node1" presStyleIdx="0" presStyleCnt="7"/>
      <dgm:spPr/>
    </dgm:pt>
    <dgm:pt modelId="{549CAE28-159D-4F88-8220-D8EF243078A0}" type="pres">
      <dgm:prSet presAssocID="{22293FD1-05C2-494A-96AF-B8FE77F83545}" presName="childShape" presStyleCnt="0"/>
      <dgm:spPr/>
    </dgm:pt>
    <dgm:pt modelId="{9EA441D3-BEE3-4438-AB56-7B554CD13D38}" type="pres">
      <dgm:prSet presAssocID="{2A1A74C6-2A13-45E3-BDD3-1478C073F3E6}" presName="Name13" presStyleLbl="parChTrans1D2" presStyleIdx="0" presStyleCnt="14"/>
      <dgm:spPr/>
    </dgm:pt>
    <dgm:pt modelId="{70EC1EE0-80D4-45F2-A84D-799A9D263A6C}" type="pres">
      <dgm:prSet presAssocID="{A2BCC5AA-C89A-47E7-90D6-DE9523511202}" presName="childText" presStyleLbl="bgAcc1" presStyleIdx="0" presStyleCnt="14" custScaleX="177156" custScaleY="177156" custLinFactNeighborX="-192">
        <dgm:presLayoutVars>
          <dgm:bulletEnabled val="1"/>
        </dgm:presLayoutVars>
      </dgm:prSet>
      <dgm:spPr/>
    </dgm:pt>
    <dgm:pt modelId="{2FDE5F90-1115-4390-98B7-FC1A53E7C1B5}" type="pres">
      <dgm:prSet presAssocID="{AAAC1396-5042-47CC-86A1-DB152A962808}" presName="Name13" presStyleLbl="parChTrans1D2" presStyleIdx="1" presStyleCnt="14"/>
      <dgm:spPr/>
    </dgm:pt>
    <dgm:pt modelId="{E1E08DF4-6B0B-4EF5-AA57-CAF885440401}" type="pres">
      <dgm:prSet presAssocID="{1CD8A6F1-9B36-430E-9C2B-B2D990836846}" presName="childText" presStyleLbl="bgAcc1" presStyleIdx="1" presStyleCnt="14" custScaleX="177156" custScaleY="177156" custLinFactNeighborX="-192">
        <dgm:presLayoutVars>
          <dgm:bulletEnabled val="1"/>
        </dgm:presLayoutVars>
      </dgm:prSet>
      <dgm:spPr/>
    </dgm:pt>
    <dgm:pt modelId="{6D495FD7-2F1E-469F-9B0A-477A4CAD8DFE}" type="pres">
      <dgm:prSet presAssocID="{E329F791-951C-47B8-8D5E-61A8EA7063A5}" presName="root" presStyleCnt="0"/>
      <dgm:spPr/>
    </dgm:pt>
    <dgm:pt modelId="{70AC1A8D-3073-4493-AF2C-7FC229F44EA2}" type="pres">
      <dgm:prSet presAssocID="{E329F791-951C-47B8-8D5E-61A8EA7063A5}" presName="rootComposite" presStyleCnt="0"/>
      <dgm:spPr/>
    </dgm:pt>
    <dgm:pt modelId="{7B4EA3FB-2563-484D-9FE6-2803F6F9B7B5}" type="pres">
      <dgm:prSet presAssocID="{E329F791-951C-47B8-8D5E-61A8EA7063A5}" presName="rootText" presStyleLbl="node1" presStyleIdx="1" presStyleCnt="7" custLinFactNeighborX="-108" custLinFactNeighborY="3899"/>
      <dgm:spPr/>
    </dgm:pt>
    <dgm:pt modelId="{CBD1ADB9-441C-4A78-84A3-59C47517819A}" type="pres">
      <dgm:prSet presAssocID="{E329F791-951C-47B8-8D5E-61A8EA7063A5}" presName="rootConnector" presStyleLbl="node1" presStyleIdx="1" presStyleCnt="7"/>
      <dgm:spPr/>
    </dgm:pt>
    <dgm:pt modelId="{4D859014-C7CC-4665-86CD-CC9029C750E1}" type="pres">
      <dgm:prSet presAssocID="{E329F791-951C-47B8-8D5E-61A8EA7063A5}" presName="childShape" presStyleCnt="0"/>
      <dgm:spPr/>
    </dgm:pt>
    <dgm:pt modelId="{3ADE492C-90B2-4BE3-A9A1-6943250295A6}" type="pres">
      <dgm:prSet presAssocID="{99430759-319A-456D-A9AF-F21AA56DF1EB}" presName="Name13" presStyleLbl="parChTrans1D2" presStyleIdx="2" presStyleCnt="14"/>
      <dgm:spPr/>
    </dgm:pt>
    <dgm:pt modelId="{DC005A2F-1A22-4EB2-BD6E-E5709B9DE48E}" type="pres">
      <dgm:prSet presAssocID="{5FC34E41-E2CE-4CF7-A982-BD53D864177C}" presName="childText" presStyleLbl="bgAcc1" presStyleIdx="2" presStyleCnt="14" custScaleX="177156" custScaleY="177156">
        <dgm:presLayoutVars>
          <dgm:bulletEnabled val="1"/>
        </dgm:presLayoutVars>
      </dgm:prSet>
      <dgm:spPr/>
    </dgm:pt>
    <dgm:pt modelId="{A434D3CB-E867-438A-81A2-10EBB2AC1234}" type="pres">
      <dgm:prSet presAssocID="{22F5F763-B381-4FCB-A628-C28E21FB9E27}" presName="Name13" presStyleLbl="parChTrans1D2" presStyleIdx="3" presStyleCnt="14"/>
      <dgm:spPr/>
    </dgm:pt>
    <dgm:pt modelId="{1FEA6804-CBB8-4ED9-8007-0F39B3527BD1}" type="pres">
      <dgm:prSet presAssocID="{CF283BBD-C659-4E35-A014-86F7F3989FB2}" presName="childText" presStyleLbl="bgAcc1" presStyleIdx="3" presStyleCnt="14" custScaleX="177156" custScaleY="177156">
        <dgm:presLayoutVars>
          <dgm:bulletEnabled val="1"/>
        </dgm:presLayoutVars>
      </dgm:prSet>
      <dgm:spPr/>
    </dgm:pt>
    <dgm:pt modelId="{E35D329E-1920-44F9-BA8E-D21518AA4E37}" type="pres">
      <dgm:prSet presAssocID="{41EC24DD-0FD6-44C2-8203-CF199568CD32}" presName="root" presStyleCnt="0"/>
      <dgm:spPr/>
    </dgm:pt>
    <dgm:pt modelId="{122A110D-D2E8-459E-B034-84086DC9CCCA}" type="pres">
      <dgm:prSet presAssocID="{41EC24DD-0FD6-44C2-8203-CF199568CD32}" presName="rootComposite" presStyleCnt="0"/>
      <dgm:spPr/>
    </dgm:pt>
    <dgm:pt modelId="{3AD307AB-08F4-42D1-AA61-D6F989354740}" type="pres">
      <dgm:prSet presAssocID="{41EC24DD-0FD6-44C2-8203-CF199568CD32}" presName="rootText" presStyleLbl="node1" presStyleIdx="2" presStyleCnt="7" custLinFactNeighborX="1313" custLinFactNeighborY="3899"/>
      <dgm:spPr/>
    </dgm:pt>
    <dgm:pt modelId="{8260F553-8827-4571-BE70-49B344F53E40}" type="pres">
      <dgm:prSet presAssocID="{41EC24DD-0FD6-44C2-8203-CF199568CD32}" presName="rootConnector" presStyleLbl="node1" presStyleIdx="2" presStyleCnt="7"/>
      <dgm:spPr/>
    </dgm:pt>
    <dgm:pt modelId="{D5A11AF3-9102-4FF0-8C14-B478C643E058}" type="pres">
      <dgm:prSet presAssocID="{41EC24DD-0FD6-44C2-8203-CF199568CD32}" presName="childShape" presStyleCnt="0"/>
      <dgm:spPr/>
    </dgm:pt>
    <dgm:pt modelId="{633883FE-8E86-4B8F-91BD-B37197EE2DF7}" type="pres">
      <dgm:prSet presAssocID="{8927E31F-9C28-4C16-BB0B-52F5FD566C74}" presName="Name13" presStyleLbl="parChTrans1D2" presStyleIdx="4" presStyleCnt="14"/>
      <dgm:spPr/>
    </dgm:pt>
    <dgm:pt modelId="{E696CA38-DC06-4284-9052-B7BDB53CF0B6}" type="pres">
      <dgm:prSet presAssocID="{B5C9E375-1481-4F30-8B7D-888EC196DFCF}" presName="childText" presStyleLbl="bgAcc1" presStyleIdx="4" presStyleCnt="14" custScaleX="177156" custScaleY="177156" custLinFactNeighborX="8652">
        <dgm:presLayoutVars>
          <dgm:bulletEnabled val="1"/>
        </dgm:presLayoutVars>
      </dgm:prSet>
      <dgm:spPr/>
    </dgm:pt>
    <dgm:pt modelId="{9ABC0E76-6610-4A39-9381-1742E76C80DC}" type="pres">
      <dgm:prSet presAssocID="{944E6A45-E1BA-4749-AF68-07E182581D20}" presName="Name13" presStyleLbl="parChTrans1D2" presStyleIdx="5" presStyleCnt="14"/>
      <dgm:spPr/>
    </dgm:pt>
    <dgm:pt modelId="{D9F701BC-4C8A-4692-9B6E-D69F65B8D1D5}" type="pres">
      <dgm:prSet presAssocID="{8CDDDB63-B82E-442C-8FBA-35782D8D2323}" presName="childText" presStyleLbl="bgAcc1" presStyleIdx="5" presStyleCnt="14" custScaleX="177156" custScaleY="177156" custLinFactNeighborX="8652">
        <dgm:presLayoutVars>
          <dgm:bulletEnabled val="1"/>
        </dgm:presLayoutVars>
      </dgm:prSet>
      <dgm:spPr/>
    </dgm:pt>
    <dgm:pt modelId="{F790FEF5-F8BD-4345-B6C2-C83AC9C71B59}" type="pres">
      <dgm:prSet presAssocID="{15418E1C-B7EC-4EA4-AC7E-96BAB4AE2921}" presName="root" presStyleCnt="0"/>
      <dgm:spPr/>
    </dgm:pt>
    <dgm:pt modelId="{84320041-18EC-4200-91BA-28395A8F91FB}" type="pres">
      <dgm:prSet presAssocID="{15418E1C-B7EC-4EA4-AC7E-96BAB4AE2921}" presName="rootComposite" presStyleCnt="0"/>
      <dgm:spPr/>
    </dgm:pt>
    <dgm:pt modelId="{5DFEF78F-7AF4-4C1C-A598-B89DD6A89897}" type="pres">
      <dgm:prSet presAssocID="{15418E1C-B7EC-4EA4-AC7E-96BAB4AE2921}" presName="rootText" presStyleLbl="node1" presStyleIdx="3" presStyleCnt="7" custLinFactNeighborX="-334" custLinFactNeighborY="3899"/>
      <dgm:spPr/>
    </dgm:pt>
    <dgm:pt modelId="{A294DD78-03D0-4AE1-B34C-FF86B97DA9FC}" type="pres">
      <dgm:prSet presAssocID="{15418E1C-B7EC-4EA4-AC7E-96BAB4AE2921}" presName="rootConnector" presStyleLbl="node1" presStyleIdx="3" presStyleCnt="7"/>
      <dgm:spPr/>
    </dgm:pt>
    <dgm:pt modelId="{3DBEC6E0-7886-4881-9797-FCC764512454}" type="pres">
      <dgm:prSet presAssocID="{15418E1C-B7EC-4EA4-AC7E-96BAB4AE2921}" presName="childShape" presStyleCnt="0"/>
      <dgm:spPr/>
    </dgm:pt>
    <dgm:pt modelId="{109F129F-A8EA-4A5B-B39D-E9D0E0DAF51F}" type="pres">
      <dgm:prSet presAssocID="{45431097-B629-4340-95DA-1D0C1D26E742}" presName="Name13" presStyleLbl="parChTrans1D2" presStyleIdx="6" presStyleCnt="14"/>
      <dgm:spPr/>
    </dgm:pt>
    <dgm:pt modelId="{4922F14E-6F79-4F6A-BB1D-C3EA88F7ED6D}" type="pres">
      <dgm:prSet presAssocID="{ED4A5044-C57A-49A7-BFF6-FF0E557A7943}" presName="childText" presStyleLbl="bgAcc1" presStyleIdx="6" presStyleCnt="14" custScaleX="177156" custScaleY="177156" custLinFactNeighborX="5768">
        <dgm:presLayoutVars>
          <dgm:bulletEnabled val="1"/>
        </dgm:presLayoutVars>
      </dgm:prSet>
      <dgm:spPr/>
    </dgm:pt>
    <dgm:pt modelId="{F0280D1B-DEA4-4FAC-A33F-CF0FAA57D4F7}" type="pres">
      <dgm:prSet presAssocID="{B9FFB5CC-8D7E-4321-B541-0C15FECB9316}" presName="Name13" presStyleLbl="parChTrans1D2" presStyleIdx="7" presStyleCnt="14"/>
      <dgm:spPr/>
    </dgm:pt>
    <dgm:pt modelId="{DB429FA2-043C-4151-BF53-67153A2B708B}" type="pres">
      <dgm:prSet presAssocID="{2DDA4F04-BBAB-41F3-A24B-A13A047F50ED}" presName="childText" presStyleLbl="bgAcc1" presStyleIdx="7" presStyleCnt="14" custScaleX="177156" custScaleY="177156" custLinFactNeighborX="5768">
        <dgm:presLayoutVars>
          <dgm:bulletEnabled val="1"/>
        </dgm:presLayoutVars>
      </dgm:prSet>
      <dgm:spPr/>
    </dgm:pt>
    <dgm:pt modelId="{09FB4B8E-34A4-452E-8788-67699403FFEE}" type="pres">
      <dgm:prSet presAssocID="{A0C1AC89-FB1C-4C52-A788-DDF8326DE781}" presName="root" presStyleCnt="0"/>
      <dgm:spPr/>
    </dgm:pt>
    <dgm:pt modelId="{89328971-8834-4F3D-AD11-C270CDF7F74A}" type="pres">
      <dgm:prSet presAssocID="{A0C1AC89-FB1C-4C52-A788-DDF8326DE781}" presName="rootComposite" presStyleCnt="0"/>
      <dgm:spPr/>
    </dgm:pt>
    <dgm:pt modelId="{7EDDBD89-CD16-41F3-9206-7FE3ADC0240F}" type="pres">
      <dgm:prSet presAssocID="{A0C1AC89-FB1C-4C52-A788-DDF8326DE781}" presName="rootText" presStyleLbl="node1" presStyleIdx="4" presStyleCnt="7" custLinFactNeighborX="-1986" custLinFactNeighborY="3899"/>
      <dgm:spPr/>
    </dgm:pt>
    <dgm:pt modelId="{1309E5A2-FEE6-4682-8215-25804637A713}" type="pres">
      <dgm:prSet presAssocID="{A0C1AC89-FB1C-4C52-A788-DDF8326DE781}" presName="rootConnector" presStyleLbl="node1" presStyleIdx="4" presStyleCnt="7"/>
      <dgm:spPr/>
    </dgm:pt>
    <dgm:pt modelId="{639C4E7B-5F5B-45C3-90CE-FAF7B28FF31D}" type="pres">
      <dgm:prSet presAssocID="{A0C1AC89-FB1C-4C52-A788-DDF8326DE781}" presName="childShape" presStyleCnt="0"/>
      <dgm:spPr/>
    </dgm:pt>
    <dgm:pt modelId="{E59E55F0-E849-45B7-A7B4-E6F857232ACA}" type="pres">
      <dgm:prSet presAssocID="{5D888DD5-28C0-4A23-B17A-2D373C52A952}" presName="Name13" presStyleLbl="parChTrans1D2" presStyleIdx="8" presStyleCnt="14"/>
      <dgm:spPr/>
    </dgm:pt>
    <dgm:pt modelId="{5578ED2E-E000-4A24-A059-3EE08400C4B2}" type="pres">
      <dgm:prSet presAssocID="{6F90E83A-A608-43C2-AEDC-712B0937A47D}" presName="childText" presStyleLbl="bgAcc1" presStyleIdx="8" presStyleCnt="14" custScaleX="177156" custScaleY="177156" custLinFactNeighborX="1712">
        <dgm:presLayoutVars>
          <dgm:bulletEnabled val="1"/>
        </dgm:presLayoutVars>
      </dgm:prSet>
      <dgm:spPr/>
    </dgm:pt>
    <dgm:pt modelId="{4458C39F-D1A1-4341-BAEC-D5044A94B54F}" type="pres">
      <dgm:prSet presAssocID="{53422E89-1EB1-423C-90D0-0626E16CFFB1}" presName="Name13" presStyleLbl="parChTrans1D2" presStyleIdx="9" presStyleCnt="14"/>
      <dgm:spPr/>
    </dgm:pt>
    <dgm:pt modelId="{390C0A00-5307-4B41-9E24-463DC3638FE3}" type="pres">
      <dgm:prSet presAssocID="{F580800D-88F4-49F3-8368-52646BDBF826}" presName="childText" presStyleLbl="bgAcc1" presStyleIdx="9" presStyleCnt="14" custScaleX="177156" custScaleY="177156" custLinFactNeighborX="1712">
        <dgm:presLayoutVars>
          <dgm:bulletEnabled val="1"/>
        </dgm:presLayoutVars>
      </dgm:prSet>
      <dgm:spPr/>
    </dgm:pt>
    <dgm:pt modelId="{1EA53C60-3B36-4946-9673-128156C13246}" type="pres">
      <dgm:prSet presAssocID="{0DAA5F8B-5867-482E-B5AC-AA80E5942CF1}" presName="root" presStyleCnt="0"/>
      <dgm:spPr/>
    </dgm:pt>
    <dgm:pt modelId="{640B1B1E-CD58-4EDD-A47A-10809389BA4C}" type="pres">
      <dgm:prSet presAssocID="{0DAA5F8B-5867-482E-B5AC-AA80E5942CF1}" presName="rootComposite" presStyleCnt="0"/>
      <dgm:spPr/>
    </dgm:pt>
    <dgm:pt modelId="{60AC473E-0967-4665-94C6-EDC47FD64853}" type="pres">
      <dgm:prSet presAssocID="{0DAA5F8B-5867-482E-B5AC-AA80E5942CF1}" presName="rootText" presStyleLbl="node1" presStyleIdx="5" presStyleCnt="7" custLinFactNeighborX="2682" custLinFactNeighborY="3899"/>
      <dgm:spPr/>
    </dgm:pt>
    <dgm:pt modelId="{DA88FF1A-ECCD-4A05-B0A3-679434DB4F71}" type="pres">
      <dgm:prSet presAssocID="{0DAA5F8B-5867-482E-B5AC-AA80E5942CF1}" presName="rootConnector" presStyleLbl="node1" presStyleIdx="5" presStyleCnt="7"/>
      <dgm:spPr/>
    </dgm:pt>
    <dgm:pt modelId="{B732E8AD-B591-4F83-AFD6-09EA79B3AADD}" type="pres">
      <dgm:prSet presAssocID="{0DAA5F8B-5867-482E-B5AC-AA80E5942CF1}" presName="childShape" presStyleCnt="0"/>
      <dgm:spPr/>
    </dgm:pt>
    <dgm:pt modelId="{38C1771E-7223-45E4-9155-DB1C43806DFE}" type="pres">
      <dgm:prSet presAssocID="{DD2B040B-C0B5-487D-800D-D41310F4ADB6}" presName="Name13" presStyleLbl="parChTrans1D2" presStyleIdx="10" presStyleCnt="14"/>
      <dgm:spPr/>
    </dgm:pt>
    <dgm:pt modelId="{B456DA82-47F0-418E-B1C6-4BDF45B01E4E}" type="pres">
      <dgm:prSet presAssocID="{B56472C8-D91B-4C38-93B5-99A81134608C}" presName="childText" presStyleLbl="bgAcc1" presStyleIdx="10" presStyleCnt="14" custScaleX="177156" custScaleY="177156" custLinFactNeighborX="6073">
        <dgm:presLayoutVars>
          <dgm:bulletEnabled val="1"/>
        </dgm:presLayoutVars>
      </dgm:prSet>
      <dgm:spPr/>
    </dgm:pt>
    <dgm:pt modelId="{05DEB442-A181-47EE-875A-370695589C65}" type="pres">
      <dgm:prSet presAssocID="{9E5F97B1-AA95-45EA-834A-B9D28FCC6FB1}" presName="Name13" presStyleLbl="parChTrans1D2" presStyleIdx="11" presStyleCnt="14"/>
      <dgm:spPr/>
    </dgm:pt>
    <dgm:pt modelId="{02058120-3660-4961-B281-DDD30571BE30}" type="pres">
      <dgm:prSet presAssocID="{1C3981B7-AD02-468A-AA41-C41EB32332ED}" presName="childText" presStyleLbl="bgAcc1" presStyleIdx="11" presStyleCnt="14" custScaleX="177156" custScaleY="177156" custLinFactNeighborX="6073">
        <dgm:presLayoutVars>
          <dgm:bulletEnabled val="1"/>
        </dgm:presLayoutVars>
      </dgm:prSet>
      <dgm:spPr/>
    </dgm:pt>
    <dgm:pt modelId="{ABD7BE3B-34E1-4DF8-A6DB-293316992644}" type="pres">
      <dgm:prSet presAssocID="{1E4C3610-894A-4E75-A128-D1F104D28E1F}" presName="root" presStyleCnt="0"/>
      <dgm:spPr/>
    </dgm:pt>
    <dgm:pt modelId="{023AE2DB-886D-4114-9ED7-A75F51A3EFCC}" type="pres">
      <dgm:prSet presAssocID="{1E4C3610-894A-4E75-A128-D1F104D28E1F}" presName="rootComposite" presStyleCnt="0"/>
      <dgm:spPr/>
    </dgm:pt>
    <dgm:pt modelId="{28BDE4D3-7682-434E-B4FC-A4341854B591}" type="pres">
      <dgm:prSet presAssocID="{1E4C3610-894A-4E75-A128-D1F104D28E1F}" presName="rootText" presStyleLbl="node1" presStyleIdx="6" presStyleCnt="7" custLinFactNeighborX="-1717" custLinFactNeighborY="3899"/>
      <dgm:spPr/>
    </dgm:pt>
    <dgm:pt modelId="{C8982852-7498-40A3-B5E5-9AEA74135773}" type="pres">
      <dgm:prSet presAssocID="{1E4C3610-894A-4E75-A128-D1F104D28E1F}" presName="rootConnector" presStyleLbl="node1" presStyleIdx="6" presStyleCnt="7"/>
      <dgm:spPr/>
    </dgm:pt>
    <dgm:pt modelId="{1DC9E429-C6B1-4FAC-880B-48C12F4FD705}" type="pres">
      <dgm:prSet presAssocID="{1E4C3610-894A-4E75-A128-D1F104D28E1F}" presName="childShape" presStyleCnt="0"/>
      <dgm:spPr/>
    </dgm:pt>
    <dgm:pt modelId="{215778D4-E457-45CE-8C36-33FEE7C8FBD9}" type="pres">
      <dgm:prSet presAssocID="{556E0F86-B9CC-4DA7-BD75-321CAEC0B9C6}" presName="Name13" presStyleLbl="parChTrans1D2" presStyleIdx="12" presStyleCnt="14"/>
      <dgm:spPr/>
    </dgm:pt>
    <dgm:pt modelId="{E77CE2A0-8C34-4612-BF86-330C2B615305}" type="pres">
      <dgm:prSet presAssocID="{F772C612-5EBE-4562-A84B-71220206AB7F}" presName="childText" presStyleLbl="bgAcc1" presStyleIdx="12" presStyleCnt="14" custScaleX="177156" custScaleY="177156" custLinFactNeighborX="2385">
        <dgm:presLayoutVars>
          <dgm:bulletEnabled val="1"/>
        </dgm:presLayoutVars>
      </dgm:prSet>
      <dgm:spPr/>
    </dgm:pt>
    <dgm:pt modelId="{C995E8BB-FD19-4BC7-8A1E-19B9878A5156}" type="pres">
      <dgm:prSet presAssocID="{28AAC223-601F-4EFE-9E25-526FD43065A2}" presName="Name13" presStyleLbl="parChTrans1D2" presStyleIdx="13" presStyleCnt="14"/>
      <dgm:spPr/>
    </dgm:pt>
    <dgm:pt modelId="{DAB55B1B-710F-43BA-B395-F4CABBB2A740}" type="pres">
      <dgm:prSet presAssocID="{8A5A6A6C-BC29-4AE5-A0FB-E5D43B4C0FEF}" presName="childText" presStyleLbl="bgAcc1" presStyleIdx="13" presStyleCnt="14" custScaleX="177156" custScaleY="177156" custLinFactNeighborX="2385">
        <dgm:presLayoutVars>
          <dgm:bulletEnabled val="1"/>
        </dgm:presLayoutVars>
      </dgm:prSet>
      <dgm:spPr/>
    </dgm:pt>
  </dgm:ptLst>
  <dgm:cxnLst>
    <dgm:cxn modelId="{EA65A602-BE35-4370-B470-04FDDA4D56E8}" type="presOf" srcId="{2A1A74C6-2A13-45E3-BDD3-1478C073F3E6}" destId="{9EA441D3-BEE3-4438-AB56-7B554CD13D38}" srcOrd="0" destOrd="0" presId="urn:microsoft.com/office/officeart/2005/8/layout/hierarchy3"/>
    <dgm:cxn modelId="{64E4AB05-A818-43E0-988F-985A283BFBC4}" type="presOf" srcId="{8CDDDB63-B82E-442C-8FBA-35782D8D2323}" destId="{D9F701BC-4C8A-4692-9B6E-D69F65B8D1D5}" srcOrd="0" destOrd="0" presId="urn:microsoft.com/office/officeart/2005/8/layout/hierarchy3"/>
    <dgm:cxn modelId="{58AB390A-667C-4A17-899D-E5869AC6B37B}" type="presOf" srcId="{F772C612-5EBE-4562-A84B-71220206AB7F}" destId="{E77CE2A0-8C34-4612-BF86-330C2B615305}" srcOrd="0" destOrd="0" presId="urn:microsoft.com/office/officeart/2005/8/layout/hierarchy3"/>
    <dgm:cxn modelId="{16C9F30D-EAD0-43CD-881C-26BA2D3DE87A}" type="presOf" srcId="{5FC34E41-E2CE-4CF7-A982-BD53D864177C}" destId="{DC005A2F-1A22-4EB2-BD6E-E5709B9DE48E}" srcOrd="0" destOrd="0" presId="urn:microsoft.com/office/officeart/2005/8/layout/hierarchy3"/>
    <dgm:cxn modelId="{D138BF0F-FB53-4B23-A078-CF33A5E93EF5}" srcId="{22293FD1-05C2-494A-96AF-B8FE77F83545}" destId="{A2BCC5AA-C89A-47E7-90D6-DE9523511202}" srcOrd="0" destOrd="0" parTransId="{2A1A74C6-2A13-45E3-BDD3-1478C073F3E6}" sibTransId="{44CDF141-1084-4029-8FD4-C8BC28416281}"/>
    <dgm:cxn modelId="{0548A110-A567-4B9B-8924-EFAB147951E8}" srcId="{E329F791-951C-47B8-8D5E-61A8EA7063A5}" destId="{CF283BBD-C659-4E35-A014-86F7F3989FB2}" srcOrd="1" destOrd="0" parTransId="{22F5F763-B381-4FCB-A628-C28E21FB9E27}" sibTransId="{9DEDA0DE-5D92-4206-8A67-F4E59F07407F}"/>
    <dgm:cxn modelId="{35B19011-C29E-4298-8E37-A243816CFBCF}" type="presOf" srcId="{F580800D-88F4-49F3-8368-52646BDBF826}" destId="{390C0A00-5307-4B41-9E24-463DC3638FE3}" srcOrd="0" destOrd="0" presId="urn:microsoft.com/office/officeart/2005/8/layout/hierarchy3"/>
    <dgm:cxn modelId="{A4E42916-C208-4B86-969A-E6CD54ED1004}" type="presOf" srcId="{15418E1C-B7EC-4EA4-AC7E-96BAB4AE2921}" destId="{5DFEF78F-7AF4-4C1C-A598-B89DD6A89897}" srcOrd="0" destOrd="0" presId="urn:microsoft.com/office/officeart/2005/8/layout/hierarchy3"/>
    <dgm:cxn modelId="{B655FF19-8C73-4B97-B079-52615B20356D}" type="presOf" srcId="{0DAA5F8B-5867-482E-B5AC-AA80E5942CF1}" destId="{DA88FF1A-ECCD-4A05-B0A3-679434DB4F71}" srcOrd="1" destOrd="0" presId="urn:microsoft.com/office/officeart/2005/8/layout/hierarchy3"/>
    <dgm:cxn modelId="{F093E41B-C0EB-4067-93A7-3996104A51BC}" type="presOf" srcId="{6F90E83A-A608-43C2-AEDC-712B0937A47D}" destId="{5578ED2E-E000-4A24-A059-3EE08400C4B2}" srcOrd="0" destOrd="0" presId="urn:microsoft.com/office/officeart/2005/8/layout/hierarchy3"/>
    <dgm:cxn modelId="{4EE60C1E-4763-42F3-87BD-523859F3E752}" srcId="{D5C0286E-A3AC-42F6-84B1-29F4BF63ECD7}" destId="{41EC24DD-0FD6-44C2-8203-CF199568CD32}" srcOrd="2" destOrd="0" parTransId="{3E54410B-BC0F-46F5-BFF2-CC79A55F7BA4}" sibTransId="{689F6E59-0FF0-43B5-9334-985C9ED3882A}"/>
    <dgm:cxn modelId="{666E3620-A43D-41DE-B520-D469D8C908DE}" type="presOf" srcId="{A0C1AC89-FB1C-4C52-A788-DDF8326DE781}" destId="{7EDDBD89-CD16-41F3-9206-7FE3ADC0240F}" srcOrd="0" destOrd="0" presId="urn:microsoft.com/office/officeart/2005/8/layout/hierarchy3"/>
    <dgm:cxn modelId="{08AE9620-E876-4968-BECB-D991E250F0F9}" type="presOf" srcId="{53422E89-1EB1-423C-90D0-0626E16CFFB1}" destId="{4458C39F-D1A1-4341-BAEC-D5044A94B54F}" srcOrd="0" destOrd="0" presId="urn:microsoft.com/office/officeart/2005/8/layout/hierarchy3"/>
    <dgm:cxn modelId="{67CEBD23-9BF1-4676-8E9D-1ADCB1ED1EA1}" type="presOf" srcId="{45431097-B629-4340-95DA-1D0C1D26E742}" destId="{109F129F-A8EA-4A5B-B39D-E9D0E0DAF51F}" srcOrd="0" destOrd="0" presId="urn:microsoft.com/office/officeart/2005/8/layout/hierarchy3"/>
    <dgm:cxn modelId="{0F9DC227-C39F-4ED9-982A-910B206D211B}" srcId="{E329F791-951C-47B8-8D5E-61A8EA7063A5}" destId="{5FC34E41-E2CE-4CF7-A982-BD53D864177C}" srcOrd="0" destOrd="0" parTransId="{99430759-319A-456D-A9AF-F21AA56DF1EB}" sibTransId="{01E3A032-53E8-421D-8E54-BEE7EDADFD58}"/>
    <dgm:cxn modelId="{08954D28-AC7E-40A4-9297-04D8D62B3F13}" type="presOf" srcId="{2DDA4F04-BBAB-41F3-A24B-A13A047F50ED}" destId="{DB429FA2-043C-4151-BF53-67153A2B708B}" srcOrd="0" destOrd="0" presId="urn:microsoft.com/office/officeart/2005/8/layout/hierarchy3"/>
    <dgm:cxn modelId="{31AC8029-9407-4E75-834E-FFFDAF040E75}" type="presOf" srcId="{944E6A45-E1BA-4749-AF68-07E182581D20}" destId="{9ABC0E76-6610-4A39-9381-1742E76C80DC}" srcOrd="0" destOrd="0" presId="urn:microsoft.com/office/officeart/2005/8/layout/hierarchy3"/>
    <dgm:cxn modelId="{A3A3052C-EA21-4BF9-AE01-25C179A276EA}" type="presOf" srcId="{AAAC1396-5042-47CC-86A1-DB152A962808}" destId="{2FDE5F90-1115-4390-98B7-FC1A53E7C1B5}" srcOrd="0" destOrd="0" presId="urn:microsoft.com/office/officeart/2005/8/layout/hierarchy3"/>
    <dgm:cxn modelId="{85115C2C-826F-4B0E-A9BE-3A6D47498668}" srcId="{A0C1AC89-FB1C-4C52-A788-DDF8326DE781}" destId="{6F90E83A-A608-43C2-AEDC-712B0937A47D}" srcOrd="0" destOrd="0" parTransId="{5D888DD5-28C0-4A23-B17A-2D373C52A952}" sibTransId="{94907263-1E45-409D-A8AE-BA1E801EF1AF}"/>
    <dgm:cxn modelId="{9048842E-98CF-4461-8EF5-6E95C4AB88E4}" srcId="{D5C0286E-A3AC-42F6-84B1-29F4BF63ECD7}" destId="{0DAA5F8B-5867-482E-B5AC-AA80E5942CF1}" srcOrd="5" destOrd="0" parTransId="{1B231FEC-6D1D-48C7-B666-4373A12E431C}" sibTransId="{59B4B3B6-7D82-423C-808F-605200B07BE6}"/>
    <dgm:cxn modelId="{64BBFC36-EEAF-4C2F-8BE4-EE7CBA227661}" srcId="{0DAA5F8B-5867-482E-B5AC-AA80E5942CF1}" destId="{B56472C8-D91B-4C38-93B5-99A81134608C}" srcOrd="0" destOrd="0" parTransId="{DD2B040B-C0B5-487D-800D-D41310F4ADB6}" sibTransId="{0D448453-3025-4A33-93F3-F90F0447FA76}"/>
    <dgm:cxn modelId="{3A754C37-D459-432A-A15D-66111A2E7A70}" srcId="{D5C0286E-A3AC-42F6-84B1-29F4BF63ECD7}" destId="{1E4C3610-894A-4E75-A128-D1F104D28E1F}" srcOrd="6" destOrd="0" parTransId="{AA38C91F-7394-4F1E-8811-1D5FFDC247CB}" sibTransId="{9A3654F8-02B9-4667-9999-43A274E9441C}"/>
    <dgm:cxn modelId="{A1EFEE3A-D8E0-4872-A006-A842B121626D}" type="presOf" srcId="{B9FFB5CC-8D7E-4321-B541-0C15FECB9316}" destId="{F0280D1B-DEA4-4FAC-A33F-CF0FAA57D4F7}" srcOrd="0" destOrd="0" presId="urn:microsoft.com/office/officeart/2005/8/layout/hierarchy3"/>
    <dgm:cxn modelId="{7F6EC75B-13A5-40FA-911E-EA877A54F46E}" type="presOf" srcId="{1E4C3610-894A-4E75-A128-D1F104D28E1F}" destId="{28BDE4D3-7682-434E-B4FC-A4341854B591}" srcOrd="0" destOrd="0" presId="urn:microsoft.com/office/officeart/2005/8/layout/hierarchy3"/>
    <dgm:cxn modelId="{64743C60-4B96-497A-9E90-51B8065A52A6}" type="presOf" srcId="{556E0F86-B9CC-4DA7-BD75-321CAEC0B9C6}" destId="{215778D4-E457-45CE-8C36-33FEE7C8FBD9}" srcOrd="0" destOrd="0" presId="urn:microsoft.com/office/officeart/2005/8/layout/hierarchy3"/>
    <dgm:cxn modelId="{AC769B44-07FD-4783-8327-BB6090A7BC04}" type="presOf" srcId="{E329F791-951C-47B8-8D5E-61A8EA7063A5}" destId="{7B4EA3FB-2563-484D-9FE6-2803F6F9B7B5}" srcOrd="0" destOrd="0" presId="urn:microsoft.com/office/officeart/2005/8/layout/hierarchy3"/>
    <dgm:cxn modelId="{3BCBAF69-1FB1-4E6A-AF29-3C41A747E8FC}" srcId="{41EC24DD-0FD6-44C2-8203-CF199568CD32}" destId="{8CDDDB63-B82E-442C-8FBA-35782D8D2323}" srcOrd="1" destOrd="0" parTransId="{944E6A45-E1BA-4749-AF68-07E182581D20}" sibTransId="{E045EFD7-570C-4007-9D99-71981CC8CBA7}"/>
    <dgm:cxn modelId="{EB1A046F-106D-4099-9034-AC46E0E79B75}" type="presOf" srcId="{15418E1C-B7EC-4EA4-AC7E-96BAB4AE2921}" destId="{A294DD78-03D0-4AE1-B34C-FF86B97DA9FC}" srcOrd="1" destOrd="0" presId="urn:microsoft.com/office/officeart/2005/8/layout/hierarchy3"/>
    <dgm:cxn modelId="{9C8B1971-A32C-434F-B238-FBC176D1830B}" srcId="{D5C0286E-A3AC-42F6-84B1-29F4BF63ECD7}" destId="{22293FD1-05C2-494A-96AF-B8FE77F83545}" srcOrd="0" destOrd="0" parTransId="{44E7CEE8-4FDA-428C-8558-829DDB3B247C}" sibTransId="{0B96A6E4-1ACC-4F21-AECE-6C06118272BD}"/>
    <dgm:cxn modelId="{F4753674-79C1-4856-B9E5-BBCBD0125C11}" type="presOf" srcId="{8927E31F-9C28-4C16-BB0B-52F5FD566C74}" destId="{633883FE-8E86-4B8F-91BD-B37197EE2DF7}" srcOrd="0" destOrd="0" presId="urn:microsoft.com/office/officeart/2005/8/layout/hierarchy3"/>
    <dgm:cxn modelId="{8312C454-F594-4C4A-BB9C-F2E5D7312A96}" type="presOf" srcId="{22293FD1-05C2-494A-96AF-B8FE77F83545}" destId="{0AEA1BB5-FE4C-4ADD-A3C3-90BB6D38F6B4}" srcOrd="0" destOrd="0" presId="urn:microsoft.com/office/officeart/2005/8/layout/hierarchy3"/>
    <dgm:cxn modelId="{AC526E75-0914-433E-88D4-701FA94611F5}" type="presOf" srcId="{0DAA5F8B-5867-482E-B5AC-AA80E5942CF1}" destId="{60AC473E-0967-4665-94C6-EDC47FD64853}" srcOrd="0" destOrd="0" presId="urn:microsoft.com/office/officeart/2005/8/layout/hierarchy3"/>
    <dgm:cxn modelId="{30B70776-A0EB-4ECC-9EA6-46CA27D9ADDC}" srcId="{A0C1AC89-FB1C-4C52-A788-DDF8326DE781}" destId="{F580800D-88F4-49F3-8368-52646BDBF826}" srcOrd="1" destOrd="0" parTransId="{53422E89-1EB1-423C-90D0-0626E16CFFB1}" sibTransId="{B85C0CEA-81BC-46AA-911A-0F0B3D7D922E}"/>
    <dgm:cxn modelId="{77802256-D01F-4011-BBC3-27A17D2D7975}" type="presOf" srcId="{D5C0286E-A3AC-42F6-84B1-29F4BF63ECD7}" destId="{6E0204D3-7CE5-4A66-9D01-D4A5B70D412A}" srcOrd="0" destOrd="0" presId="urn:microsoft.com/office/officeart/2005/8/layout/hierarchy3"/>
    <dgm:cxn modelId="{12975256-E4A8-4BA8-849F-9346F984B965}" type="presOf" srcId="{B5C9E375-1481-4F30-8B7D-888EC196DFCF}" destId="{E696CA38-DC06-4284-9052-B7BDB53CF0B6}" srcOrd="0" destOrd="0" presId="urn:microsoft.com/office/officeart/2005/8/layout/hierarchy3"/>
    <dgm:cxn modelId="{028DD95A-7471-4578-BC71-F4E90842105C}" type="presOf" srcId="{1E4C3610-894A-4E75-A128-D1F104D28E1F}" destId="{C8982852-7498-40A3-B5E5-9AEA74135773}" srcOrd="1" destOrd="0" presId="urn:microsoft.com/office/officeart/2005/8/layout/hierarchy3"/>
    <dgm:cxn modelId="{540DEA7B-9F5A-47D8-8667-60E31557E5D5}" type="presOf" srcId="{5D888DD5-28C0-4A23-B17A-2D373C52A952}" destId="{E59E55F0-E849-45B7-A7B4-E6F857232ACA}" srcOrd="0" destOrd="0" presId="urn:microsoft.com/office/officeart/2005/8/layout/hierarchy3"/>
    <dgm:cxn modelId="{26F1387C-BD49-4563-9F66-A1ED339DED83}" type="presOf" srcId="{A0C1AC89-FB1C-4C52-A788-DDF8326DE781}" destId="{1309E5A2-FEE6-4682-8215-25804637A713}" srcOrd="1" destOrd="0" presId="urn:microsoft.com/office/officeart/2005/8/layout/hierarchy3"/>
    <dgm:cxn modelId="{DBD0C97C-9028-4CA3-AB82-99BEB957D38A}" type="presOf" srcId="{8A5A6A6C-BC29-4AE5-A0FB-E5D43B4C0FEF}" destId="{DAB55B1B-710F-43BA-B395-F4CABBB2A740}" srcOrd="0" destOrd="0" presId="urn:microsoft.com/office/officeart/2005/8/layout/hierarchy3"/>
    <dgm:cxn modelId="{27F7CC7E-7001-46D1-B24F-A5FFB9B65D77}" type="presOf" srcId="{DD2B040B-C0B5-487D-800D-D41310F4ADB6}" destId="{38C1771E-7223-45E4-9155-DB1C43806DFE}" srcOrd="0" destOrd="0" presId="urn:microsoft.com/office/officeart/2005/8/layout/hierarchy3"/>
    <dgm:cxn modelId="{2B165286-94B0-4D5E-86B2-E62495F42EB4}" type="presOf" srcId="{E329F791-951C-47B8-8D5E-61A8EA7063A5}" destId="{CBD1ADB9-441C-4A78-84A3-59C47517819A}" srcOrd="1" destOrd="0" presId="urn:microsoft.com/office/officeart/2005/8/layout/hierarchy3"/>
    <dgm:cxn modelId="{1F91A189-C3CF-490A-A56D-71FDCB58ACF1}" type="presOf" srcId="{1C3981B7-AD02-468A-AA41-C41EB32332ED}" destId="{02058120-3660-4961-B281-DDD30571BE30}" srcOrd="0" destOrd="0" presId="urn:microsoft.com/office/officeart/2005/8/layout/hierarchy3"/>
    <dgm:cxn modelId="{30659A9B-8CFB-41EC-A024-EE1E0C842715}" srcId="{D5C0286E-A3AC-42F6-84B1-29F4BF63ECD7}" destId="{E329F791-951C-47B8-8D5E-61A8EA7063A5}" srcOrd="1" destOrd="0" parTransId="{BD0E0442-C444-4BE9-8683-CF60C780911A}" sibTransId="{15F43BF4-CE9A-4EBA-8262-3ADDFC7D2704}"/>
    <dgm:cxn modelId="{96B96CA2-F260-44ED-8BB8-B6C35F9D4783}" type="presOf" srcId="{22293FD1-05C2-494A-96AF-B8FE77F83545}" destId="{AED19BF3-391A-498D-91E0-5AD520D1B92A}" srcOrd="1" destOrd="0" presId="urn:microsoft.com/office/officeart/2005/8/layout/hierarchy3"/>
    <dgm:cxn modelId="{E092FBA2-A290-44B7-9A93-630E43B4FCC5}" srcId="{15418E1C-B7EC-4EA4-AC7E-96BAB4AE2921}" destId="{2DDA4F04-BBAB-41F3-A24B-A13A047F50ED}" srcOrd="1" destOrd="0" parTransId="{B9FFB5CC-8D7E-4321-B541-0C15FECB9316}" sibTransId="{3F152311-B74A-46FA-8A81-7D31DCA2248A}"/>
    <dgm:cxn modelId="{006108A6-F255-4749-9C46-91523D0C2E63}" type="presOf" srcId="{1CD8A6F1-9B36-430E-9C2B-B2D990836846}" destId="{E1E08DF4-6B0B-4EF5-AA57-CAF885440401}" srcOrd="0" destOrd="0" presId="urn:microsoft.com/office/officeart/2005/8/layout/hierarchy3"/>
    <dgm:cxn modelId="{43D267A9-3321-4159-B894-FAA831924965}" srcId="{D5C0286E-A3AC-42F6-84B1-29F4BF63ECD7}" destId="{A0C1AC89-FB1C-4C52-A788-DDF8326DE781}" srcOrd="4" destOrd="0" parTransId="{3A1BFDC0-0589-4CDE-95CA-EE9C9CF32020}" sibTransId="{5CD243A6-8B84-4F6B-9C04-252DD73DD1FD}"/>
    <dgm:cxn modelId="{91C934AA-B3FA-434D-9095-353812B6E821}" type="presOf" srcId="{99430759-319A-456D-A9AF-F21AA56DF1EB}" destId="{3ADE492C-90B2-4BE3-A9A1-6943250295A6}" srcOrd="0" destOrd="0" presId="urn:microsoft.com/office/officeart/2005/8/layout/hierarchy3"/>
    <dgm:cxn modelId="{B5A426BA-D24E-41A3-B2D0-12D22B28D9F9}" type="presOf" srcId="{9E5F97B1-AA95-45EA-834A-B9D28FCC6FB1}" destId="{05DEB442-A181-47EE-875A-370695589C65}" srcOrd="0" destOrd="0" presId="urn:microsoft.com/office/officeart/2005/8/layout/hierarchy3"/>
    <dgm:cxn modelId="{E9C424BB-782B-4BD0-9836-8D1253FEDED7}" type="presOf" srcId="{41EC24DD-0FD6-44C2-8203-CF199568CD32}" destId="{3AD307AB-08F4-42D1-AA61-D6F989354740}" srcOrd="0" destOrd="0" presId="urn:microsoft.com/office/officeart/2005/8/layout/hierarchy3"/>
    <dgm:cxn modelId="{BAC685BB-16C5-4E97-B4AA-39FFAE3048E8}" type="presOf" srcId="{B56472C8-D91B-4C38-93B5-99A81134608C}" destId="{B456DA82-47F0-418E-B1C6-4BDF45B01E4E}" srcOrd="0" destOrd="0" presId="urn:microsoft.com/office/officeart/2005/8/layout/hierarchy3"/>
    <dgm:cxn modelId="{AB55EBBD-713D-41C0-A11C-D2B9735B45A5}" type="presOf" srcId="{41EC24DD-0FD6-44C2-8203-CF199568CD32}" destId="{8260F553-8827-4571-BE70-49B344F53E40}" srcOrd="1" destOrd="0" presId="urn:microsoft.com/office/officeart/2005/8/layout/hierarchy3"/>
    <dgm:cxn modelId="{B78D7DC7-A5BD-48E0-8D12-4F8860AD9B9A}" srcId="{D5C0286E-A3AC-42F6-84B1-29F4BF63ECD7}" destId="{15418E1C-B7EC-4EA4-AC7E-96BAB4AE2921}" srcOrd="3" destOrd="0" parTransId="{C5A5824A-94A0-4F74-B75B-90D9E914596E}" sibTransId="{AB021348-BFEF-4C33-9929-BC17ED4A9945}"/>
    <dgm:cxn modelId="{5EACBAC8-AD08-47C1-B1B7-F1F7797C8E53}" type="presOf" srcId="{ED4A5044-C57A-49A7-BFF6-FF0E557A7943}" destId="{4922F14E-6F79-4F6A-BB1D-C3EA88F7ED6D}" srcOrd="0" destOrd="0" presId="urn:microsoft.com/office/officeart/2005/8/layout/hierarchy3"/>
    <dgm:cxn modelId="{9E9F0FDA-6F56-49D4-B825-7FD94CD836C8}" type="presOf" srcId="{28AAC223-601F-4EFE-9E25-526FD43065A2}" destId="{C995E8BB-FD19-4BC7-8A1E-19B9878A5156}" srcOrd="0" destOrd="0" presId="urn:microsoft.com/office/officeart/2005/8/layout/hierarchy3"/>
    <dgm:cxn modelId="{5090DDDC-031E-4FC4-B75D-48DEFB06A735}" srcId="{15418E1C-B7EC-4EA4-AC7E-96BAB4AE2921}" destId="{ED4A5044-C57A-49A7-BFF6-FF0E557A7943}" srcOrd="0" destOrd="0" parTransId="{45431097-B629-4340-95DA-1D0C1D26E742}" sibTransId="{F80F4ED9-4720-4EB2-A2B0-DBFB71950A0B}"/>
    <dgm:cxn modelId="{3D1321DE-5D7D-4F15-8CF4-830494F37DEC}" srcId="{41EC24DD-0FD6-44C2-8203-CF199568CD32}" destId="{B5C9E375-1481-4F30-8B7D-888EC196DFCF}" srcOrd="0" destOrd="0" parTransId="{8927E31F-9C28-4C16-BB0B-52F5FD566C74}" sibTransId="{625FEB73-449C-42DB-AEC9-B4D851FECCE4}"/>
    <dgm:cxn modelId="{813B52E3-6601-4EF4-A0B9-5A5A35A931AF}" type="presOf" srcId="{A2BCC5AA-C89A-47E7-90D6-DE9523511202}" destId="{70EC1EE0-80D4-45F2-A84D-799A9D263A6C}" srcOrd="0" destOrd="0" presId="urn:microsoft.com/office/officeart/2005/8/layout/hierarchy3"/>
    <dgm:cxn modelId="{DE048EE4-50C0-49FE-B352-61571B3C8EFF}" srcId="{1E4C3610-894A-4E75-A128-D1F104D28E1F}" destId="{F772C612-5EBE-4562-A84B-71220206AB7F}" srcOrd="0" destOrd="0" parTransId="{556E0F86-B9CC-4DA7-BD75-321CAEC0B9C6}" sibTransId="{70C84F59-F6C7-4711-8EA2-57FA5B14A415}"/>
    <dgm:cxn modelId="{18659BE5-1822-422D-AE35-3E62F8BC036B}" srcId="{22293FD1-05C2-494A-96AF-B8FE77F83545}" destId="{1CD8A6F1-9B36-430E-9C2B-B2D990836846}" srcOrd="1" destOrd="0" parTransId="{AAAC1396-5042-47CC-86A1-DB152A962808}" sibTransId="{A7ADA3C9-1494-4416-8438-C5CAFE0D3C69}"/>
    <dgm:cxn modelId="{6B7FE2F1-FA64-408A-8517-7F60B20E0277}" type="presOf" srcId="{CF283BBD-C659-4E35-A014-86F7F3989FB2}" destId="{1FEA6804-CBB8-4ED9-8007-0F39B3527BD1}" srcOrd="0" destOrd="0" presId="urn:microsoft.com/office/officeart/2005/8/layout/hierarchy3"/>
    <dgm:cxn modelId="{28CABFF4-8B0A-4980-81E6-4F661E1D6192}" type="presOf" srcId="{22F5F763-B381-4FCB-A628-C28E21FB9E27}" destId="{A434D3CB-E867-438A-81A2-10EBB2AC1234}" srcOrd="0" destOrd="0" presId="urn:microsoft.com/office/officeart/2005/8/layout/hierarchy3"/>
    <dgm:cxn modelId="{02EAF1F8-03AD-45B2-9E1C-A4A265C35BF9}" srcId="{0DAA5F8B-5867-482E-B5AC-AA80E5942CF1}" destId="{1C3981B7-AD02-468A-AA41-C41EB32332ED}" srcOrd="1" destOrd="0" parTransId="{9E5F97B1-AA95-45EA-834A-B9D28FCC6FB1}" sibTransId="{CB5FAC9A-84C0-4522-9F2B-8AD09CF932EB}"/>
    <dgm:cxn modelId="{16E407FC-3B65-429A-BB56-6EAB9AE97E8D}" srcId="{1E4C3610-894A-4E75-A128-D1F104D28E1F}" destId="{8A5A6A6C-BC29-4AE5-A0FB-E5D43B4C0FEF}" srcOrd="1" destOrd="0" parTransId="{28AAC223-601F-4EFE-9E25-526FD43065A2}" sibTransId="{5AC0736A-61D8-4539-9970-5D241A21C72A}"/>
    <dgm:cxn modelId="{F14CDFAE-DE94-43BC-892C-ACB6326464F8}" type="presParOf" srcId="{6E0204D3-7CE5-4A66-9D01-D4A5B70D412A}" destId="{54A5C14E-342E-4827-973B-EFB027FC743F}" srcOrd="0" destOrd="0" presId="urn:microsoft.com/office/officeart/2005/8/layout/hierarchy3"/>
    <dgm:cxn modelId="{410F060C-5EF2-4322-8C45-31DA31DBB2B1}" type="presParOf" srcId="{54A5C14E-342E-4827-973B-EFB027FC743F}" destId="{1BA1285B-1AF2-4096-8504-3CD70B7B8FD2}" srcOrd="0" destOrd="0" presId="urn:microsoft.com/office/officeart/2005/8/layout/hierarchy3"/>
    <dgm:cxn modelId="{DCC37940-E078-4010-9FA7-95C4ED719FFB}" type="presParOf" srcId="{1BA1285B-1AF2-4096-8504-3CD70B7B8FD2}" destId="{0AEA1BB5-FE4C-4ADD-A3C3-90BB6D38F6B4}" srcOrd="0" destOrd="0" presId="urn:microsoft.com/office/officeart/2005/8/layout/hierarchy3"/>
    <dgm:cxn modelId="{92370EB8-4029-4CD6-9D6F-E22CE6850957}" type="presParOf" srcId="{1BA1285B-1AF2-4096-8504-3CD70B7B8FD2}" destId="{AED19BF3-391A-498D-91E0-5AD520D1B92A}" srcOrd="1" destOrd="0" presId="urn:microsoft.com/office/officeart/2005/8/layout/hierarchy3"/>
    <dgm:cxn modelId="{63A57ED8-C619-4718-9AED-4AE613FE63A7}" type="presParOf" srcId="{54A5C14E-342E-4827-973B-EFB027FC743F}" destId="{549CAE28-159D-4F88-8220-D8EF243078A0}" srcOrd="1" destOrd="0" presId="urn:microsoft.com/office/officeart/2005/8/layout/hierarchy3"/>
    <dgm:cxn modelId="{60238576-E7C4-4F7F-A1B3-D3A29A30A025}" type="presParOf" srcId="{549CAE28-159D-4F88-8220-D8EF243078A0}" destId="{9EA441D3-BEE3-4438-AB56-7B554CD13D38}" srcOrd="0" destOrd="0" presId="urn:microsoft.com/office/officeart/2005/8/layout/hierarchy3"/>
    <dgm:cxn modelId="{D9945ED5-C97D-4E42-9193-2436AD2F600C}" type="presParOf" srcId="{549CAE28-159D-4F88-8220-D8EF243078A0}" destId="{70EC1EE0-80D4-45F2-A84D-799A9D263A6C}" srcOrd="1" destOrd="0" presId="urn:microsoft.com/office/officeart/2005/8/layout/hierarchy3"/>
    <dgm:cxn modelId="{F8FA40E2-DD6A-47B9-8BD9-24F13F4CD7CD}" type="presParOf" srcId="{549CAE28-159D-4F88-8220-D8EF243078A0}" destId="{2FDE5F90-1115-4390-98B7-FC1A53E7C1B5}" srcOrd="2" destOrd="0" presId="urn:microsoft.com/office/officeart/2005/8/layout/hierarchy3"/>
    <dgm:cxn modelId="{44AFA968-EFB1-4829-BD00-FF3B4F1C6517}" type="presParOf" srcId="{549CAE28-159D-4F88-8220-D8EF243078A0}" destId="{E1E08DF4-6B0B-4EF5-AA57-CAF885440401}" srcOrd="3" destOrd="0" presId="urn:microsoft.com/office/officeart/2005/8/layout/hierarchy3"/>
    <dgm:cxn modelId="{E4272FB1-395A-499D-A716-DCBDAC3EAEE3}" type="presParOf" srcId="{6E0204D3-7CE5-4A66-9D01-D4A5B70D412A}" destId="{6D495FD7-2F1E-469F-9B0A-477A4CAD8DFE}" srcOrd="1" destOrd="0" presId="urn:microsoft.com/office/officeart/2005/8/layout/hierarchy3"/>
    <dgm:cxn modelId="{A0818E1A-D3EB-44F1-AF66-79D8380A9A43}" type="presParOf" srcId="{6D495FD7-2F1E-469F-9B0A-477A4CAD8DFE}" destId="{70AC1A8D-3073-4493-AF2C-7FC229F44EA2}" srcOrd="0" destOrd="0" presId="urn:microsoft.com/office/officeart/2005/8/layout/hierarchy3"/>
    <dgm:cxn modelId="{86A743A7-C6AA-4C6A-9F33-24CDA8A776F6}" type="presParOf" srcId="{70AC1A8D-3073-4493-AF2C-7FC229F44EA2}" destId="{7B4EA3FB-2563-484D-9FE6-2803F6F9B7B5}" srcOrd="0" destOrd="0" presId="urn:microsoft.com/office/officeart/2005/8/layout/hierarchy3"/>
    <dgm:cxn modelId="{B81C81BC-ADFE-4B96-B8CB-9BE925904E94}" type="presParOf" srcId="{70AC1A8D-3073-4493-AF2C-7FC229F44EA2}" destId="{CBD1ADB9-441C-4A78-84A3-59C47517819A}" srcOrd="1" destOrd="0" presId="urn:microsoft.com/office/officeart/2005/8/layout/hierarchy3"/>
    <dgm:cxn modelId="{14F4D5BE-E183-4407-8228-CD6FFA90DE32}" type="presParOf" srcId="{6D495FD7-2F1E-469F-9B0A-477A4CAD8DFE}" destId="{4D859014-C7CC-4665-86CD-CC9029C750E1}" srcOrd="1" destOrd="0" presId="urn:microsoft.com/office/officeart/2005/8/layout/hierarchy3"/>
    <dgm:cxn modelId="{91ED4AD9-3D7C-457E-9DB5-DDA35EA80E1D}" type="presParOf" srcId="{4D859014-C7CC-4665-86CD-CC9029C750E1}" destId="{3ADE492C-90B2-4BE3-A9A1-6943250295A6}" srcOrd="0" destOrd="0" presId="urn:microsoft.com/office/officeart/2005/8/layout/hierarchy3"/>
    <dgm:cxn modelId="{46FF6DC7-1C3B-4EAF-80D3-5C2B8D192857}" type="presParOf" srcId="{4D859014-C7CC-4665-86CD-CC9029C750E1}" destId="{DC005A2F-1A22-4EB2-BD6E-E5709B9DE48E}" srcOrd="1" destOrd="0" presId="urn:microsoft.com/office/officeart/2005/8/layout/hierarchy3"/>
    <dgm:cxn modelId="{2A76B1C0-FA22-426E-8A35-F58CB641BABC}" type="presParOf" srcId="{4D859014-C7CC-4665-86CD-CC9029C750E1}" destId="{A434D3CB-E867-438A-81A2-10EBB2AC1234}" srcOrd="2" destOrd="0" presId="urn:microsoft.com/office/officeart/2005/8/layout/hierarchy3"/>
    <dgm:cxn modelId="{BC046A15-FB5D-4255-82D6-FB05C2CB412F}" type="presParOf" srcId="{4D859014-C7CC-4665-86CD-CC9029C750E1}" destId="{1FEA6804-CBB8-4ED9-8007-0F39B3527BD1}" srcOrd="3" destOrd="0" presId="urn:microsoft.com/office/officeart/2005/8/layout/hierarchy3"/>
    <dgm:cxn modelId="{8D9099E1-ABDF-4D1F-A276-CA219EA7F7A0}" type="presParOf" srcId="{6E0204D3-7CE5-4A66-9D01-D4A5B70D412A}" destId="{E35D329E-1920-44F9-BA8E-D21518AA4E37}" srcOrd="2" destOrd="0" presId="urn:microsoft.com/office/officeart/2005/8/layout/hierarchy3"/>
    <dgm:cxn modelId="{4A136D5C-A69F-4904-9815-4A152F147054}" type="presParOf" srcId="{E35D329E-1920-44F9-BA8E-D21518AA4E37}" destId="{122A110D-D2E8-459E-B034-84086DC9CCCA}" srcOrd="0" destOrd="0" presId="urn:microsoft.com/office/officeart/2005/8/layout/hierarchy3"/>
    <dgm:cxn modelId="{E1F7B5BA-9E64-4CA2-B615-5BD1C23B128C}" type="presParOf" srcId="{122A110D-D2E8-459E-B034-84086DC9CCCA}" destId="{3AD307AB-08F4-42D1-AA61-D6F989354740}" srcOrd="0" destOrd="0" presId="urn:microsoft.com/office/officeart/2005/8/layout/hierarchy3"/>
    <dgm:cxn modelId="{38A5B4DD-DCE8-406E-B47F-948E7F847E37}" type="presParOf" srcId="{122A110D-D2E8-459E-B034-84086DC9CCCA}" destId="{8260F553-8827-4571-BE70-49B344F53E40}" srcOrd="1" destOrd="0" presId="urn:microsoft.com/office/officeart/2005/8/layout/hierarchy3"/>
    <dgm:cxn modelId="{1C7CADC3-9AF4-4636-AB84-47485A319B6D}" type="presParOf" srcId="{E35D329E-1920-44F9-BA8E-D21518AA4E37}" destId="{D5A11AF3-9102-4FF0-8C14-B478C643E058}" srcOrd="1" destOrd="0" presId="urn:microsoft.com/office/officeart/2005/8/layout/hierarchy3"/>
    <dgm:cxn modelId="{27AE5B8A-C767-4102-B2A1-97E66830CE8D}" type="presParOf" srcId="{D5A11AF3-9102-4FF0-8C14-B478C643E058}" destId="{633883FE-8E86-4B8F-91BD-B37197EE2DF7}" srcOrd="0" destOrd="0" presId="urn:microsoft.com/office/officeart/2005/8/layout/hierarchy3"/>
    <dgm:cxn modelId="{3D9C6B34-21CD-44C3-8D08-10CBDFB9C766}" type="presParOf" srcId="{D5A11AF3-9102-4FF0-8C14-B478C643E058}" destId="{E696CA38-DC06-4284-9052-B7BDB53CF0B6}" srcOrd="1" destOrd="0" presId="urn:microsoft.com/office/officeart/2005/8/layout/hierarchy3"/>
    <dgm:cxn modelId="{82F28437-55B6-4C93-874B-4442558ECDA5}" type="presParOf" srcId="{D5A11AF3-9102-4FF0-8C14-B478C643E058}" destId="{9ABC0E76-6610-4A39-9381-1742E76C80DC}" srcOrd="2" destOrd="0" presId="urn:microsoft.com/office/officeart/2005/8/layout/hierarchy3"/>
    <dgm:cxn modelId="{D36F9023-81F6-4AEA-98EF-6C4C53C470C3}" type="presParOf" srcId="{D5A11AF3-9102-4FF0-8C14-B478C643E058}" destId="{D9F701BC-4C8A-4692-9B6E-D69F65B8D1D5}" srcOrd="3" destOrd="0" presId="urn:microsoft.com/office/officeart/2005/8/layout/hierarchy3"/>
    <dgm:cxn modelId="{A13009D4-D107-401A-BE61-A2C3E7FBBAC8}" type="presParOf" srcId="{6E0204D3-7CE5-4A66-9D01-D4A5B70D412A}" destId="{F790FEF5-F8BD-4345-B6C2-C83AC9C71B59}" srcOrd="3" destOrd="0" presId="urn:microsoft.com/office/officeart/2005/8/layout/hierarchy3"/>
    <dgm:cxn modelId="{61BEA502-05F0-4182-8017-6444538FE18A}" type="presParOf" srcId="{F790FEF5-F8BD-4345-B6C2-C83AC9C71B59}" destId="{84320041-18EC-4200-91BA-28395A8F91FB}" srcOrd="0" destOrd="0" presId="urn:microsoft.com/office/officeart/2005/8/layout/hierarchy3"/>
    <dgm:cxn modelId="{BA9C0001-325B-4164-B006-839A72EB9375}" type="presParOf" srcId="{84320041-18EC-4200-91BA-28395A8F91FB}" destId="{5DFEF78F-7AF4-4C1C-A598-B89DD6A89897}" srcOrd="0" destOrd="0" presId="urn:microsoft.com/office/officeart/2005/8/layout/hierarchy3"/>
    <dgm:cxn modelId="{C30484D0-1066-4B82-9661-0E74A090F346}" type="presParOf" srcId="{84320041-18EC-4200-91BA-28395A8F91FB}" destId="{A294DD78-03D0-4AE1-B34C-FF86B97DA9FC}" srcOrd="1" destOrd="0" presId="urn:microsoft.com/office/officeart/2005/8/layout/hierarchy3"/>
    <dgm:cxn modelId="{42F08E53-33F3-4804-898D-DF2FBE63A9F7}" type="presParOf" srcId="{F790FEF5-F8BD-4345-B6C2-C83AC9C71B59}" destId="{3DBEC6E0-7886-4881-9797-FCC764512454}" srcOrd="1" destOrd="0" presId="urn:microsoft.com/office/officeart/2005/8/layout/hierarchy3"/>
    <dgm:cxn modelId="{88017D49-C8F4-43C3-8886-0A327F479D2D}" type="presParOf" srcId="{3DBEC6E0-7886-4881-9797-FCC764512454}" destId="{109F129F-A8EA-4A5B-B39D-E9D0E0DAF51F}" srcOrd="0" destOrd="0" presId="urn:microsoft.com/office/officeart/2005/8/layout/hierarchy3"/>
    <dgm:cxn modelId="{43C05CC9-1C7C-4FC4-AE59-9B619DD066FC}" type="presParOf" srcId="{3DBEC6E0-7886-4881-9797-FCC764512454}" destId="{4922F14E-6F79-4F6A-BB1D-C3EA88F7ED6D}" srcOrd="1" destOrd="0" presId="urn:microsoft.com/office/officeart/2005/8/layout/hierarchy3"/>
    <dgm:cxn modelId="{8B1B23E6-F127-460F-9D95-A6A5A17FD425}" type="presParOf" srcId="{3DBEC6E0-7886-4881-9797-FCC764512454}" destId="{F0280D1B-DEA4-4FAC-A33F-CF0FAA57D4F7}" srcOrd="2" destOrd="0" presId="urn:microsoft.com/office/officeart/2005/8/layout/hierarchy3"/>
    <dgm:cxn modelId="{6F7E6534-FBD9-4DD5-A7DE-4E39F727C238}" type="presParOf" srcId="{3DBEC6E0-7886-4881-9797-FCC764512454}" destId="{DB429FA2-043C-4151-BF53-67153A2B708B}" srcOrd="3" destOrd="0" presId="urn:microsoft.com/office/officeart/2005/8/layout/hierarchy3"/>
    <dgm:cxn modelId="{AE4CA36A-2DEA-463A-A4DA-034F524ABDA5}" type="presParOf" srcId="{6E0204D3-7CE5-4A66-9D01-D4A5B70D412A}" destId="{09FB4B8E-34A4-452E-8788-67699403FFEE}" srcOrd="4" destOrd="0" presId="urn:microsoft.com/office/officeart/2005/8/layout/hierarchy3"/>
    <dgm:cxn modelId="{07D21657-42AC-46F3-8B1E-CB90DABC901B}" type="presParOf" srcId="{09FB4B8E-34A4-452E-8788-67699403FFEE}" destId="{89328971-8834-4F3D-AD11-C270CDF7F74A}" srcOrd="0" destOrd="0" presId="urn:microsoft.com/office/officeart/2005/8/layout/hierarchy3"/>
    <dgm:cxn modelId="{5AA110F2-79F5-45AE-8132-01A9210F4AD8}" type="presParOf" srcId="{89328971-8834-4F3D-AD11-C270CDF7F74A}" destId="{7EDDBD89-CD16-41F3-9206-7FE3ADC0240F}" srcOrd="0" destOrd="0" presId="urn:microsoft.com/office/officeart/2005/8/layout/hierarchy3"/>
    <dgm:cxn modelId="{21D6D03A-2467-4850-A4B3-3F8A9DBD60D6}" type="presParOf" srcId="{89328971-8834-4F3D-AD11-C270CDF7F74A}" destId="{1309E5A2-FEE6-4682-8215-25804637A713}" srcOrd="1" destOrd="0" presId="urn:microsoft.com/office/officeart/2005/8/layout/hierarchy3"/>
    <dgm:cxn modelId="{E48E76D9-B007-404E-B222-1720B8123E06}" type="presParOf" srcId="{09FB4B8E-34A4-452E-8788-67699403FFEE}" destId="{639C4E7B-5F5B-45C3-90CE-FAF7B28FF31D}" srcOrd="1" destOrd="0" presId="urn:microsoft.com/office/officeart/2005/8/layout/hierarchy3"/>
    <dgm:cxn modelId="{CFF091EC-DDD1-43DB-99F3-1084AFBF5D47}" type="presParOf" srcId="{639C4E7B-5F5B-45C3-90CE-FAF7B28FF31D}" destId="{E59E55F0-E849-45B7-A7B4-E6F857232ACA}" srcOrd="0" destOrd="0" presId="urn:microsoft.com/office/officeart/2005/8/layout/hierarchy3"/>
    <dgm:cxn modelId="{653D221C-F4BA-46C3-80A8-F0B01DEF4DD8}" type="presParOf" srcId="{639C4E7B-5F5B-45C3-90CE-FAF7B28FF31D}" destId="{5578ED2E-E000-4A24-A059-3EE08400C4B2}" srcOrd="1" destOrd="0" presId="urn:microsoft.com/office/officeart/2005/8/layout/hierarchy3"/>
    <dgm:cxn modelId="{88C77C6A-6617-42BD-AA25-AF00180C5862}" type="presParOf" srcId="{639C4E7B-5F5B-45C3-90CE-FAF7B28FF31D}" destId="{4458C39F-D1A1-4341-BAEC-D5044A94B54F}" srcOrd="2" destOrd="0" presId="urn:microsoft.com/office/officeart/2005/8/layout/hierarchy3"/>
    <dgm:cxn modelId="{4C63B9A6-66EC-4748-93BF-CC92FC7ADB07}" type="presParOf" srcId="{639C4E7B-5F5B-45C3-90CE-FAF7B28FF31D}" destId="{390C0A00-5307-4B41-9E24-463DC3638FE3}" srcOrd="3" destOrd="0" presId="urn:microsoft.com/office/officeart/2005/8/layout/hierarchy3"/>
    <dgm:cxn modelId="{98A0937E-6286-4266-BBB1-0A9DAF469309}" type="presParOf" srcId="{6E0204D3-7CE5-4A66-9D01-D4A5B70D412A}" destId="{1EA53C60-3B36-4946-9673-128156C13246}" srcOrd="5" destOrd="0" presId="urn:microsoft.com/office/officeart/2005/8/layout/hierarchy3"/>
    <dgm:cxn modelId="{4342B7C9-E961-4AC7-A18E-2368E17C9BCB}" type="presParOf" srcId="{1EA53C60-3B36-4946-9673-128156C13246}" destId="{640B1B1E-CD58-4EDD-A47A-10809389BA4C}" srcOrd="0" destOrd="0" presId="urn:microsoft.com/office/officeart/2005/8/layout/hierarchy3"/>
    <dgm:cxn modelId="{EF8E39F4-FE37-4706-91BB-8894788CE8C4}" type="presParOf" srcId="{640B1B1E-CD58-4EDD-A47A-10809389BA4C}" destId="{60AC473E-0967-4665-94C6-EDC47FD64853}" srcOrd="0" destOrd="0" presId="urn:microsoft.com/office/officeart/2005/8/layout/hierarchy3"/>
    <dgm:cxn modelId="{F1F6DD75-3B51-43C8-B7D3-CF068D42490C}" type="presParOf" srcId="{640B1B1E-CD58-4EDD-A47A-10809389BA4C}" destId="{DA88FF1A-ECCD-4A05-B0A3-679434DB4F71}" srcOrd="1" destOrd="0" presId="urn:microsoft.com/office/officeart/2005/8/layout/hierarchy3"/>
    <dgm:cxn modelId="{3585DB7B-138D-4BDB-AFBC-898B4D307210}" type="presParOf" srcId="{1EA53C60-3B36-4946-9673-128156C13246}" destId="{B732E8AD-B591-4F83-AFD6-09EA79B3AADD}" srcOrd="1" destOrd="0" presId="urn:microsoft.com/office/officeart/2005/8/layout/hierarchy3"/>
    <dgm:cxn modelId="{5FDAB381-7E80-4265-8262-5C34DE51F2F0}" type="presParOf" srcId="{B732E8AD-B591-4F83-AFD6-09EA79B3AADD}" destId="{38C1771E-7223-45E4-9155-DB1C43806DFE}" srcOrd="0" destOrd="0" presId="urn:microsoft.com/office/officeart/2005/8/layout/hierarchy3"/>
    <dgm:cxn modelId="{8AAB35A7-3463-48F1-8A5F-BB8F9CF704AD}" type="presParOf" srcId="{B732E8AD-B591-4F83-AFD6-09EA79B3AADD}" destId="{B456DA82-47F0-418E-B1C6-4BDF45B01E4E}" srcOrd="1" destOrd="0" presId="urn:microsoft.com/office/officeart/2005/8/layout/hierarchy3"/>
    <dgm:cxn modelId="{FF5D893A-A33C-41E7-8DAB-CBDAB46C27AC}" type="presParOf" srcId="{B732E8AD-B591-4F83-AFD6-09EA79B3AADD}" destId="{05DEB442-A181-47EE-875A-370695589C65}" srcOrd="2" destOrd="0" presId="urn:microsoft.com/office/officeart/2005/8/layout/hierarchy3"/>
    <dgm:cxn modelId="{A5118E7F-1CC9-4982-A428-B8EF59164F89}" type="presParOf" srcId="{B732E8AD-B591-4F83-AFD6-09EA79B3AADD}" destId="{02058120-3660-4961-B281-DDD30571BE30}" srcOrd="3" destOrd="0" presId="urn:microsoft.com/office/officeart/2005/8/layout/hierarchy3"/>
    <dgm:cxn modelId="{FB0BCAE4-4DFA-4C46-B410-1220E2E0C6DA}" type="presParOf" srcId="{6E0204D3-7CE5-4A66-9D01-D4A5B70D412A}" destId="{ABD7BE3B-34E1-4DF8-A6DB-293316992644}" srcOrd="6" destOrd="0" presId="urn:microsoft.com/office/officeart/2005/8/layout/hierarchy3"/>
    <dgm:cxn modelId="{81C3CCA8-5993-4E9D-946C-890553AF04ED}" type="presParOf" srcId="{ABD7BE3B-34E1-4DF8-A6DB-293316992644}" destId="{023AE2DB-886D-4114-9ED7-A75F51A3EFCC}" srcOrd="0" destOrd="0" presId="urn:microsoft.com/office/officeart/2005/8/layout/hierarchy3"/>
    <dgm:cxn modelId="{775FA6E1-8DA4-4C03-8FF8-F64DC3535FD4}" type="presParOf" srcId="{023AE2DB-886D-4114-9ED7-A75F51A3EFCC}" destId="{28BDE4D3-7682-434E-B4FC-A4341854B591}" srcOrd="0" destOrd="0" presId="urn:microsoft.com/office/officeart/2005/8/layout/hierarchy3"/>
    <dgm:cxn modelId="{BB0BABD3-50BA-42B7-994B-9DCED95A9334}" type="presParOf" srcId="{023AE2DB-886D-4114-9ED7-A75F51A3EFCC}" destId="{C8982852-7498-40A3-B5E5-9AEA74135773}" srcOrd="1" destOrd="0" presId="urn:microsoft.com/office/officeart/2005/8/layout/hierarchy3"/>
    <dgm:cxn modelId="{6931148A-EB19-4A7D-8359-A2165C91F3A7}" type="presParOf" srcId="{ABD7BE3B-34E1-4DF8-A6DB-293316992644}" destId="{1DC9E429-C6B1-4FAC-880B-48C12F4FD705}" srcOrd="1" destOrd="0" presId="urn:microsoft.com/office/officeart/2005/8/layout/hierarchy3"/>
    <dgm:cxn modelId="{14A73B4A-B8BB-4E25-94D7-1C5FFBF57319}" type="presParOf" srcId="{1DC9E429-C6B1-4FAC-880B-48C12F4FD705}" destId="{215778D4-E457-45CE-8C36-33FEE7C8FBD9}" srcOrd="0" destOrd="0" presId="urn:microsoft.com/office/officeart/2005/8/layout/hierarchy3"/>
    <dgm:cxn modelId="{31B217E4-A56C-40DE-8DF4-9AD4B5B32ED8}" type="presParOf" srcId="{1DC9E429-C6B1-4FAC-880B-48C12F4FD705}" destId="{E77CE2A0-8C34-4612-BF86-330C2B615305}" srcOrd="1" destOrd="0" presId="urn:microsoft.com/office/officeart/2005/8/layout/hierarchy3"/>
    <dgm:cxn modelId="{7EEDAE8C-53AF-4F8B-8CF9-F8D6EEA25588}" type="presParOf" srcId="{1DC9E429-C6B1-4FAC-880B-48C12F4FD705}" destId="{C995E8BB-FD19-4BC7-8A1E-19B9878A5156}" srcOrd="2" destOrd="0" presId="urn:microsoft.com/office/officeart/2005/8/layout/hierarchy3"/>
    <dgm:cxn modelId="{972CB3CD-8758-40A1-8550-4AE0E4465375}" type="presParOf" srcId="{1DC9E429-C6B1-4FAC-880B-48C12F4FD705}" destId="{DAB55B1B-710F-43BA-B395-F4CABBB2A740}"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2767-5ACF-40B9-9923-35E5A97C02DC}">
      <dsp:nvSpPr>
        <dsp:cNvPr id="0" name=""/>
        <dsp:cNvSpPr/>
      </dsp:nvSpPr>
      <dsp:spPr>
        <a:xfrm>
          <a:off x="5482836" y="762052"/>
          <a:ext cx="142953" cy="626274"/>
        </a:xfrm>
        <a:custGeom>
          <a:avLst/>
          <a:gdLst/>
          <a:ahLst/>
          <a:cxnLst/>
          <a:rect l="0" t="0" r="0" b="0"/>
          <a:pathLst>
            <a:path>
              <a:moveTo>
                <a:pt x="142953" y="0"/>
              </a:moveTo>
              <a:lnTo>
                <a:pt x="142953" y="626274"/>
              </a:lnTo>
              <a:lnTo>
                <a:pt x="0" y="62627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997951-00FD-4EFC-841A-15431E82CB3F}">
      <dsp:nvSpPr>
        <dsp:cNvPr id="0" name=""/>
        <dsp:cNvSpPr/>
      </dsp:nvSpPr>
      <dsp:spPr>
        <a:xfrm>
          <a:off x="5625790" y="762052"/>
          <a:ext cx="4942121" cy="1252548"/>
        </a:xfrm>
        <a:custGeom>
          <a:avLst/>
          <a:gdLst/>
          <a:ahLst/>
          <a:cxnLst/>
          <a:rect l="0" t="0" r="0" b="0"/>
          <a:pathLst>
            <a:path>
              <a:moveTo>
                <a:pt x="0" y="0"/>
              </a:moveTo>
              <a:lnTo>
                <a:pt x="0" y="1109594"/>
              </a:lnTo>
              <a:lnTo>
                <a:pt x="4942121" y="1109594"/>
              </a:lnTo>
              <a:lnTo>
                <a:pt x="4942121"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30CC2D-2445-4F21-9041-E617FC2513FB}">
      <dsp:nvSpPr>
        <dsp:cNvPr id="0" name=""/>
        <dsp:cNvSpPr/>
      </dsp:nvSpPr>
      <dsp:spPr>
        <a:xfrm>
          <a:off x="5625790" y="762052"/>
          <a:ext cx="3294747" cy="1252548"/>
        </a:xfrm>
        <a:custGeom>
          <a:avLst/>
          <a:gdLst/>
          <a:ahLst/>
          <a:cxnLst/>
          <a:rect l="0" t="0" r="0" b="0"/>
          <a:pathLst>
            <a:path>
              <a:moveTo>
                <a:pt x="0" y="0"/>
              </a:moveTo>
              <a:lnTo>
                <a:pt x="0" y="1109594"/>
              </a:lnTo>
              <a:lnTo>
                <a:pt x="3294747" y="1109594"/>
              </a:lnTo>
              <a:lnTo>
                <a:pt x="3294747"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9A1E4-8EB3-456D-B772-3494528C52D4}">
      <dsp:nvSpPr>
        <dsp:cNvPr id="0" name=""/>
        <dsp:cNvSpPr/>
      </dsp:nvSpPr>
      <dsp:spPr>
        <a:xfrm>
          <a:off x="5625790" y="762052"/>
          <a:ext cx="1647373" cy="1252548"/>
        </a:xfrm>
        <a:custGeom>
          <a:avLst/>
          <a:gdLst/>
          <a:ahLst/>
          <a:cxnLst/>
          <a:rect l="0" t="0" r="0" b="0"/>
          <a:pathLst>
            <a:path>
              <a:moveTo>
                <a:pt x="0" y="0"/>
              </a:moveTo>
              <a:lnTo>
                <a:pt x="0" y="1109594"/>
              </a:lnTo>
              <a:lnTo>
                <a:pt x="1647373" y="1109594"/>
              </a:lnTo>
              <a:lnTo>
                <a:pt x="1647373"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2391C-8784-4536-AAC1-D3A24D56FFDE}">
      <dsp:nvSpPr>
        <dsp:cNvPr id="0" name=""/>
        <dsp:cNvSpPr/>
      </dsp:nvSpPr>
      <dsp:spPr>
        <a:xfrm>
          <a:off x="5580070" y="762052"/>
          <a:ext cx="91440" cy="1252548"/>
        </a:xfrm>
        <a:custGeom>
          <a:avLst/>
          <a:gdLst/>
          <a:ahLst/>
          <a:cxnLst/>
          <a:rect l="0" t="0" r="0" b="0"/>
          <a:pathLst>
            <a:path>
              <a:moveTo>
                <a:pt x="45720" y="0"/>
              </a:moveTo>
              <a:lnTo>
                <a:pt x="4572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56FC27-1432-48AF-84E9-C862096C829D}">
      <dsp:nvSpPr>
        <dsp:cNvPr id="0" name=""/>
        <dsp:cNvSpPr/>
      </dsp:nvSpPr>
      <dsp:spPr>
        <a:xfrm>
          <a:off x="3978416" y="762052"/>
          <a:ext cx="1647373" cy="1252548"/>
        </a:xfrm>
        <a:custGeom>
          <a:avLst/>
          <a:gdLst/>
          <a:ahLst/>
          <a:cxnLst/>
          <a:rect l="0" t="0" r="0" b="0"/>
          <a:pathLst>
            <a:path>
              <a:moveTo>
                <a:pt x="1647373" y="0"/>
              </a:moveTo>
              <a:lnTo>
                <a:pt x="1647373"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F503D-3800-4C95-84E9-7496EB12B015}">
      <dsp:nvSpPr>
        <dsp:cNvPr id="0" name=""/>
        <dsp:cNvSpPr/>
      </dsp:nvSpPr>
      <dsp:spPr>
        <a:xfrm>
          <a:off x="2331042" y="762052"/>
          <a:ext cx="3294747" cy="1252548"/>
        </a:xfrm>
        <a:custGeom>
          <a:avLst/>
          <a:gdLst/>
          <a:ahLst/>
          <a:cxnLst/>
          <a:rect l="0" t="0" r="0" b="0"/>
          <a:pathLst>
            <a:path>
              <a:moveTo>
                <a:pt x="3294747" y="0"/>
              </a:moveTo>
              <a:lnTo>
                <a:pt x="3294747"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980716-9B01-404A-B01D-57FFEF5557B5}">
      <dsp:nvSpPr>
        <dsp:cNvPr id="0" name=""/>
        <dsp:cNvSpPr/>
      </dsp:nvSpPr>
      <dsp:spPr>
        <a:xfrm>
          <a:off x="683668" y="762052"/>
          <a:ext cx="4942121" cy="1252548"/>
        </a:xfrm>
        <a:custGeom>
          <a:avLst/>
          <a:gdLst/>
          <a:ahLst/>
          <a:cxnLst/>
          <a:rect l="0" t="0" r="0" b="0"/>
          <a:pathLst>
            <a:path>
              <a:moveTo>
                <a:pt x="4942121" y="0"/>
              </a:moveTo>
              <a:lnTo>
                <a:pt x="4942121"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74B58-F6AC-48DE-92B1-B3C6C4896795}">
      <dsp:nvSpPr>
        <dsp:cNvPr id="0" name=""/>
        <dsp:cNvSpPr/>
      </dsp:nvSpPr>
      <dsp:spPr>
        <a:xfrm>
          <a:off x="4945057" y="81319"/>
          <a:ext cx="1361466" cy="680733"/>
        </a:xfrm>
        <a:prstGeom prst="rect">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Department of Health and Human Services</a:t>
          </a:r>
        </a:p>
      </dsp:txBody>
      <dsp:txXfrm>
        <a:off x="4945057" y="81319"/>
        <a:ext cx="1361466" cy="680733"/>
      </dsp:txXfrm>
    </dsp:sp>
    <dsp:sp modelId="{D4EFD07D-A631-463C-B557-3C4D9AA5B992}">
      <dsp:nvSpPr>
        <dsp:cNvPr id="0" name=""/>
        <dsp:cNvSpPr/>
      </dsp:nvSpPr>
      <dsp:spPr>
        <a:xfrm>
          <a:off x="2935"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Small Bus. Vs. Large Bus.</a:t>
          </a:r>
        </a:p>
      </dsp:txBody>
      <dsp:txXfrm>
        <a:off x="2935" y="2014600"/>
        <a:ext cx="1361466" cy="680733"/>
      </dsp:txXfrm>
    </dsp:sp>
    <dsp:sp modelId="{3861A10D-1F99-468C-878D-F80C6ADB9F60}">
      <dsp:nvSpPr>
        <dsp:cNvPr id="0" name=""/>
        <dsp:cNvSpPr/>
      </dsp:nvSpPr>
      <dsp:spPr>
        <a:xfrm>
          <a:off x="1650309"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Industry</a:t>
          </a:r>
        </a:p>
      </dsp:txBody>
      <dsp:txXfrm>
        <a:off x="1650309" y="2014600"/>
        <a:ext cx="1361466" cy="680733"/>
      </dsp:txXfrm>
    </dsp:sp>
    <dsp:sp modelId="{8922E729-56F3-45EA-AB25-18BE42B19946}">
      <dsp:nvSpPr>
        <dsp:cNvPr id="0" name=""/>
        <dsp:cNvSpPr/>
      </dsp:nvSpPr>
      <dsp:spPr>
        <a:xfrm>
          <a:off x="3297683"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Contract Size</a:t>
          </a:r>
        </a:p>
      </dsp:txBody>
      <dsp:txXfrm>
        <a:off x="3297683" y="2014600"/>
        <a:ext cx="1361466" cy="680733"/>
      </dsp:txXfrm>
    </dsp:sp>
    <dsp:sp modelId="{885421C1-C5CF-4961-A2D2-C32A43B5DB80}">
      <dsp:nvSpPr>
        <dsp:cNvPr id="0" name=""/>
        <dsp:cNvSpPr/>
      </dsp:nvSpPr>
      <dsp:spPr>
        <a:xfrm>
          <a:off x="4945057"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Companies</a:t>
          </a:r>
        </a:p>
      </dsp:txBody>
      <dsp:txXfrm>
        <a:off x="4945057" y="2014600"/>
        <a:ext cx="1361466" cy="680733"/>
      </dsp:txXfrm>
    </dsp:sp>
    <dsp:sp modelId="{47F40B64-04DD-4FCB-9F48-9BE007F27196}">
      <dsp:nvSpPr>
        <dsp:cNvPr id="0" name=""/>
        <dsp:cNvSpPr/>
      </dsp:nvSpPr>
      <dsp:spPr>
        <a:xfrm>
          <a:off x="6592431"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Location</a:t>
          </a:r>
        </a:p>
      </dsp:txBody>
      <dsp:txXfrm>
        <a:off x="6592431" y="2014600"/>
        <a:ext cx="1361466" cy="680733"/>
      </dsp:txXfrm>
    </dsp:sp>
    <dsp:sp modelId="{09868AF3-18C8-4148-8A77-F7167E4CDB61}">
      <dsp:nvSpPr>
        <dsp:cNvPr id="0" name=""/>
        <dsp:cNvSpPr/>
      </dsp:nvSpPr>
      <dsp:spPr>
        <a:xfrm>
          <a:off x="8239805"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Sole Source Vs. Competition</a:t>
          </a:r>
        </a:p>
      </dsp:txBody>
      <dsp:txXfrm>
        <a:off x="8239805" y="2014600"/>
        <a:ext cx="1361466" cy="680733"/>
      </dsp:txXfrm>
    </dsp:sp>
    <dsp:sp modelId="{21A24890-024A-43B9-83E7-084DC6FF6093}">
      <dsp:nvSpPr>
        <dsp:cNvPr id="0" name=""/>
        <dsp:cNvSpPr/>
      </dsp:nvSpPr>
      <dsp:spPr>
        <a:xfrm>
          <a:off x="9887179"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Awards by Month/Seasonality</a:t>
          </a:r>
        </a:p>
      </dsp:txBody>
      <dsp:txXfrm>
        <a:off x="9887179" y="2014600"/>
        <a:ext cx="1361466" cy="680733"/>
      </dsp:txXfrm>
    </dsp:sp>
    <dsp:sp modelId="{51CC0593-8556-40B6-ADC9-283C52D25CF5}">
      <dsp:nvSpPr>
        <dsp:cNvPr id="0" name=""/>
        <dsp:cNvSpPr/>
      </dsp:nvSpPr>
      <dsp:spPr>
        <a:xfrm>
          <a:off x="4121370" y="1047959"/>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Subordinate Agency</a:t>
          </a:r>
        </a:p>
      </dsp:txBody>
      <dsp:txXfrm>
        <a:off x="4121370" y="1047959"/>
        <a:ext cx="1361466" cy="680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A1BB5-FE4C-4ADD-A3C3-90BB6D38F6B4}">
      <dsp:nvSpPr>
        <dsp:cNvPr id="0" name=""/>
        <dsp:cNvSpPr/>
      </dsp:nvSpPr>
      <dsp:spPr>
        <a:xfrm>
          <a:off x="3"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Sumita</a:t>
          </a:r>
          <a:endParaRPr lang="en-US" sz="2300" kern="1200" dirty="0"/>
        </a:p>
      </dsp:txBody>
      <dsp:txXfrm>
        <a:off x="14500" y="252094"/>
        <a:ext cx="960938" cy="465972"/>
      </dsp:txXfrm>
    </dsp:sp>
    <dsp:sp modelId="{9EA441D3-BEE3-4438-AB56-7B554CD13D38}">
      <dsp:nvSpPr>
        <dsp:cNvPr id="0" name=""/>
        <dsp:cNvSpPr/>
      </dsp:nvSpPr>
      <dsp:spPr>
        <a:xfrm>
          <a:off x="98997" y="732563"/>
          <a:ext cx="105204" cy="542874"/>
        </a:xfrm>
        <a:custGeom>
          <a:avLst/>
          <a:gdLst/>
          <a:ahLst/>
          <a:cxnLst/>
          <a:rect l="0" t="0" r="0" b="0"/>
          <a:pathLst>
            <a:path>
              <a:moveTo>
                <a:pt x="0" y="0"/>
              </a:moveTo>
              <a:lnTo>
                <a:pt x="0" y="542874"/>
              </a:lnTo>
              <a:lnTo>
                <a:pt x="105204"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C1EE0-80D4-45F2-A84D-799A9D263A6C}">
      <dsp:nvSpPr>
        <dsp:cNvPr id="0" name=""/>
        <dsp:cNvSpPr/>
      </dsp:nvSpPr>
      <dsp:spPr>
        <a:xfrm>
          <a:off x="20420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proportion of contracts go to small businesses?</a:t>
          </a:r>
        </a:p>
      </dsp:txBody>
      <dsp:txXfrm>
        <a:off x="229883" y="862688"/>
        <a:ext cx="1351615" cy="825498"/>
      </dsp:txXfrm>
    </dsp:sp>
    <dsp:sp modelId="{2FDE5F90-1115-4390-98B7-FC1A53E7C1B5}">
      <dsp:nvSpPr>
        <dsp:cNvPr id="0" name=""/>
        <dsp:cNvSpPr/>
      </dsp:nvSpPr>
      <dsp:spPr>
        <a:xfrm>
          <a:off x="98997" y="732563"/>
          <a:ext cx="105204" cy="1543477"/>
        </a:xfrm>
        <a:custGeom>
          <a:avLst/>
          <a:gdLst/>
          <a:ahLst/>
          <a:cxnLst/>
          <a:rect l="0" t="0" r="0" b="0"/>
          <a:pathLst>
            <a:path>
              <a:moveTo>
                <a:pt x="0" y="0"/>
              </a:moveTo>
              <a:lnTo>
                <a:pt x="0" y="1543477"/>
              </a:lnTo>
              <a:lnTo>
                <a:pt x="105204"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E08DF4-6B0B-4EF5-AA57-CAF885440401}">
      <dsp:nvSpPr>
        <dsp:cNvPr id="0" name=""/>
        <dsp:cNvSpPr/>
      </dsp:nvSpPr>
      <dsp:spPr>
        <a:xfrm>
          <a:off x="20420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trends for minority-owned small businesses across the years?</a:t>
          </a:r>
        </a:p>
      </dsp:txBody>
      <dsp:txXfrm>
        <a:off x="229883" y="1863292"/>
        <a:ext cx="1351615" cy="825498"/>
      </dsp:txXfrm>
    </dsp:sp>
    <dsp:sp modelId="{7B4EA3FB-2563-484D-9FE6-2803F6F9B7B5}">
      <dsp:nvSpPr>
        <dsp:cNvPr id="0" name=""/>
        <dsp:cNvSpPr/>
      </dsp:nvSpPr>
      <dsp:spPr>
        <a:xfrm>
          <a:off x="1657128"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Will</a:t>
          </a:r>
        </a:p>
      </dsp:txBody>
      <dsp:txXfrm>
        <a:off x="1671625" y="252094"/>
        <a:ext cx="960938" cy="465972"/>
      </dsp:txXfrm>
    </dsp:sp>
    <dsp:sp modelId="{3ADE492C-90B2-4BE3-A9A1-6943250295A6}">
      <dsp:nvSpPr>
        <dsp:cNvPr id="0" name=""/>
        <dsp:cNvSpPr/>
      </dsp:nvSpPr>
      <dsp:spPr>
        <a:xfrm>
          <a:off x="1756122" y="732563"/>
          <a:ext cx="100062" cy="542874"/>
        </a:xfrm>
        <a:custGeom>
          <a:avLst/>
          <a:gdLst/>
          <a:ahLst/>
          <a:cxnLst/>
          <a:rect l="0" t="0" r="0" b="0"/>
          <a:pathLst>
            <a:path>
              <a:moveTo>
                <a:pt x="0" y="0"/>
              </a:moveTo>
              <a:lnTo>
                <a:pt x="0" y="542874"/>
              </a:lnTo>
              <a:lnTo>
                <a:pt x="100062"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05A2F-1A22-4EB2-BD6E-E5709B9DE48E}">
      <dsp:nvSpPr>
        <dsp:cNvPr id="0" name=""/>
        <dsp:cNvSpPr/>
      </dsp:nvSpPr>
      <dsp:spPr>
        <a:xfrm>
          <a:off x="1856184"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industries w/total award amounts; how do they change over time?</a:t>
          </a:r>
        </a:p>
      </dsp:txBody>
      <dsp:txXfrm>
        <a:off x="1881866" y="862688"/>
        <a:ext cx="1351615" cy="825498"/>
      </dsp:txXfrm>
    </dsp:sp>
    <dsp:sp modelId="{A434D3CB-E867-438A-81A2-10EBB2AC1234}">
      <dsp:nvSpPr>
        <dsp:cNvPr id="0" name=""/>
        <dsp:cNvSpPr/>
      </dsp:nvSpPr>
      <dsp:spPr>
        <a:xfrm>
          <a:off x="1756122" y="732563"/>
          <a:ext cx="100062" cy="1543477"/>
        </a:xfrm>
        <a:custGeom>
          <a:avLst/>
          <a:gdLst/>
          <a:ahLst/>
          <a:cxnLst/>
          <a:rect l="0" t="0" r="0" b="0"/>
          <a:pathLst>
            <a:path>
              <a:moveTo>
                <a:pt x="0" y="0"/>
              </a:moveTo>
              <a:lnTo>
                <a:pt x="0" y="1543477"/>
              </a:lnTo>
              <a:lnTo>
                <a:pt x="100062"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EA6804-CBB8-4ED9-8007-0F39B3527BD1}">
      <dsp:nvSpPr>
        <dsp:cNvPr id="0" name=""/>
        <dsp:cNvSpPr/>
      </dsp:nvSpPr>
      <dsp:spPr>
        <a:xfrm>
          <a:off x="1856184"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industries by NAICS for women w/total award amount; how do they change over time?</a:t>
          </a:r>
        </a:p>
      </dsp:txBody>
      <dsp:txXfrm>
        <a:off x="1881866" y="1863292"/>
        <a:ext cx="1351615" cy="825498"/>
      </dsp:txXfrm>
    </dsp:sp>
    <dsp:sp modelId="{3AD307AB-08F4-42D1-AA61-D6F989354740}">
      <dsp:nvSpPr>
        <dsp:cNvPr id="0" name=""/>
        <dsp:cNvSpPr/>
      </dsp:nvSpPr>
      <dsp:spPr>
        <a:xfrm>
          <a:off x="3321658"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Zach</a:t>
          </a:r>
        </a:p>
      </dsp:txBody>
      <dsp:txXfrm>
        <a:off x="3336155" y="252094"/>
        <a:ext cx="960938" cy="465972"/>
      </dsp:txXfrm>
    </dsp:sp>
    <dsp:sp modelId="{633883FE-8E86-4B8F-91BD-B37197EE2DF7}">
      <dsp:nvSpPr>
        <dsp:cNvPr id="0" name=""/>
        <dsp:cNvSpPr/>
      </dsp:nvSpPr>
      <dsp:spPr>
        <a:xfrm>
          <a:off x="3420652" y="732563"/>
          <a:ext cx="154514" cy="542874"/>
        </a:xfrm>
        <a:custGeom>
          <a:avLst/>
          <a:gdLst/>
          <a:ahLst/>
          <a:cxnLst/>
          <a:rect l="0" t="0" r="0" b="0"/>
          <a:pathLst>
            <a:path>
              <a:moveTo>
                <a:pt x="0" y="0"/>
              </a:moveTo>
              <a:lnTo>
                <a:pt x="0" y="542874"/>
              </a:lnTo>
              <a:lnTo>
                <a:pt x="154514"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6CA38-DC06-4284-9052-B7BDB53CF0B6}">
      <dsp:nvSpPr>
        <dsp:cNvPr id="0" name=""/>
        <dsp:cNvSpPr/>
      </dsp:nvSpPr>
      <dsp:spPr>
        <a:xfrm>
          <a:off x="3575166"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many contracts are in the selected bins?</a:t>
          </a:r>
        </a:p>
      </dsp:txBody>
      <dsp:txXfrm>
        <a:off x="3600848" y="862688"/>
        <a:ext cx="1351615" cy="825498"/>
      </dsp:txXfrm>
    </dsp:sp>
    <dsp:sp modelId="{9ABC0E76-6610-4A39-9381-1742E76C80DC}">
      <dsp:nvSpPr>
        <dsp:cNvPr id="0" name=""/>
        <dsp:cNvSpPr/>
      </dsp:nvSpPr>
      <dsp:spPr>
        <a:xfrm>
          <a:off x="3420652" y="732563"/>
          <a:ext cx="154514" cy="1543477"/>
        </a:xfrm>
        <a:custGeom>
          <a:avLst/>
          <a:gdLst/>
          <a:ahLst/>
          <a:cxnLst/>
          <a:rect l="0" t="0" r="0" b="0"/>
          <a:pathLst>
            <a:path>
              <a:moveTo>
                <a:pt x="0" y="0"/>
              </a:moveTo>
              <a:lnTo>
                <a:pt x="0" y="1543477"/>
              </a:lnTo>
              <a:lnTo>
                <a:pt x="154514"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F701BC-4C8A-4692-9B6E-D69F65B8D1D5}">
      <dsp:nvSpPr>
        <dsp:cNvPr id="0" name=""/>
        <dsp:cNvSpPr/>
      </dsp:nvSpPr>
      <dsp:spPr>
        <a:xfrm>
          <a:off x="3575166"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if anything changes over time?</a:t>
          </a:r>
        </a:p>
      </dsp:txBody>
      <dsp:txXfrm>
        <a:off x="3600848" y="1863292"/>
        <a:ext cx="1351615" cy="825498"/>
      </dsp:txXfrm>
    </dsp:sp>
    <dsp:sp modelId="{5DFEF78F-7AF4-4C1C-A598-B89DD6A89897}">
      <dsp:nvSpPr>
        <dsp:cNvPr id="0" name=""/>
        <dsp:cNvSpPr/>
      </dsp:nvSpPr>
      <dsp:spPr>
        <a:xfrm>
          <a:off x="4955817"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Rina</a:t>
          </a:r>
        </a:p>
      </dsp:txBody>
      <dsp:txXfrm>
        <a:off x="4970314" y="252094"/>
        <a:ext cx="960938" cy="465972"/>
      </dsp:txXfrm>
    </dsp:sp>
    <dsp:sp modelId="{109F129F-A8EA-4A5B-B39D-E9D0E0DAF51F}">
      <dsp:nvSpPr>
        <dsp:cNvPr id="0" name=""/>
        <dsp:cNvSpPr/>
      </dsp:nvSpPr>
      <dsp:spPr>
        <a:xfrm>
          <a:off x="5054810" y="732563"/>
          <a:ext cx="147979" cy="542874"/>
        </a:xfrm>
        <a:custGeom>
          <a:avLst/>
          <a:gdLst/>
          <a:ahLst/>
          <a:cxnLst/>
          <a:rect l="0" t="0" r="0" b="0"/>
          <a:pathLst>
            <a:path>
              <a:moveTo>
                <a:pt x="0" y="0"/>
              </a:moveTo>
              <a:lnTo>
                <a:pt x="0" y="542874"/>
              </a:lnTo>
              <a:lnTo>
                <a:pt x="147979"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22F14E-6F79-4F6A-BB1D-C3EA88F7ED6D}">
      <dsp:nvSpPr>
        <dsp:cNvPr id="0" name=""/>
        <dsp:cNvSpPr/>
      </dsp:nvSpPr>
      <dsp:spPr>
        <a:xfrm>
          <a:off x="5202789"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companies by total award dollar value?</a:t>
          </a:r>
        </a:p>
      </dsp:txBody>
      <dsp:txXfrm>
        <a:off x="5228471" y="862688"/>
        <a:ext cx="1351615" cy="825498"/>
      </dsp:txXfrm>
    </dsp:sp>
    <dsp:sp modelId="{F0280D1B-DEA4-4FAC-A33F-CF0FAA57D4F7}">
      <dsp:nvSpPr>
        <dsp:cNvPr id="0" name=""/>
        <dsp:cNvSpPr/>
      </dsp:nvSpPr>
      <dsp:spPr>
        <a:xfrm>
          <a:off x="5054810" y="732563"/>
          <a:ext cx="147979" cy="1543477"/>
        </a:xfrm>
        <a:custGeom>
          <a:avLst/>
          <a:gdLst/>
          <a:ahLst/>
          <a:cxnLst/>
          <a:rect l="0" t="0" r="0" b="0"/>
          <a:pathLst>
            <a:path>
              <a:moveTo>
                <a:pt x="0" y="0"/>
              </a:moveTo>
              <a:lnTo>
                <a:pt x="0" y="1543477"/>
              </a:lnTo>
              <a:lnTo>
                <a:pt x="147979"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29FA2-043C-4151-BF53-67153A2B708B}">
      <dsp:nvSpPr>
        <dsp:cNvPr id="0" name=""/>
        <dsp:cNvSpPr/>
      </dsp:nvSpPr>
      <dsp:spPr>
        <a:xfrm>
          <a:off x="5202789"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Are there differences in how much is outsourced to these top 10 companies?</a:t>
          </a:r>
        </a:p>
      </dsp:txBody>
      <dsp:txXfrm>
        <a:off x="5228471" y="1863292"/>
        <a:ext cx="1351615" cy="825498"/>
      </dsp:txXfrm>
    </dsp:sp>
    <dsp:sp modelId="{7EDDBD89-CD16-41F3-9206-7FE3ADC0240F}">
      <dsp:nvSpPr>
        <dsp:cNvPr id="0" name=""/>
        <dsp:cNvSpPr/>
      </dsp:nvSpPr>
      <dsp:spPr>
        <a:xfrm>
          <a:off x="6589926"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Gayatri</a:t>
          </a:r>
        </a:p>
      </dsp:txBody>
      <dsp:txXfrm>
        <a:off x="6604423" y="252094"/>
        <a:ext cx="960938" cy="465972"/>
      </dsp:txXfrm>
    </dsp:sp>
    <dsp:sp modelId="{E59E55F0-E849-45B7-A7B4-E6F857232ACA}">
      <dsp:nvSpPr>
        <dsp:cNvPr id="0" name=""/>
        <dsp:cNvSpPr/>
      </dsp:nvSpPr>
      <dsp:spPr>
        <a:xfrm>
          <a:off x="6688919" y="732563"/>
          <a:ext cx="132211" cy="542874"/>
        </a:xfrm>
        <a:custGeom>
          <a:avLst/>
          <a:gdLst/>
          <a:ahLst/>
          <a:cxnLst/>
          <a:rect l="0" t="0" r="0" b="0"/>
          <a:pathLst>
            <a:path>
              <a:moveTo>
                <a:pt x="0" y="0"/>
              </a:moveTo>
              <a:lnTo>
                <a:pt x="0" y="542874"/>
              </a:lnTo>
              <a:lnTo>
                <a:pt x="132211"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78ED2E-E000-4A24-A059-3EE08400C4B2}">
      <dsp:nvSpPr>
        <dsp:cNvPr id="0" name=""/>
        <dsp:cNvSpPr/>
      </dsp:nvSpPr>
      <dsp:spPr>
        <a:xfrm>
          <a:off x="682113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are HHS contracts distributed in the Unites States?</a:t>
          </a:r>
        </a:p>
      </dsp:txBody>
      <dsp:txXfrm>
        <a:off x="6846813" y="862688"/>
        <a:ext cx="1351615" cy="825498"/>
      </dsp:txXfrm>
    </dsp:sp>
    <dsp:sp modelId="{4458C39F-D1A1-4341-BAEC-D5044A94B54F}">
      <dsp:nvSpPr>
        <dsp:cNvPr id="0" name=""/>
        <dsp:cNvSpPr/>
      </dsp:nvSpPr>
      <dsp:spPr>
        <a:xfrm>
          <a:off x="6688919" y="732563"/>
          <a:ext cx="132211" cy="1543477"/>
        </a:xfrm>
        <a:custGeom>
          <a:avLst/>
          <a:gdLst/>
          <a:ahLst/>
          <a:cxnLst/>
          <a:rect l="0" t="0" r="0" b="0"/>
          <a:pathLst>
            <a:path>
              <a:moveTo>
                <a:pt x="0" y="0"/>
              </a:moveTo>
              <a:lnTo>
                <a:pt x="0" y="1543477"/>
              </a:lnTo>
              <a:lnTo>
                <a:pt x="132211"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0C0A00-5307-4B41-9E24-463DC3638FE3}">
      <dsp:nvSpPr>
        <dsp:cNvPr id="0" name=""/>
        <dsp:cNvSpPr/>
      </dsp:nvSpPr>
      <dsp:spPr>
        <a:xfrm>
          <a:off x="682113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are HHS contracts  distributed globally (US vs. Foreign)?</a:t>
          </a:r>
        </a:p>
      </dsp:txBody>
      <dsp:txXfrm>
        <a:off x="6846813" y="1863292"/>
        <a:ext cx="1351615" cy="825498"/>
      </dsp:txXfrm>
    </dsp:sp>
    <dsp:sp modelId="{60AC473E-0967-4665-94C6-EDC47FD64853}">
      <dsp:nvSpPr>
        <dsp:cNvPr id="0" name=""/>
        <dsp:cNvSpPr/>
      </dsp:nvSpPr>
      <dsp:spPr>
        <a:xfrm>
          <a:off x="8286599"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Steven</a:t>
          </a:r>
        </a:p>
      </dsp:txBody>
      <dsp:txXfrm>
        <a:off x="8301096" y="252094"/>
        <a:ext cx="960938" cy="465972"/>
      </dsp:txXfrm>
    </dsp:sp>
    <dsp:sp modelId="{38C1771E-7223-45E4-9155-DB1C43806DFE}">
      <dsp:nvSpPr>
        <dsp:cNvPr id="0" name=""/>
        <dsp:cNvSpPr/>
      </dsp:nvSpPr>
      <dsp:spPr>
        <a:xfrm>
          <a:off x="8385592" y="732563"/>
          <a:ext cx="120538" cy="542874"/>
        </a:xfrm>
        <a:custGeom>
          <a:avLst/>
          <a:gdLst/>
          <a:ahLst/>
          <a:cxnLst/>
          <a:rect l="0" t="0" r="0" b="0"/>
          <a:pathLst>
            <a:path>
              <a:moveTo>
                <a:pt x="0" y="0"/>
              </a:moveTo>
              <a:lnTo>
                <a:pt x="0" y="542874"/>
              </a:lnTo>
              <a:lnTo>
                <a:pt x="120538"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56DA82-47F0-418E-B1C6-4BDF45B01E4E}">
      <dsp:nvSpPr>
        <dsp:cNvPr id="0" name=""/>
        <dsp:cNvSpPr/>
      </dsp:nvSpPr>
      <dsp:spPr>
        <a:xfrm>
          <a:off x="850613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competitive is the supplier base?</a:t>
          </a:r>
        </a:p>
      </dsp:txBody>
      <dsp:txXfrm>
        <a:off x="8531813" y="862688"/>
        <a:ext cx="1351615" cy="825498"/>
      </dsp:txXfrm>
    </dsp:sp>
    <dsp:sp modelId="{05DEB442-A181-47EE-875A-370695589C65}">
      <dsp:nvSpPr>
        <dsp:cNvPr id="0" name=""/>
        <dsp:cNvSpPr/>
      </dsp:nvSpPr>
      <dsp:spPr>
        <a:xfrm>
          <a:off x="8385592" y="732563"/>
          <a:ext cx="120538" cy="1543477"/>
        </a:xfrm>
        <a:custGeom>
          <a:avLst/>
          <a:gdLst/>
          <a:ahLst/>
          <a:cxnLst/>
          <a:rect l="0" t="0" r="0" b="0"/>
          <a:pathLst>
            <a:path>
              <a:moveTo>
                <a:pt x="0" y="0"/>
              </a:moveTo>
              <a:lnTo>
                <a:pt x="0" y="1543477"/>
              </a:lnTo>
              <a:lnTo>
                <a:pt x="120538"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58120-3660-4961-B281-DDD30571BE30}">
      <dsp:nvSpPr>
        <dsp:cNvPr id="0" name=""/>
        <dsp:cNvSpPr/>
      </dsp:nvSpPr>
      <dsp:spPr>
        <a:xfrm>
          <a:off x="850613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Does competition vary between agencies?</a:t>
          </a:r>
        </a:p>
      </dsp:txBody>
      <dsp:txXfrm>
        <a:off x="8531813" y="1863292"/>
        <a:ext cx="1351615" cy="825498"/>
      </dsp:txXfrm>
    </dsp:sp>
    <dsp:sp modelId="{28BDE4D3-7682-434E-B4FC-A4341854B591}">
      <dsp:nvSpPr>
        <dsp:cNvPr id="0" name=""/>
        <dsp:cNvSpPr/>
      </dsp:nvSpPr>
      <dsp:spPr>
        <a:xfrm>
          <a:off x="9893515"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Jorge</a:t>
          </a:r>
        </a:p>
      </dsp:txBody>
      <dsp:txXfrm>
        <a:off x="9908012" y="252094"/>
        <a:ext cx="960938" cy="465972"/>
      </dsp:txXfrm>
    </dsp:sp>
    <dsp:sp modelId="{215778D4-E457-45CE-8C36-33FEE7C8FBD9}">
      <dsp:nvSpPr>
        <dsp:cNvPr id="0" name=""/>
        <dsp:cNvSpPr/>
      </dsp:nvSpPr>
      <dsp:spPr>
        <a:xfrm>
          <a:off x="9992508" y="732563"/>
          <a:ext cx="123725" cy="542874"/>
        </a:xfrm>
        <a:custGeom>
          <a:avLst/>
          <a:gdLst/>
          <a:ahLst/>
          <a:cxnLst/>
          <a:rect l="0" t="0" r="0" b="0"/>
          <a:pathLst>
            <a:path>
              <a:moveTo>
                <a:pt x="0" y="0"/>
              </a:moveTo>
              <a:lnTo>
                <a:pt x="0" y="542874"/>
              </a:lnTo>
              <a:lnTo>
                <a:pt x="123725"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7CE2A0-8C34-4612-BF86-330C2B615305}">
      <dsp:nvSpPr>
        <dsp:cNvPr id="0" name=""/>
        <dsp:cNvSpPr/>
      </dsp:nvSpPr>
      <dsp:spPr>
        <a:xfrm>
          <a:off x="10116234"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When are the most contracts awarded by month per year?</a:t>
          </a:r>
        </a:p>
      </dsp:txBody>
      <dsp:txXfrm>
        <a:off x="10141916" y="862688"/>
        <a:ext cx="1351615" cy="825498"/>
      </dsp:txXfrm>
    </dsp:sp>
    <dsp:sp modelId="{C995E8BB-FD19-4BC7-8A1E-19B9878A5156}">
      <dsp:nvSpPr>
        <dsp:cNvPr id="0" name=""/>
        <dsp:cNvSpPr/>
      </dsp:nvSpPr>
      <dsp:spPr>
        <a:xfrm>
          <a:off x="9992508" y="732563"/>
          <a:ext cx="123725" cy="1543477"/>
        </a:xfrm>
        <a:custGeom>
          <a:avLst/>
          <a:gdLst/>
          <a:ahLst/>
          <a:cxnLst/>
          <a:rect l="0" t="0" r="0" b="0"/>
          <a:pathLst>
            <a:path>
              <a:moveTo>
                <a:pt x="0" y="0"/>
              </a:moveTo>
              <a:lnTo>
                <a:pt x="0" y="1543477"/>
              </a:lnTo>
              <a:lnTo>
                <a:pt x="123725"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B55B1B-710F-43BA-B395-F4CABBB2A740}">
      <dsp:nvSpPr>
        <dsp:cNvPr id="0" name=""/>
        <dsp:cNvSpPr/>
      </dsp:nvSpPr>
      <dsp:spPr>
        <a:xfrm>
          <a:off x="10116234"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Is seasonality unrelated to presidential administrations?</a:t>
          </a:r>
        </a:p>
      </dsp:txBody>
      <dsp:txXfrm>
        <a:off x="10141916" y="1863292"/>
        <a:ext cx="1351615" cy="8254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11/2/2019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11/2/2019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11/2/2019</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986259"/>
            <a:ext cx="11125200" cy="808310"/>
          </a:xfrm>
        </p:spPr>
        <p:txBody>
          <a:bodyPr/>
          <a:lstStyle/>
          <a:p>
            <a:r>
              <a:rPr lang="en-US" dirty="0"/>
              <a:t>Department of Health &amp; Human Services </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9" name="Picture Placeholder 8" descr="Man and woman running on indoor track"/>
          <p:cNvPicPr>
            <a:picLocks noGrp="1" noChangeAspect="1"/>
          </p:cNvPicPr>
          <p:nvPr>
            <p:ph type="pic" idx="12"/>
          </p:nvPr>
        </p:nvPicPr>
        <p:blipFill rotWithShape="1">
          <a:blip r:embed="rId3"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a:xfrm>
            <a:off x="533400" y="5592489"/>
            <a:ext cx="11125200" cy="1119002"/>
          </a:xfrm>
        </p:spPr>
        <p:txBody>
          <a:bodyPr>
            <a:normAutofit lnSpcReduction="10000"/>
          </a:bodyPr>
          <a:lstStyle/>
          <a:p>
            <a:pPr>
              <a:lnSpc>
                <a:spcPct val="150000"/>
              </a:lnSpc>
            </a:pPr>
            <a:r>
              <a:rPr lang="en-US" sz="3200" dirty="0"/>
              <a:t>OUTSOURCING TRENDS</a:t>
            </a:r>
          </a:p>
          <a:p>
            <a:pPr>
              <a:spcBef>
                <a:spcPts val="600"/>
              </a:spcBef>
            </a:pPr>
            <a:r>
              <a:rPr lang="en-US" cap="none" dirty="0"/>
              <a:t>November 2, 2019</a:t>
            </a:r>
          </a:p>
          <a:p>
            <a:endParaRPr lang="en-US" sz="2800" dirty="0"/>
          </a:p>
        </p:txBody>
      </p:sp>
      <p:sp>
        <p:nvSpPr>
          <p:cNvPr id="10" name="Content Placeholder 2">
            <a:extLst>
              <a:ext uri="{FF2B5EF4-FFF2-40B4-BE49-F238E27FC236}">
                <a16:creationId xmlns:a16="http://schemas.microsoft.com/office/drawing/2014/main" id="{2D41A991-24AF-478B-AE66-F338B5DCD2E1}"/>
              </a:ext>
            </a:extLst>
          </p:cNvPr>
          <p:cNvSpPr txBox="1">
            <a:spLocks/>
          </p:cNvSpPr>
          <p:nvPr/>
        </p:nvSpPr>
        <p:spPr>
          <a:xfrm>
            <a:off x="3848101" y="134477"/>
            <a:ext cx="4495800" cy="44767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accent1">
                  <a:lumMod val="50000"/>
                </a:schemeClr>
              </a:buClr>
              <a:buSzPct val="100000"/>
              <a:buFont typeface="Arial" pitchFamily="34" charset="0"/>
              <a:buNone/>
              <a:defRPr sz="2000" kern="1200" cap="all" spc="50" baseline="0">
                <a:solidFill>
                  <a:schemeClr val="bg1"/>
                </a:solidFill>
                <a:latin typeface="+mn-lt"/>
                <a:ea typeface="+mn-ea"/>
                <a:cs typeface="+mn-cs"/>
              </a:defRPr>
            </a:lvl1pPr>
            <a:lvl2pPr marL="457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9pPr>
          </a:lstStyle>
          <a:p>
            <a:pPr>
              <a:lnSpc>
                <a:spcPct val="150000"/>
              </a:lnSpc>
            </a:pPr>
            <a:r>
              <a:rPr lang="en-US" sz="2800" b="1" cap="none" dirty="0">
                <a:solidFill>
                  <a:schemeClr val="accent1">
                    <a:lumMod val="75000"/>
                  </a:schemeClr>
                </a:solidFill>
              </a:rPr>
              <a:t>Sumita Jain</a:t>
            </a:r>
          </a:p>
          <a:p>
            <a:pPr>
              <a:lnSpc>
                <a:spcPct val="150000"/>
              </a:lnSpc>
            </a:pPr>
            <a:r>
              <a:rPr lang="en-US" sz="2800" b="1" cap="none" dirty="0">
                <a:solidFill>
                  <a:schemeClr val="accent1">
                    <a:lumMod val="75000"/>
                  </a:schemeClr>
                </a:solidFill>
              </a:rPr>
              <a:t>Will Jones</a:t>
            </a:r>
          </a:p>
          <a:p>
            <a:pPr>
              <a:lnSpc>
                <a:spcPct val="150000"/>
              </a:lnSpc>
            </a:pPr>
            <a:r>
              <a:rPr lang="en-US" sz="2800" b="1" cap="none" dirty="0">
                <a:solidFill>
                  <a:schemeClr val="accent1">
                    <a:lumMod val="75000"/>
                  </a:schemeClr>
                </a:solidFill>
              </a:rPr>
              <a:t>Steve </a:t>
            </a:r>
            <a:r>
              <a:rPr lang="en-US" sz="2800" b="1" cap="none" dirty="0" err="1">
                <a:solidFill>
                  <a:schemeClr val="accent1">
                    <a:lumMod val="75000"/>
                  </a:schemeClr>
                </a:solidFill>
              </a:rPr>
              <a:t>Lanciotti</a:t>
            </a:r>
            <a:endParaRPr lang="en-US" sz="2800" b="1" cap="none" dirty="0">
              <a:solidFill>
                <a:schemeClr val="accent1">
                  <a:lumMod val="75000"/>
                </a:schemeClr>
              </a:solidFill>
            </a:endParaRPr>
          </a:p>
          <a:p>
            <a:pPr>
              <a:lnSpc>
                <a:spcPct val="150000"/>
              </a:lnSpc>
            </a:pPr>
            <a:r>
              <a:rPr lang="en-US" sz="2800" b="1" cap="none" dirty="0">
                <a:solidFill>
                  <a:schemeClr val="accent1">
                    <a:lumMod val="75000"/>
                  </a:schemeClr>
                </a:solidFill>
              </a:rPr>
              <a:t>Zach Morrow</a:t>
            </a:r>
          </a:p>
          <a:p>
            <a:pPr>
              <a:lnSpc>
                <a:spcPct val="150000"/>
              </a:lnSpc>
            </a:pPr>
            <a:r>
              <a:rPr lang="en-US" sz="2800" b="1" cap="none" dirty="0">
                <a:solidFill>
                  <a:schemeClr val="accent1">
                    <a:lumMod val="75000"/>
                  </a:schemeClr>
                </a:solidFill>
              </a:rPr>
              <a:t>Jorge Noriega</a:t>
            </a:r>
          </a:p>
          <a:p>
            <a:pPr>
              <a:lnSpc>
                <a:spcPct val="150000"/>
              </a:lnSpc>
            </a:pPr>
            <a:r>
              <a:rPr lang="en-US" sz="2800" b="1" cap="none" dirty="0">
                <a:solidFill>
                  <a:schemeClr val="accent1">
                    <a:lumMod val="75000"/>
                  </a:schemeClr>
                </a:solidFill>
              </a:rPr>
              <a:t>Gayatri </a:t>
            </a:r>
            <a:r>
              <a:rPr lang="en-US" sz="2800" b="1" cap="none" dirty="0" err="1">
                <a:solidFill>
                  <a:schemeClr val="accent1">
                    <a:lumMod val="75000"/>
                  </a:schemeClr>
                </a:solidFill>
              </a:rPr>
              <a:t>Sundaresan</a:t>
            </a:r>
            <a:endParaRPr lang="en-US" sz="2800" b="1" cap="none" dirty="0">
              <a:solidFill>
                <a:schemeClr val="accent1">
                  <a:lumMod val="75000"/>
                </a:schemeClr>
              </a:solidFill>
            </a:endParaRPr>
          </a:p>
          <a:p>
            <a:pPr>
              <a:lnSpc>
                <a:spcPct val="150000"/>
              </a:lnSpc>
            </a:pPr>
            <a:r>
              <a:rPr lang="en-US" sz="2800" b="1" cap="none" dirty="0">
                <a:solidFill>
                  <a:schemeClr val="accent1">
                    <a:lumMod val="75000"/>
                  </a:schemeClr>
                </a:solidFill>
              </a:rPr>
              <a:t>Rina Tiwari</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8310430" y="1288243"/>
            <a:ext cx="3405847"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endParaRPr lang="en-US" sz="1600" dirty="0"/>
          </a:p>
          <a:p>
            <a:pPr marL="45720" indent="0">
              <a:buNone/>
            </a:pPr>
            <a:endParaRPr lang="en-US" sz="1600" dirty="0"/>
          </a:p>
          <a:p>
            <a:endParaRPr lang="en-US" sz="1600" dirty="0"/>
          </a:p>
          <a:p>
            <a:endParaRPr lang="en-US" sz="1600" dirty="0"/>
          </a:p>
          <a:p>
            <a:r>
              <a:rPr lang="en-US" sz="1600" dirty="0"/>
              <a:t> </a:t>
            </a:r>
          </a:p>
          <a:p>
            <a:endParaRPr lang="en-US" sz="1600" dirty="0"/>
          </a:p>
        </p:txBody>
      </p:sp>
      <p:sp>
        <p:nvSpPr>
          <p:cNvPr id="7" name="TextBox 6">
            <a:extLst>
              <a:ext uri="{FF2B5EF4-FFF2-40B4-BE49-F238E27FC236}">
                <a16:creationId xmlns:a16="http://schemas.microsoft.com/office/drawing/2014/main" id="{E7CB3286-FA8C-46E4-85E7-730B4B0B3E91}"/>
              </a:ext>
            </a:extLst>
          </p:cNvPr>
          <p:cNvSpPr txBox="1"/>
          <p:nvPr/>
        </p:nvSpPr>
        <p:spPr>
          <a:xfrm>
            <a:off x="8900197" y="17585"/>
            <a:ext cx="3184406" cy="1837426"/>
          </a:xfrm>
          <a:prstGeom prst="rect">
            <a:avLst/>
          </a:prstGeom>
          <a:solidFill>
            <a:srgbClr val="FFFF00"/>
          </a:solidFill>
        </p:spPr>
        <p:txBody>
          <a:bodyPr wrap="square" rtlCol="0">
            <a:spAutoFit/>
          </a:bodyPr>
          <a:lstStyle/>
          <a:p>
            <a:pPr marL="45720">
              <a:lnSpc>
                <a:spcPct val="90000"/>
              </a:lnSpc>
              <a:spcBef>
                <a:spcPts val="800"/>
              </a:spcBef>
              <a:buClr>
                <a:schemeClr val="accent1">
                  <a:lumMod val="50000"/>
                </a:schemeClr>
              </a:buClr>
              <a:buSzPct val="100000"/>
            </a:pPr>
            <a:r>
              <a:rPr lang="en-US" dirty="0"/>
              <a:t>I had certain difficulties when it came to finding a complete data set. I was initially looking at just the US domestic spending of HHS. Unfortunately, certain US states had incomplete information.</a:t>
            </a:r>
          </a:p>
        </p:txBody>
      </p:sp>
      <p:pic>
        <p:nvPicPr>
          <p:cNvPr id="4" name="Picture 3" descr="A close up of a map&#10;&#10;Description automatically generated">
            <a:extLst>
              <a:ext uri="{FF2B5EF4-FFF2-40B4-BE49-F238E27FC236}">
                <a16:creationId xmlns:a16="http://schemas.microsoft.com/office/drawing/2014/main" id="{C59988D9-C388-44BF-BB13-48F70AF79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16" y="814971"/>
            <a:ext cx="6026218" cy="4547803"/>
          </a:xfrm>
          <a:prstGeom prst="rect">
            <a:avLst/>
          </a:prstGeom>
        </p:spPr>
      </p:pic>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98949"/>
            <a:ext cx="11457786" cy="967448"/>
          </a:xfrm>
        </p:spPr>
        <p:txBody>
          <a:bodyPr>
            <a:normAutofit/>
          </a:bodyPr>
          <a:lstStyle/>
          <a:p>
            <a:r>
              <a:rPr lang="en-US" dirty="0"/>
              <a:t>Data incomplete </a:t>
            </a:r>
            <a:br>
              <a:rPr lang="en-US" dirty="0"/>
            </a:br>
            <a:r>
              <a:rPr lang="en-US" sz="2400" dirty="0"/>
              <a:t>domestic vs. foreign</a:t>
            </a:r>
          </a:p>
        </p:txBody>
      </p:sp>
      <p:sp>
        <p:nvSpPr>
          <p:cNvPr id="9" name="TextBox 8">
            <a:extLst>
              <a:ext uri="{FF2B5EF4-FFF2-40B4-BE49-F238E27FC236}">
                <a16:creationId xmlns:a16="http://schemas.microsoft.com/office/drawing/2014/main" id="{82C33000-0F8B-4A2F-99C3-ED97F579624D}"/>
              </a:ext>
            </a:extLst>
          </p:cNvPr>
          <p:cNvSpPr txBox="1"/>
          <p:nvPr/>
        </p:nvSpPr>
        <p:spPr>
          <a:xfrm>
            <a:off x="5638800" y="2955636"/>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F374E7CD-B87A-4CD4-969F-DB168D64B4A2}"/>
              </a:ext>
            </a:extLst>
          </p:cNvPr>
          <p:cNvSpPr txBox="1"/>
          <p:nvPr/>
        </p:nvSpPr>
        <p:spPr>
          <a:xfrm>
            <a:off x="8833888" y="3239654"/>
            <a:ext cx="2358930" cy="1260764"/>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B03DE685-1708-4CDC-8B64-C968771BDAE3}"/>
              </a:ext>
            </a:extLst>
          </p:cNvPr>
          <p:cNvSpPr txBox="1"/>
          <p:nvPr/>
        </p:nvSpPr>
        <p:spPr>
          <a:xfrm>
            <a:off x="3120954" y="5385015"/>
            <a:ext cx="5620277" cy="1200329"/>
          </a:xfrm>
          <a:prstGeom prst="rect">
            <a:avLst/>
          </a:prstGeom>
          <a:gradFill>
            <a:gsLst>
              <a:gs pos="95000">
                <a:schemeClr val="accent5"/>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b="1" i="1" u="sng" dirty="0"/>
              <a:t>US Spending </a:t>
            </a:r>
            <a:r>
              <a:rPr lang="en-US" sz="1600" dirty="0"/>
              <a:t>had incomplete data from the HHS for the years. Some of the states. In 2015 there is a major dip in spending. from spending growing from $9 - $11 billion to a dip in $5 billion. I believe this is a because there was incomplete in the data set from the US states for 2015.</a:t>
            </a:r>
          </a:p>
        </p:txBody>
      </p:sp>
      <p:sp>
        <p:nvSpPr>
          <p:cNvPr id="13" name="Oval 12">
            <a:extLst>
              <a:ext uri="{FF2B5EF4-FFF2-40B4-BE49-F238E27FC236}">
                <a16:creationId xmlns:a16="http://schemas.microsoft.com/office/drawing/2014/main" id="{613AC262-4A1D-4027-9AC9-927FF23C92B5}"/>
              </a:ext>
            </a:extLst>
          </p:cNvPr>
          <p:cNvSpPr/>
          <p:nvPr/>
        </p:nvSpPr>
        <p:spPr>
          <a:xfrm>
            <a:off x="62012" y="1191491"/>
            <a:ext cx="2426687" cy="55042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a:t>World Spending </a:t>
            </a:r>
            <a:r>
              <a:rPr lang="en-US" dirty="0"/>
              <a:t>had incomplete data. The data set had incomplete information under the country recipient column. In 2018 $1 billion was spent in foreign spending. Which was not consistent  with the other 7  years</a:t>
            </a:r>
          </a:p>
        </p:txBody>
      </p:sp>
      <p:sp>
        <p:nvSpPr>
          <p:cNvPr id="8" name="Rectangle 7">
            <a:extLst>
              <a:ext uri="{FF2B5EF4-FFF2-40B4-BE49-F238E27FC236}">
                <a16:creationId xmlns:a16="http://schemas.microsoft.com/office/drawing/2014/main" id="{85A533C2-FB85-4C4F-8702-510D1A8A40F3}"/>
              </a:ext>
            </a:extLst>
          </p:cNvPr>
          <p:cNvSpPr/>
          <p:nvPr/>
        </p:nvSpPr>
        <p:spPr>
          <a:xfrm>
            <a:off x="8932947" y="2041213"/>
            <a:ext cx="3023598" cy="43851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TextBox 13">
            <a:extLst>
              <a:ext uri="{FF2B5EF4-FFF2-40B4-BE49-F238E27FC236}">
                <a16:creationId xmlns:a16="http://schemas.microsoft.com/office/drawing/2014/main" id="{B929F4A0-A51A-4632-9EEC-C6C6186989A9}"/>
              </a:ext>
            </a:extLst>
          </p:cNvPr>
          <p:cNvSpPr txBox="1"/>
          <p:nvPr/>
        </p:nvSpPr>
        <p:spPr>
          <a:xfrm>
            <a:off x="8994828" y="2158222"/>
            <a:ext cx="2768153" cy="4247317"/>
          </a:xfrm>
          <a:prstGeom prst="rect">
            <a:avLst/>
          </a:prstGeom>
          <a:noFill/>
        </p:spPr>
        <p:txBody>
          <a:bodyPr wrap="square" rtlCol="0">
            <a:spAutoFit/>
          </a:bodyPr>
          <a:lstStyle/>
          <a:p>
            <a:r>
              <a:rPr lang="en-US" dirty="0"/>
              <a:t>The dataset had a total of $165 billion of contracts across 2012-2019. Whereas, the total calculated HHS Spending when filtering by countries only totaled $125 billion. This indicates a data completeness issue. The issue is seen significantly seen through Obama’s 2</a:t>
            </a:r>
            <a:r>
              <a:rPr lang="en-US" baseline="30000" dirty="0"/>
              <a:t>nd</a:t>
            </a:r>
            <a:r>
              <a:rPr lang="en-US" dirty="0"/>
              <a:t> administration and appears to improve significantly during the Trump administration. </a:t>
            </a:r>
          </a:p>
        </p:txBody>
      </p:sp>
      <p:sp>
        <p:nvSpPr>
          <p:cNvPr id="15" name="TextBox 14">
            <a:extLst>
              <a:ext uri="{FF2B5EF4-FFF2-40B4-BE49-F238E27FC236}">
                <a16:creationId xmlns:a16="http://schemas.microsoft.com/office/drawing/2014/main" id="{73F3AA34-D915-4ED0-8237-CF380690E284}"/>
              </a:ext>
            </a:extLst>
          </p:cNvPr>
          <p:cNvSpPr txBox="1"/>
          <p:nvPr/>
        </p:nvSpPr>
        <p:spPr>
          <a:xfrm>
            <a:off x="11257185" y="6476133"/>
            <a:ext cx="1011592" cy="369332"/>
          </a:xfrm>
          <a:prstGeom prst="rect">
            <a:avLst/>
          </a:prstGeom>
          <a:noFill/>
        </p:spPr>
        <p:txBody>
          <a:bodyPr wrap="square" rtlCol="0">
            <a:spAutoFit/>
          </a:bodyPr>
          <a:lstStyle/>
          <a:p>
            <a:r>
              <a:rPr lang="en-US" dirty="0">
                <a:highlight>
                  <a:srgbClr val="00FF00"/>
                </a:highlight>
              </a:rPr>
              <a:t>GAYATRI</a:t>
            </a:r>
          </a:p>
        </p:txBody>
      </p:sp>
    </p:spTree>
    <p:extLst>
      <p:ext uri="{BB962C8B-B14F-4D97-AF65-F5344CB8AC3E}">
        <p14:creationId xmlns:p14="http://schemas.microsoft.com/office/powerpoint/2010/main" val="307335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51CC944-306C-40EA-BE8B-78187A7B9581}"/>
              </a:ext>
            </a:extLst>
          </p:cNvPr>
          <p:cNvPicPr>
            <a:picLocks noGrp="1" noChangeAspect="1"/>
          </p:cNvPicPr>
          <p:nvPr>
            <p:ph idx="1"/>
          </p:nvPr>
        </p:nvPicPr>
        <p:blipFill>
          <a:blip r:embed="rId2"/>
          <a:stretch>
            <a:fillRect/>
          </a:stretch>
        </p:blipFill>
        <p:spPr>
          <a:xfrm>
            <a:off x="727002" y="1382953"/>
            <a:ext cx="11464997" cy="5154251"/>
          </a:xfrm>
          <a:prstGeom prst="rect">
            <a:avLst/>
          </a:prstGeom>
        </p:spPr>
      </p:pic>
      <p:sp>
        <p:nvSpPr>
          <p:cNvPr id="2" name="Title 1">
            <a:extLst>
              <a:ext uri="{FF2B5EF4-FFF2-40B4-BE49-F238E27FC236}">
                <a16:creationId xmlns:a16="http://schemas.microsoft.com/office/drawing/2014/main" id="{7FE9EDF6-7E81-4C12-8915-91457F3F3279}"/>
              </a:ext>
            </a:extLst>
          </p:cNvPr>
          <p:cNvSpPr>
            <a:spLocks noGrp="1"/>
          </p:cNvSpPr>
          <p:nvPr>
            <p:ph type="title"/>
          </p:nvPr>
        </p:nvSpPr>
        <p:spPr>
          <a:xfrm>
            <a:off x="275942" y="268474"/>
            <a:ext cx="11448937" cy="1114479"/>
          </a:xfrm>
        </p:spPr>
        <p:txBody>
          <a:bodyPr>
            <a:normAutofit/>
          </a:bodyPr>
          <a:lstStyle/>
          <a:p>
            <a:r>
              <a:rPr lang="en-US" sz="3600" dirty="0"/>
              <a:t>Total Dollar Amount Received By Top Ten Companies</a:t>
            </a:r>
            <a:br>
              <a:rPr lang="en-US" sz="3600" dirty="0"/>
            </a:br>
            <a:r>
              <a:rPr lang="en-US" sz="2800" dirty="0"/>
              <a:t>(</a:t>
            </a:r>
            <a:r>
              <a:rPr lang="en-US" sz="2800" cap="none" dirty="0"/>
              <a:t>2012-2019 total in billions of dollars</a:t>
            </a:r>
            <a:r>
              <a:rPr lang="en-US" sz="2800" dirty="0"/>
              <a:t>)</a:t>
            </a:r>
            <a:endParaRPr lang="en-US" sz="2000" dirty="0"/>
          </a:p>
        </p:txBody>
      </p:sp>
      <p:sp>
        <p:nvSpPr>
          <p:cNvPr id="7" name="TextBox 6">
            <a:extLst>
              <a:ext uri="{FF2B5EF4-FFF2-40B4-BE49-F238E27FC236}">
                <a16:creationId xmlns:a16="http://schemas.microsoft.com/office/drawing/2014/main" id="{B3AE4E39-4D51-41F0-ADB1-7CCB8D07D8AF}"/>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RINA</a:t>
            </a:r>
          </a:p>
        </p:txBody>
      </p:sp>
    </p:spTree>
    <p:extLst>
      <p:ext uri="{BB962C8B-B14F-4D97-AF65-F5344CB8AC3E}">
        <p14:creationId xmlns:p14="http://schemas.microsoft.com/office/powerpoint/2010/main" val="18153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BA10E4-FDBD-4A10-94AE-A94609F66B40}"/>
              </a:ext>
            </a:extLst>
          </p:cNvPr>
          <p:cNvPicPr>
            <a:picLocks noGrp="1" noChangeAspect="1"/>
          </p:cNvPicPr>
          <p:nvPr>
            <p:ph idx="1"/>
          </p:nvPr>
        </p:nvPicPr>
        <p:blipFill>
          <a:blip r:embed="rId2"/>
          <a:stretch>
            <a:fillRect/>
          </a:stretch>
        </p:blipFill>
        <p:spPr>
          <a:xfrm>
            <a:off x="2888246" y="735497"/>
            <a:ext cx="9142972" cy="5148470"/>
          </a:xfrm>
          <a:prstGeom prst="rect">
            <a:avLst/>
          </a:prstGeom>
        </p:spPr>
      </p:pic>
      <p:sp>
        <p:nvSpPr>
          <p:cNvPr id="2" name="Title 1">
            <a:extLst>
              <a:ext uri="{FF2B5EF4-FFF2-40B4-BE49-F238E27FC236}">
                <a16:creationId xmlns:a16="http://schemas.microsoft.com/office/drawing/2014/main" id="{3FD39F99-068C-4AA1-9A0D-0A6513618CFF}"/>
              </a:ext>
            </a:extLst>
          </p:cNvPr>
          <p:cNvSpPr>
            <a:spLocks noGrp="1"/>
          </p:cNvSpPr>
          <p:nvPr>
            <p:ph type="title"/>
          </p:nvPr>
        </p:nvSpPr>
        <p:spPr>
          <a:xfrm>
            <a:off x="353442" y="0"/>
            <a:ext cx="3085793" cy="3459707"/>
          </a:xfrm>
        </p:spPr>
        <p:txBody>
          <a:bodyPr>
            <a:normAutofit/>
          </a:bodyPr>
          <a:lstStyle/>
          <a:p>
            <a:r>
              <a:rPr lang="en-US" sz="3600" dirty="0"/>
              <a:t>Comparison of Top Ten Companies </a:t>
            </a:r>
            <a:br>
              <a:rPr lang="en-US" sz="3600" dirty="0"/>
            </a:br>
            <a:r>
              <a:rPr lang="en-US" sz="3600" dirty="0"/>
              <a:t>within the Top Ten List</a:t>
            </a:r>
          </a:p>
        </p:txBody>
      </p:sp>
      <p:sp>
        <p:nvSpPr>
          <p:cNvPr id="5" name="TextBox 4">
            <a:extLst>
              <a:ext uri="{FF2B5EF4-FFF2-40B4-BE49-F238E27FC236}">
                <a16:creationId xmlns:a16="http://schemas.microsoft.com/office/drawing/2014/main" id="{9014E394-455F-47FC-A6DE-BE206DE8A538}"/>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RINA</a:t>
            </a:r>
          </a:p>
        </p:txBody>
      </p:sp>
    </p:spTree>
    <p:extLst>
      <p:ext uri="{BB962C8B-B14F-4D97-AF65-F5344CB8AC3E}">
        <p14:creationId xmlns:p14="http://schemas.microsoft.com/office/powerpoint/2010/main" val="349607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08713" y="-23341"/>
            <a:ext cx="11457786" cy="603708"/>
          </a:xfrm>
        </p:spPr>
        <p:txBody>
          <a:bodyPr>
            <a:normAutofit/>
          </a:bodyPr>
          <a:lstStyle/>
          <a:p>
            <a:pPr algn="ctr"/>
            <a:r>
              <a:rPr lang="en-US" dirty="0"/>
              <a:t>TOP 10 INDUSTRIES 2012-2019 </a:t>
            </a:r>
            <a:endParaRPr lang="en-US" sz="2400" dirty="0"/>
          </a:p>
        </p:txBody>
      </p:sp>
      <p:grpSp>
        <p:nvGrpSpPr>
          <p:cNvPr id="6" name="Group 5">
            <a:extLst>
              <a:ext uri="{FF2B5EF4-FFF2-40B4-BE49-F238E27FC236}">
                <a16:creationId xmlns:a16="http://schemas.microsoft.com/office/drawing/2014/main" id="{78E0D462-3ED6-4114-A958-3099FC2983B9}"/>
              </a:ext>
            </a:extLst>
          </p:cNvPr>
          <p:cNvGrpSpPr/>
          <p:nvPr/>
        </p:nvGrpSpPr>
        <p:grpSpPr>
          <a:xfrm>
            <a:off x="84506" y="545366"/>
            <a:ext cx="9871348" cy="5922809"/>
            <a:chOff x="84506" y="545366"/>
            <a:chExt cx="9871348" cy="5922809"/>
          </a:xfrm>
        </p:grpSpPr>
        <p:sp>
          <p:nvSpPr>
            <p:cNvPr id="12" name="Arrow: Left 11">
              <a:extLst>
                <a:ext uri="{FF2B5EF4-FFF2-40B4-BE49-F238E27FC236}">
                  <a16:creationId xmlns:a16="http://schemas.microsoft.com/office/drawing/2014/main" id="{646C0D1E-4099-407C-AC22-7024A1898395}"/>
                </a:ext>
              </a:extLst>
            </p:cNvPr>
            <p:cNvSpPr/>
            <p:nvPr/>
          </p:nvSpPr>
          <p:spPr>
            <a:xfrm>
              <a:off x="8029424" y="4216247"/>
              <a:ext cx="488136" cy="26976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Up 13">
              <a:extLst>
                <a:ext uri="{FF2B5EF4-FFF2-40B4-BE49-F238E27FC236}">
                  <a16:creationId xmlns:a16="http://schemas.microsoft.com/office/drawing/2014/main" id="{376A3236-B370-481C-9277-7149D223F16B}"/>
                </a:ext>
              </a:extLst>
            </p:cNvPr>
            <p:cNvSpPr/>
            <p:nvPr/>
          </p:nvSpPr>
          <p:spPr>
            <a:xfrm rot="16200000">
              <a:off x="8270251" y="1552609"/>
              <a:ext cx="541991" cy="1023644"/>
            </a:xfrm>
            <a:prstGeom prst="lef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C0516B0-D28F-43E5-8A30-FA740842A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6" y="545366"/>
              <a:ext cx="9871348" cy="5922809"/>
            </a:xfrm>
            <a:prstGeom prst="rect">
              <a:avLst/>
            </a:prstGeom>
          </p:spPr>
        </p:pic>
        <p:sp>
          <p:nvSpPr>
            <p:cNvPr id="5" name="TextBox 4">
              <a:extLst>
                <a:ext uri="{FF2B5EF4-FFF2-40B4-BE49-F238E27FC236}">
                  <a16:creationId xmlns:a16="http://schemas.microsoft.com/office/drawing/2014/main" id="{E884E12D-9FC0-427B-8767-B7280DBA9797}"/>
                </a:ext>
              </a:extLst>
            </p:cNvPr>
            <p:cNvSpPr txBox="1"/>
            <p:nvPr/>
          </p:nvSpPr>
          <p:spPr>
            <a:xfrm>
              <a:off x="524497" y="2687444"/>
              <a:ext cx="122273" cy="256478"/>
            </a:xfrm>
            <a:prstGeom prst="rect">
              <a:avLst/>
            </a:prstGeom>
            <a:noFill/>
            <a:ln w="127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652F3D44-55D2-44A1-9855-E69C6F6068B2}"/>
                </a:ext>
              </a:extLst>
            </p:cNvPr>
            <p:cNvSpPr txBox="1"/>
            <p:nvPr/>
          </p:nvSpPr>
          <p:spPr>
            <a:xfrm>
              <a:off x="2974048" y="2681871"/>
              <a:ext cx="122273" cy="256478"/>
            </a:xfrm>
            <a:prstGeom prst="rect">
              <a:avLst/>
            </a:prstGeom>
            <a:noFill/>
            <a:ln w="127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66DEE418-4B78-4DCC-A8F4-5641F8D62D4E}"/>
                </a:ext>
              </a:extLst>
            </p:cNvPr>
            <p:cNvSpPr txBox="1"/>
            <p:nvPr/>
          </p:nvSpPr>
          <p:spPr>
            <a:xfrm>
              <a:off x="5423599" y="2681871"/>
              <a:ext cx="122273" cy="256478"/>
            </a:xfrm>
            <a:prstGeom prst="rect">
              <a:avLst/>
            </a:prstGeom>
            <a:noFill/>
            <a:ln w="12700">
              <a:solidFill>
                <a:srgbClr val="FF0000"/>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5F611C02-9895-47C5-B886-4CCF5BC67171}"/>
                </a:ext>
              </a:extLst>
            </p:cNvPr>
            <p:cNvSpPr txBox="1"/>
            <p:nvPr/>
          </p:nvSpPr>
          <p:spPr>
            <a:xfrm>
              <a:off x="9236639" y="5594195"/>
              <a:ext cx="122273" cy="256478"/>
            </a:xfrm>
            <a:prstGeom prst="rect">
              <a:avLst/>
            </a:prstGeom>
            <a:noFill/>
            <a:ln w="12700">
              <a:solidFill>
                <a:srgbClr val="FF0000"/>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027CA41-DF88-40E1-B120-B731DF294D5A}"/>
                </a:ext>
              </a:extLst>
            </p:cNvPr>
            <p:cNvSpPr txBox="1"/>
            <p:nvPr/>
          </p:nvSpPr>
          <p:spPr>
            <a:xfrm>
              <a:off x="866468" y="2701791"/>
              <a:ext cx="220293" cy="520912"/>
            </a:xfrm>
            <a:prstGeom prst="rect">
              <a:avLst/>
            </a:prstGeom>
            <a:noFill/>
            <a:ln w="19050">
              <a:solidFill>
                <a:srgbClr val="FFC000"/>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3FF187A-7FC8-4A62-BA67-448BD3E097DF}"/>
                </a:ext>
              </a:extLst>
            </p:cNvPr>
            <p:cNvSpPr txBox="1"/>
            <p:nvPr/>
          </p:nvSpPr>
          <p:spPr>
            <a:xfrm>
              <a:off x="7809131" y="2701791"/>
              <a:ext cx="220293" cy="520912"/>
            </a:xfrm>
            <a:prstGeom prst="rect">
              <a:avLst/>
            </a:prstGeom>
            <a:noFill/>
            <a:ln w="19050">
              <a:solidFill>
                <a:srgbClr val="FFC000"/>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AA58BBE-F74C-4B93-84AC-7E2EC5103737}"/>
                </a:ext>
              </a:extLst>
            </p:cNvPr>
            <p:cNvSpPr txBox="1"/>
            <p:nvPr/>
          </p:nvSpPr>
          <p:spPr>
            <a:xfrm>
              <a:off x="7801837" y="5595796"/>
              <a:ext cx="220293" cy="520912"/>
            </a:xfrm>
            <a:prstGeom prst="rect">
              <a:avLst/>
            </a:prstGeom>
            <a:noFill/>
            <a:ln w="19050">
              <a:solidFill>
                <a:srgbClr val="FFC000"/>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6C7730BD-6B66-4691-B87E-62E6BF9D702E}"/>
                </a:ext>
              </a:extLst>
            </p:cNvPr>
            <p:cNvSpPr txBox="1"/>
            <p:nvPr/>
          </p:nvSpPr>
          <p:spPr>
            <a:xfrm>
              <a:off x="5363437" y="5601369"/>
              <a:ext cx="220293" cy="520912"/>
            </a:xfrm>
            <a:prstGeom prst="rect">
              <a:avLst/>
            </a:prstGeom>
            <a:noFill/>
            <a:ln w="19050">
              <a:solidFill>
                <a:srgbClr val="FFC000"/>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28340620-6041-4F91-AA3B-89B1131939B9}"/>
                </a:ext>
              </a:extLst>
            </p:cNvPr>
            <p:cNvSpPr txBox="1"/>
            <p:nvPr/>
          </p:nvSpPr>
          <p:spPr>
            <a:xfrm>
              <a:off x="2925037" y="5601369"/>
              <a:ext cx="220293" cy="520912"/>
            </a:xfrm>
            <a:prstGeom prst="rect">
              <a:avLst/>
            </a:prstGeom>
            <a:noFill/>
            <a:ln w="19050">
              <a:solidFill>
                <a:srgbClr val="FFC000"/>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01E0ABD0-D55F-43BC-AAB5-3668A4AE1427}"/>
                </a:ext>
              </a:extLst>
            </p:cNvPr>
            <p:cNvSpPr txBox="1"/>
            <p:nvPr/>
          </p:nvSpPr>
          <p:spPr>
            <a:xfrm>
              <a:off x="464335" y="5594195"/>
              <a:ext cx="220293" cy="520912"/>
            </a:xfrm>
            <a:prstGeom prst="rect">
              <a:avLst/>
            </a:prstGeom>
            <a:noFill/>
            <a:ln w="19050">
              <a:solidFill>
                <a:srgbClr val="FFC000"/>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3320ABCA-7C03-4BF2-8275-8C684D84934E}"/>
                </a:ext>
              </a:extLst>
            </p:cNvPr>
            <p:cNvSpPr txBox="1"/>
            <p:nvPr/>
          </p:nvSpPr>
          <p:spPr>
            <a:xfrm>
              <a:off x="9580689" y="5601369"/>
              <a:ext cx="220293" cy="548640"/>
            </a:xfrm>
            <a:prstGeom prst="rect">
              <a:avLst/>
            </a:prstGeom>
            <a:noFill/>
            <a:ln w="19050">
              <a:solidFill>
                <a:schemeClr val="accent4"/>
              </a:solidFill>
            </a:ln>
          </p:spPr>
          <p:txBody>
            <a:bodyPr wrap="square" rtlCol="0">
              <a:noAutofit/>
            </a:bodyPr>
            <a:lstStyle/>
            <a:p>
              <a:endParaRPr lang="en-US" dirty="0"/>
            </a:p>
          </p:txBody>
        </p:sp>
        <p:sp>
          <p:nvSpPr>
            <p:cNvPr id="29" name="TextBox 28">
              <a:extLst>
                <a:ext uri="{FF2B5EF4-FFF2-40B4-BE49-F238E27FC236}">
                  <a16:creationId xmlns:a16="http://schemas.microsoft.com/office/drawing/2014/main" id="{1D5F8E93-023B-44DF-8E4D-9AA529E5E67F}"/>
                </a:ext>
              </a:extLst>
            </p:cNvPr>
            <p:cNvSpPr txBox="1"/>
            <p:nvPr/>
          </p:nvSpPr>
          <p:spPr>
            <a:xfrm>
              <a:off x="9437089" y="2703100"/>
              <a:ext cx="154751" cy="457200"/>
            </a:xfrm>
            <a:prstGeom prst="rect">
              <a:avLst/>
            </a:prstGeom>
            <a:noFill/>
            <a:ln w="19050">
              <a:solidFill>
                <a:srgbClr val="00B0F0"/>
              </a:solidFill>
            </a:ln>
          </p:spPr>
          <p:txBody>
            <a:bodyPr wrap="square" rtlCol="0">
              <a:noAutofit/>
            </a:bodyPr>
            <a:lstStyle/>
            <a:p>
              <a:endParaRPr lang="en-US" dirty="0"/>
            </a:p>
          </p:txBody>
        </p:sp>
        <p:sp>
          <p:nvSpPr>
            <p:cNvPr id="30" name="TextBox 29">
              <a:extLst>
                <a:ext uri="{FF2B5EF4-FFF2-40B4-BE49-F238E27FC236}">
                  <a16:creationId xmlns:a16="http://schemas.microsoft.com/office/drawing/2014/main" id="{727625D9-D11B-47D5-ADB2-B97173BA85D2}"/>
                </a:ext>
              </a:extLst>
            </p:cNvPr>
            <p:cNvSpPr txBox="1"/>
            <p:nvPr/>
          </p:nvSpPr>
          <p:spPr>
            <a:xfrm>
              <a:off x="2088436" y="5601369"/>
              <a:ext cx="154751" cy="457200"/>
            </a:xfrm>
            <a:prstGeom prst="rect">
              <a:avLst/>
            </a:prstGeom>
            <a:noFill/>
            <a:ln w="19050">
              <a:solidFill>
                <a:srgbClr val="00B0F0"/>
              </a:solidFill>
            </a:ln>
          </p:spPr>
          <p:txBody>
            <a:bodyPr wrap="square" rtlCol="0">
              <a:noAutofit/>
            </a:bodyPr>
            <a:lstStyle/>
            <a:p>
              <a:endParaRPr lang="en-US" dirty="0"/>
            </a:p>
          </p:txBody>
        </p:sp>
        <p:sp>
          <p:nvSpPr>
            <p:cNvPr id="31" name="TextBox 30">
              <a:extLst>
                <a:ext uri="{FF2B5EF4-FFF2-40B4-BE49-F238E27FC236}">
                  <a16:creationId xmlns:a16="http://schemas.microsoft.com/office/drawing/2014/main" id="{8F7BD8BD-D0EF-49F2-BF41-9DF8E27F95AB}"/>
                </a:ext>
              </a:extLst>
            </p:cNvPr>
            <p:cNvSpPr txBox="1"/>
            <p:nvPr/>
          </p:nvSpPr>
          <p:spPr>
            <a:xfrm>
              <a:off x="6385163" y="5601369"/>
              <a:ext cx="154751" cy="457200"/>
            </a:xfrm>
            <a:prstGeom prst="rect">
              <a:avLst/>
            </a:prstGeom>
            <a:noFill/>
            <a:ln w="19050">
              <a:solidFill>
                <a:srgbClr val="00B0F0"/>
              </a:solidFill>
            </a:ln>
          </p:spPr>
          <p:txBody>
            <a:bodyPr wrap="square" rtlCol="0">
              <a:noAutofit/>
            </a:bodyPr>
            <a:lstStyle/>
            <a:p>
              <a:endParaRPr lang="en-US" dirty="0"/>
            </a:p>
          </p:txBody>
        </p:sp>
        <p:sp>
          <p:nvSpPr>
            <p:cNvPr id="32" name="TextBox 31">
              <a:extLst>
                <a:ext uri="{FF2B5EF4-FFF2-40B4-BE49-F238E27FC236}">
                  <a16:creationId xmlns:a16="http://schemas.microsoft.com/office/drawing/2014/main" id="{0DE86797-3FE4-4026-8E68-FCF52C86F930}"/>
                </a:ext>
              </a:extLst>
            </p:cNvPr>
            <p:cNvSpPr txBox="1"/>
            <p:nvPr/>
          </p:nvSpPr>
          <p:spPr>
            <a:xfrm>
              <a:off x="9436539" y="5610923"/>
              <a:ext cx="122273" cy="457200"/>
            </a:xfrm>
            <a:prstGeom prst="rect">
              <a:avLst/>
            </a:prstGeom>
            <a:noFill/>
            <a:ln w="19050">
              <a:solidFill>
                <a:srgbClr val="00B0F0"/>
              </a:solidFill>
            </a:ln>
          </p:spPr>
          <p:txBody>
            <a:bodyPr wrap="square" rtlCol="0">
              <a:noAutofit/>
            </a:bodyPr>
            <a:lstStyle/>
            <a:p>
              <a:endParaRPr lang="en-US" dirty="0"/>
            </a:p>
          </p:txBody>
        </p:sp>
      </p:grpSp>
      <p:sp>
        <p:nvSpPr>
          <p:cNvPr id="33" name="Content Placeholder 2">
            <a:extLst>
              <a:ext uri="{FF2B5EF4-FFF2-40B4-BE49-F238E27FC236}">
                <a16:creationId xmlns:a16="http://schemas.microsoft.com/office/drawing/2014/main" id="{6970B911-578E-4C94-A83B-83D70BA88C4B}"/>
              </a:ext>
            </a:extLst>
          </p:cNvPr>
          <p:cNvSpPr txBox="1">
            <a:spLocks/>
          </p:cNvSpPr>
          <p:nvPr/>
        </p:nvSpPr>
        <p:spPr>
          <a:xfrm>
            <a:off x="9822859" y="334540"/>
            <a:ext cx="2347610" cy="576564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200" b="1" u="sng" dirty="0">
                <a:solidFill>
                  <a:schemeClr val="tx2"/>
                </a:solidFill>
                <a:latin typeface="Arial Black" panose="020B0A04020102020204" pitchFamily="34" charset="0"/>
              </a:rPr>
              <a:t>Conclusion</a:t>
            </a:r>
            <a:r>
              <a:rPr lang="en-US" sz="1200" b="1" dirty="0">
                <a:solidFill>
                  <a:schemeClr val="tx2"/>
                </a:solidFill>
                <a:latin typeface="Arial Black" panose="020B0A04020102020204" pitchFamily="34" charset="0"/>
              </a:rPr>
              <a:t>: Top 10 industries seem to simply be following technology trends in a rapidly growing healthcare market expanding use of data; would need a larger study to verify</a:t>
            </a:r>
          </a:p>
          <a:p>
            <a:r>
              <a:rPr lang="en-US" sz="1200" b="1" dirty="0">
                <a:solidFill>
                  <a:schemeClr val="tx2"/>
                </a:solidFill>
                <a:latin typeface="Arial Black" panose="020B0A04020102020204" pitchFamily="34" charset="0"/>
              </a:rPr>
              <a:t>Most Frequent Top 3 Industries:</a:t>
            </a:r>
          </a:p>
          <a:p>
            <a:pPr lvl="1"/>
            <a:r>
              <a:rPr lang="en-US" sz="1200" b="1" dirty="0">
                <a:solidFill>
                  <a:schemeClr val="tx2"/>
                </a:solidFill>
                <a:latin typeface="Arial Black" panose="020B0A04020102020204" pitchFamily="34" charset="0"/>
              </a:rPr>
              <a:t>Pharmaceuticals (PPM)</a:t>
            </a:r>
          </a:p>
          <a:p>
            <a:pPr lvl="2"/>
            <a:r>
              <a:rPr lang="en-US" sz="1200" b="1" dirty="0">
                <a:solidFill>
                  <a:schemeClr val="tx2"/>
                </a:solidFill>
                <a:latin typeface="Arial Black" panose="020B0A04020102020204" pitchFamily="34" charset="0"/>
              </a:rPr>
              <a:t>Cost’s ~2.5 billion to bring a single drug to market</a:t>
            </a:r>
          </a:p>
          <a:p>
            <a:pPr lvl="1"/>
            <a:r>
              <a:rPr lang="en-US" sz="1200" b="1" dirty="0">
                <a:solidFill>
                  <a:schemeClr val="tx2"/>
                </a:solidFill>
                <a:latin typeface="Arial Black" panose="020B0A04020102020204" pitchFamily="34" charset="0"/>
              </a:rPr>
              <a:t>CPU Systems Design Services (CPU SYS DES)</a:t>
            </a:r>
          </a:p>
          <a:p>
            <a:pPr lvl="1"/>
            <a:r>
              <a:rPr lang="en-US" sz="1200" b="1" dirty="0">
                <a:solidFill>
                  <a:schemeClr val="tx2"/>
                </a:solidFill>
                <a:latin typeface="Arial Black" panose="020B0A04020102020204" pitchFamily="34" charset="0"/>
              </a:rPr>
              <a:t>Administrative Management and General Management Consulting (ADM MGMT GM CONS)</a:t>
            </a:r>
          </a:p>
          <a:p>
            <a:r>
              <a:rPr lang="en-US" sz="1200" b="1" dirty="0">
                <a:solidFill>
                  <a:schemeClr val="tx2"/>
                </a:solidFill>
                <a:latin typeface="Arial Black" panose="020B0A04020102020204" pitchFamily="34" charset="0"/>
              </a:rPr>
              <a:t>Various R&amp;D industry categories tend to remain but fluctuate in the top 10 </a:t>
            </a:r>
          </a:p>
        </p:txBody>
      </p:sp>
      <p:sp>
        <p:nvSpPr>
          <p:cNvPr id="34" name="TextBox 33">
            <a:extLst>
              <a:ext uri="{FF2B5EF4-FFF2-40B4-BE49-F238E27FC236}">
                <a16:creationId xmlns:a16="http://schemas.microsoft.com/office/drawing/2014/main" id="{61F89CEB-068F-4E47-8FBB-0D4F716D0B21}"/>
              </a:ext>
            </a:extLst>
          </p:cNvPr>
          <p:cNvSpPr txBox="1"/>
          <p:nvPr/>
        </p:nvSpPr>
        <p:spPr>
          <a:xfrm>
            <a:off x="11544510" y="6200336"/>
            <a:ext cx="937861" cy="369332"/>
          </a:xfrm>
          <a:prstGeom prst="rect">
            <a:avLst/>
          </a:prstGeom>
          <a:noFill/>
        </p:spPr>
        <p:txBody>
          <a:bodyPr wrap="square" rtlCol="0">
            <a:spAutoFit/>
          </a:bodyPr>
          <a:lstStyle/>
          <a:p>
            <a:r>
              <a:rPr lang="en-US" dirty="0">
                <a:highlight>
                  <a:srgbClr val="00FF00"/>
                </a:highlight>
              </a:rPr>
              <a:t>WILL</a:t>
            </a:r>
          </a:p>
        </p:txBody>
      </p:sp>
    </p:spTree>
    <p:extLst>
      <p:ext uri="{BB962C8B-B14F-4D97-AF65-F5344CB8AC3E}">
        <p14:creationId xmlns:p14="http://schemas.microsoft.com/office/powerpoint/2010/main" val="1395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91133" y="-4817"/>
            <a:ext cx="11457786" cy="603708"/>
          </a:xfrm>
        </p:spPr>
        <p:txBody>
          <a:bodyPr>
            <a:normAutofit/>
          </a:bodyPr>
          <a:lstStyle/>
          <a:p>
            <a:pPr algn="ctr"/>
            <a:r>
              <a:rPr lang="en-US" dirty="0"/>
              <a:t>TOP 10 INDUSTRIES (Women-Owned) 2012-2019 </a:t>
            </a:r>
            <a:endParaRPr lang="en-US" sz="2400" dirty="0"/>
          </a:p>
        </p:txBody>
      </p:sp>
      <p:pic>
        <p:nvPicPr>
          <p:cNvPr id="6" name="Picture 5">
            <a:extLst>
              <a:ext uri="{FF2B5EF4-FFF2-40B4-BE49-F238E27FC236}">
                <a16:creationId xmlns:a16="http://schemas.microsoft.com/office/drawing/2014/main" id="{838FEDE6-5266-4C86-9D2B-AF3782D3451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545366"/>
            <a:ext cx="9875520" cy="5925312"/>
          </a:xfrm>
          <a:prstGeom prst="rect">
            <a:avLst/>
          </a:prstGeom>
        </p:spPr>
      </p:pic>
      <p:sp>
        <p:nvSpPr>
          <p:cNvPr id="33" name="TextBox 32">
            <a:extLst>
              <a:ext uri="{FF2B5EF4-FFF2-40B4-BE49-F238E27FC236}">
                <a16:creationId xmlns:a16="http://schemas.microsoft.com/office/drawing/2014/main" id="{ECD3AEDD-946A-44D9-B648-6F3A2C12FF6D}"/>
              </a:ext>
            </a:extLst>
          </p:cNvPr>
          <p:cNvSpPr txBox="1"/>
          <p:nvPr/>
        </p:nvSpPr>
        <p:spPr>
          <a:xfrm>
            <a:off x="412986" y="2698595"/>
            <a:ext cx="178030" cy="822960"/>
          </a:xfrm>
          <a:prstGeom prst="rect">
            <a:avLst/>
          </a:prstGeom>
          <a:noFill/>
          <a:ln w="12700">
            <a:solidFill>
              <a:srgbClr val="FF0000"/>
            </a:solidFill>
          </a:ln>
        </p:spPr>
        <p:txBody>
          <a:bodyPr wrap="square" rtlCol="0">
            <a:noAutofit/>
          </a:bodyPr>
          <a:lstStyle/>
          <a:p>
            <a:endParaRPr lang="en-US" dirty="0"/>
          </a:p>
        </p:txBody>
      </p:sp>
      <p:sp>
        <p:nvSpPr>
          <p:cNvPr id="35" name="TextBox 34">
            <a:extLst>
              <a:ext uri="{FF2B5EF4-FFF2-40B4-BE49-F238E27FC236}">
                <a16:creationId xmlns:a16="http://schemas.microsoft.com/office/drawing/2014/main" id="{3FCA72E4-01F0-46F3-9D1B-CBD4F5B3DCAD}"/>
              </a:ext>
            </a:extLst>
          </p:cNvPr>
          <p:cNvSpPr txBox="1"/>
          <p:nvPr/>
        </p:nvSpPr>
        <p:spPr>
          <a:xfrm>
            <a:off x="2851386" y="2698595"/>
            <a:ext cx="178030" cy="822960"/>
          </a:xfrm>
          <a:prstGeom prst="rect">
            <a:avLst/>
          </a:prstGeom>
          <a:noFill/>
          <a:ln w="12700">
            <a:solidFill>
              <a:srgbClr val="FF0000"/>
            </a:solidFill>
          </a:ln>
        </p:spPr>
        <p:txBody>
          <a:bodyPr wrap="square" rtlCol="0">
            <a:noAutofit/>
          </a:bodyPr>
          <a:lstStyle/>
          <a:p>
            <a:endParaRPr lang="en-US" dirty="0"/>
          </a:p>
        </p:txBody>
      </p:sp>
      <p:sp>
        <p:nvSpPr>
          <p:cNvPr id="36" name="TextBox 35">
            <a:extLst>
              <a:ext uri="{FF2B5EF4-FFF2-40B4-BE49-F238E27FC236}">
                <a16:creationId xmlns:a16="http://schemas.microsoft.com/office/drawing/2014/main" id="{B9A91FB1-A39C-46A0-87B4-C31FC5962262}"/>
              </a:ext>
            </a:extLst>
          </p:cNvPr>
          <p:cNvSpPr txBox="1"/>
          <p:nvPr/>
        </p:nvSpPr>
        <p:spPr>
          <a:xfrm>
            <a:off x="5312088" y="2706249"/>
            <a:ext cx="178030" cy="822960"/>
          </a:xfrm>
          <a:prstGeom prst="rect">
            <a:avLst/>
          </a:prstGeom>
          <a:noFill/>
          <a:ln w="12700">
            <a:solidFill>
              <a:srgbClr val="FF0000"/>
            </a:solidFill>
          </a:ln>
        </p:spPr>
        <p:txBody>
          <a:bodyPr wrap="square" rtlCol="0">
            <a:noAutofit/>
          </a:bodyPr>
          <a:lstStyle/>
          <a:p>
            <a:endParaRPr lang="en-US" dirty="0"/>
          </a:p>
        </p:txBody>
      </p:sp>
      <p:sp>
        <p:nvSpPr>
          <p:cNvPr id="37" name="TextBox 36">
            <a:extLst>
              <a:ext uri="{FF2B5EF4-FFF2-40B4-BE49-F238E27FC236}">
                <a16:creationId xmlns:a16="http://schemas.microsoft.com/office/drawing/2014/main" id="{231471BB-BF72-4796-85EA-8CFDF03DBC5F}"/>
              </a:ext>
            </a:extLst>
          </p:cNvPr>
          <p:cNvSpPr txBox="1"/>
          <p:nvPr/>
        </p:nvSpPr>
        <p:spPr>
          <a:xfrm>
            <a:off x="7761639" y="2696213"/>
            <a:ext cx="178030" cy="822960"/>
          </a:xfrm>
          <a:prstGeom prst="rect">
            <a:avLst/>
          </a:prstGeom>
          <a:noFill/>
          <a:ln w="12700">
            <a:solidFill>
              <a:srgbClr val="FF0000"/>
            </a:solidFill>
          </a:ln>
        </p:spPr>
        <p:txBody>
          <a:bodyPr wrap="square" rtlCol="0">
            <a:noAutofit/>
          </a:bodyPr>
          <a:lstStyle/>
          <a:p>
            <a:endParaRPr lang="en-US" dirty="0"/>
          </a:p>
        </p:txBody>
      </p:sp>
      <p:sp>
        <p:nvSpPr>
          <p:cNvPr id="38" name="TextBox 37">
            <a:extLst>
              <a:ext uri="{FF2B5EF4-FFF2-40B4-BE49-F238E27FC236}">
                <a16:creationId xmlns:a16="http://schemas.microsoft.com/office/drawing/2014/main" id="{79EE23CA-90AD-49EC-9392-B4946594C02B}"/>
              </a:ext>
            </a:extLst>
          </p:cNvPr>
          <p:cNvSpPr txBox="1"/>
          <p:nvPr/>
        </p:nvSpPr>
        <p:spPr>
          <a:xfrm>
            <a:off x="412986" y="5636567"/>
            <a:ext cx="178030" cy="822960"/>
          </a:xfrm>
          <a:prstGeom prst="rect">
            <a:avLst/>
          </a:prstGeom>
          <a:noFill/>
          <a:ln w="12700">
            <a:solidFill>
              <a:srgbClr val="FF0000"/>
            </a:solidFill>
          </a:ln>
        </p:spPr>
        <p:txBody>
          <a:bodyPr wrap="square" rtlCol="0">
            <a:noAutofit/>
          </a:bodyPr>
          <a:lstStyle/>
          <a:p>
            <a:endParaRPr lang="en-US" dirty="0"/>
          </a:p>
        </p:txBody>
      </p:sp>
      <p:sp>
        <p:nvSpPr>
          <p:cNvPr id="39" name="TextBox 38">
            <a:extLst>
              <a:ext uri="{FF2B5EF4-FFF2-40B4-BE49-F238E27FC236}">
                <a16:creationId xmlns:a16="http://schemas.microsoft.com/office/drawing/2014/main" id="{49F100B5-36C0-4443-B702-70D6B946DF7F}"/>
              </a:ext>
            </a:extLst>
          </p:cNvPr>
          <p:cNvSpPr txBox="1"/>
          <p:nvPr/>
        </p:nvSpPr>
        <p:spPr>
          <a:xfrm>
            <a:off x="2840235" y="5630180"/>
            <a:ext cx="220293" cy="520912"/>
          </a:xfrm>
          <a:prstGeom prst="rect">
            <a:avLst/>
          </a:prstGeom>
          <a:noFill/>
          <a:ln w="19050">
            <a:solidFill>
              <a:srgbClr val="FFC000"/>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FC53FC7F-0B0B-411C-917A-6E6D952313DF}"/>
              </a:ext>
            </a:extLst>
          </p:cNvPr>
          <p:cNvSpPr txBox="1"/>
          <p:nvPr/>
        </p:nvSpPr>
        <p:spPr>
          <a:xfrm>
            <a:off x="5290956" y="5636567"/>
            <a:ext cx="220293" cy="520912"/>
          </a:xfrm>
          <a:prstGeom prst="rect">
            <a:avLst/>
          </a:prstGeom>
          <a:noFill/>
          <a:ln w="19050">
            <a:solidFill>
              <a:srgbClr val="FFC000"/>
            </a:solidFill>
          </a:ln>
        </p:spPr>
        <p:txBody>
          <a:bodyPr wrap="square" rtlCol="0">
            <a:spAutoFit/>
          </a:bodyPr>
          <a:lstStyle/>
          <a:p>
            <a:endParaRPr lang="en-US" dirty="0"/>
          </a:p>
        </p:txBody>
      </p:sp>
      <p:sp>
        <p:nvSpPr>
          <p:cNvPr id="41" name="TextBox 40">
            <a:extLst>
              <a:ext uri="{FF2B5EF4-FFF2-40B4-BE49-F238E27FC236}">
                <a16:creationId xmlns:a16="http://schemas.microsoft.com/office/drawing/2014/main" id="{1C454897-2780-4C5B-8B91-38B9DBDFC394}"/>
              </a:ext>
            </a:extLst>
          </p:cNvPr>
          <p:cNvSpPr txBox="1"/>
          <p:nvPr/>
        </p:nvSpPr>
        <p:spPr>
          <a:xfrm>
            <a:off x="7741677" y="5642625"/>
            <a:ext cx="220293" cy="520912"/>
          </a:xfrm>
          <a:prstGeom prst="rect">
            <a:avLst/>
          </a:prstGeom>
          <a:noFill/>
          <a:ln w="19050">
            <a:solidFill>
              <a:srgbClr val="FFC000"/>
            </a:solidFill>
          </a:ln>
        </p:spPr>
        <p:txBody>
          <a:bodyPr wrap="square" rtlCol="0">
            <a:spAutoFit/>
          </a:bodyPr>
          <a:lstStyle/>
          <a:p>
            <a:endParaRPr lang="en-US" dirty="0"/>
          </a:p>
        </p:txBody>
      </p:sp>
      <p:sp>
        <p:nvSpPr>
          <p:cNvPr id="42" name="TextBox 41">
            <a:extLst>
              <a:ext uri="{FF2B5EF4-FFF2-40B4-BE49-F238E27FC236}">
                <a16:creationId xmlns:a16="http://schemas.microsoft.com/office/drawing/2014/main" id="{D3471C6A-A396-4B1F-A1F5-7C58DBE46F24}"/>
              </a:ext>
            </a:extLst>
          </p:cNvPr>
          <p:cNvSpPr txBox="1"/>
          <p:nvPr/>
        </p:nvSpPr>
        <p:spPr>
          <a:xfrm>
            <a:off x="613318" y="2706249"/>
            <a:ext cx="178030" cy="548640"/>
          </a:xfrm>
          <a:prstGeom prst="rect">
            <a:avLst/>
          </a:prstGeom>
          <a:noFill/>
          <a:ln w="19050">
            <a:solidFill>
              <a:srgbClr val="00B0F0"/>
            </a:solidFill>
          </a:ln>
        </p:spPr>
        <p:txBody>
          <a:bodyPr wrap="square" rtlCol="0">
            <a:noAutofit/>
          </a:bodyPr>
          <a:lstStyle/>
          <a:p>
            <a:endParaRPr lang="en-US" dirty="0"/>
          </a:p>
        </p:txBody>
      </p:sp>
      <p:sp>
        <p:nvSpPr>
          <p:cNvPr id="43" name="TextBox 42">
            <a:extLst>
              <a:ext uri="{FF2B5EF4-FFF2-40B4-BE49-F238E27FC236}">
                <a16:creationId xmlns:a16="http://schemas.microsoft.com/office/drawing/2014/main" id="{9EE7BFA9-993B-4E54-AF20-FA885BC9AD25}"/>
              </a:ext>
            </a:extLst>
          </p:cNvPr>
          <p:cNvSpPr txBox="1"/>
          <p:nvPr/>
        </p:nvSpPr>
        <p:spPr>
          <a:xfrm>
            <a:off x="8155454" y="5650100"/>
            <a:ext cx="178030" cy="548640"/>
          </a:xfrm>
          <a:prstGeom prst="rect">
            <a:avLst/>
          </a:prstGeom>
          <a:noFill/>
          <a:ln w="19050">
            <a:solidFill>
              <a:srgbClr val="00B0F0"/>
            </a:solidFill>
          </a:ln>
        </p:spPr>
        <p:txBody>
          <a:bodyPr wrap="square" rtlCol="0">
            <a:noAutofit/>
          </a:bodyPr>
          <a:lstStyle/>
          <a:p>
            <a:endParaRPr lang="en-US" dirty="0"/>
          </a:p>
        </p:txBody>
      </p:sp>
      <p:sp>
        <p:nvSpPr>
          <p:cNvPr id="44" name="TextBox 43">
            <a:extLst>
              <a:ext uri="{FF2B5EF4-FFF2-40B4-BE49-F238E27FC236}">
                <a16:creationId xmlns:a16="http://schemas.microsoft.com/office/drawing/2014/main" id="{D331E6F7-DFB3-4862-A455-8AF9C64DC9D2}"/>
              </a:ext>
            </a:extLst>
          </p:cNvPr>
          <p:cNvSpPr txBox="1"/>
          <p:nvPr/>
        </p:nvSpPr>
        <p:spPr>
          <a:xfrm>
            <a:off x="5711218" y="5641331"/>
            <a:ext cx="178030" cy="548640"/>
          </a:xfrm>
          <a:prstGeom prst="rect">
            <a:avLst/>
          </a:prstGeom>
          <a:noFill/>
          <a:ln w="19050">
            <a:solidFill>
              <a:srgbClr val="00B0F0"/>
            </a:solidFill>
          </a:ln>
        </p:spPr>
        <p:txBody>
          <a:bodyPr wrap="square" rtlCol="0">
            <a:noAutofit/>
          </a:bodyPr>
          <a:lstStyle/>
          <a:p>
            <a:endParaRPr lang="en-US" dirty="0"/>
          </a:p>
        </p:txBody>
      </p:sp>
      <p:sp>
        <p:nvSpPr>
          <p:cNvPr id="45" name="TextBox 44">
            <a:extLst>
              <a:ext uri="{FF2B5EF4-FFF2-40B4-BE49-F238E27FC236}">
                <a16:creationId xmlns:a16="http://schemas.microsoft.com/office/drawing/2014/main" id="{D1929A94-F63B-4951-AAB4-9C1CDCF311F4}"/>
              </a:ext>
            </a:extLst>
          </p:cNvPr>
          <p:cNvSpPr txBox="1"/>
          <p:nvPr/>
        </p:nvSpPr>
        <p:spPr>
          <a:xfrm>
            <a:off x="3245628" y="5641331"/>
            <a:ext cx="178030" cy="548640"/>
          </a:xfrm>
          <a:prstGeom prst="rect">
            <a:avLst/>
          </a:prstGeom>
          <a:noFill/>
          <a:ln w="19050">
            <a:solidFill>
              <a:srgbClr val="00B0F0"/>
            </a:solidFill>
          </a:ln>
        </p:spPr>
        <p:txBody>
          <a:bodyPr wrap="square" rtlCol="0">
            <a:noAutofit/>
          </a:bodyPr>
          <a:lstStyle/>
          <a:p>
            <a:endParaRPr lang="en-US" dirty="0"/>
          </a:p>
        </p:txBody>
      </p:sp>
      <p:sp>
        <p:nvSpPr>
          <p:cNvPr id="46" name="TextBox 45">
            <a:extLst>
              <a:ext uri="{FF2B5EF4-FFF2-40B4-BE49-F238E27FC236}">
                <a16:creationId xmlns:a16="http://schemas.microsoft.com/office/drawing/2014/main" id="{7DB22AA5-C6F5-4438-BD97-367D2F425328}"/>
              </a:ext>
            </a:extLst>
          </p:cNvPr>
          <p:cNvSpPr txBox="1"/>
          <p:nvPr/>
        </p:nvSpPr>
        <p:spPr>
          <a:xfrm>
            <a:off x="796217" y="5646907"/>
            <a:ext cx="178030" cy="548640"/>
          </a:xfrm>
          <a:prstGeom prst="rect">
            <a:avLst/>
          </a:prstGeom>
          <a:noFill/>
          <a:ln w="19050">
            <a:solidFill>
              <a:srgbClr val="00B0F0"/>
            </a:solidFill>
          </a:ln>
        </p:spPr>
        <p:txBody>
          <a:bodyPr wrap="square" rtlCol="0">
            <a:noAutofit/>
          </a:bodyPr>
          <a:lstStyle/>
          <a:p>
            <a:endParaRPr lang="en-US" dirty="0"/>
          </a:p>
        </p:txBody>
      </p:sp>
      <p:sp>
        <p:nvSpPr>
          <p:cNvPr id="47" name="TextBox 46">
            <a:extLst>
              <a:ext uri="{FF2B5EF4-FFF2-40B4-BE49-F238E27FC236}">
                <a16:creationId xmlns:a16="http://schemas.microsoft.com/office/drawing/2014/main" id="{19C481A4-68C9-4055-BF9D-32310E12C0B2}"/>
              </a:ext>
            </a:extLst>
          </p:cNvPr>
          <p:cNvSpPr txBox="1"/>
          <p:nvPr/>
        </p:nvSpPr>
        <p:spPr>
          <a:xfrm>
            <a:off x="8166605" y="2713159"/>
            <a:ext cx="178030" cy="548640"/>
          </a:xfrm>
          <a:prstGeom prst="rect">
            <a:avLst/>
          </a:prstGeom>
          <a:noFill/>
          <a:ln w="19050">
            <a:solidFill>
              <a:srgbClr val="00B0F0"/>
            </a:solidFill>
          </a:ln>
        </p:spPr>
        <p:txBody>
          <a:bodyPr wrap="square" rtlCol="0">
            <a:noAutofit/>
          </a:bodyPr>
          <a:lstStyle/>
          <a:p>
            <a:endParaRPr lang="en-US" dirty="0"/>
          </a:p>
        </p:txBody>
      </p:sp>
      <p:sp>
        <p:nvSpPr>
          <p:cNvPr id="48" name="TextBox 47">
            <a:extLst>
              <a:ext uri="{FF2B5EF4-FFF2-40B4-BE49-F238E27FC236}">
                <a16:creationId xmlns:a16="http://schemas.microsoft.com/office/drawing/2014/main" id="{A2856B3F-DE17-4926-A050-8C53D135090A}"/>
              </a:ext>
            </a:extLst>
          </p:cNvPr>
          <p:cNvSpPr txBox="1"/>
          <p:nvPr/>
        </p:nvSpPr>
        <p:spPr>
          <a:xfrm>
            <a:off x="6642625" y="2717400"/>
            <a:ext cx="178030" cy="640080"/>
          </a:xfrm>
          <a:prstGeom prst="rect">
            <a:avLst/>
          </a:prstGeom>
          <a:noFill/>
          <a:ln w="19050">
            <a:solidFill>
              <a:srgbClr val="00B0F0"/>
            </a:solidFill>
          </a:ln>
        </p:spPr>
        <p:txBody>
          <a:bodyPr wrap="square" rtlCol="0">
            <a:noAutofit/>
          </a:bodyPr>
          <a:lstStyle/>
          <a:p>
            <a:endParaRPr lang="en-US" dirty="0"/>
          </a:p>
        </p:txBody>
      </p:sp>
      <p:sp>
        <p:nvSpPr>
          <p:cNvPr id="49" name="TextBox 48">
            <a:extLst>
              <a:ext uri="{FF2B5EF4-FFF2-40B4-BE49-F238E27FC236}">
                <a16:creationId xmlns:a16="http://schemas.microsoft.com/office/drawing/2014/main" id="{2D618C08-F2B7-46E3-B9B8-331B7A816820}"/>
              </a:ext>
            </a:extLst>
          </p:cNvPr>
          <p:cNvSpPr txBox="1"/>
          <p:nvPr/>
        </p:nvSpPr>
        <p:spPr>
          <a:xfrm>
            <a:off x="5705319" y="2728771"/>
            <a:ext cx="178030" cy="548640"/>
          </a:xfrm>
          <a:prstGeom prst="rect">
            <a:avLst/>
          </a:prstGeom>
          <a:noFill/>
          <a:ln w="19050">
            <a:solidFill>
              <a:srgbClr val="00B0F0"/>
            </a:solidFill>
          </a:ln>
        </p:spPr>
        <p:txBody>
          <a:bodyPr wrap="square" rtlCol="0">
            <a:noAutofit/>
          </a:bodyPr>
          <a:lstStyle/>
          <a:p>
            <a:endParaRPr lang="en-US" dirty="0"/>
          </a:p>
        </p:txBody>
      </p:sp>
      <p:sp>
        <p:nvSpPr>
          <p:cNvPr id="50" name="TextBox 49">
            <a:extLst>
              <a:ext uri="{FF2B5EF4-FFF2-40B4-BE49-F238E27FC236}">
                <a16:creationId xmlns:a16="http://schemas.microsoft.com/office/drawing/2014/main" id="{E4E33030-E736-42E6-A814-1F09F55C9712}"/>
              </a:ext>
            </a:extLst>
          </p:cNvPr>
          <p:cNvSpPr txBox="1"/>
          <p:nvPr/>
        </p:nvSpPr>
        <p:spPr>
          <a:xfrm>
            <a:off x="3825435" y="2714427"/>
            <a:ext cx="178030" cy="594360"/>
          </a:xfrm>
          <a:prstGeom prst="rect">
            <a:avLst/>
          </a:prstGeom>
          <a:noFill/>
          <a:ln w="19050">
            <a:solidFill>
              <a:srgbClr val="00B0F0"/>
            </a:solidFill>
          </a:ln>
        </p:spPr>
        <p:txBody>
          <a:bodyPr wrap="square" rtlCol="0">
            <a:noAutofit/>
          </a:bodyPr>
          <a:lstStyle/>
          <a:p>
            <a:endParaRPr lang="en-US" dirty="0"/>
          </a:p>
        </p:txBody>
      </p:sp>
      <p:sp>
        <p:nvSpPr>
          <p:cNvPr id="51" name="TextBox 50">
            <a:extLst>
              <a:ext uri="{FF2B5EF4-FFF2-40B4-BE49-F238E27FC236}">
                <a16:creationId xmlns:a16="http://schemas.microsoft.com/office/drawing/2014/main" id="{EA676380-71E2-4C6C-96A0-E1F728E86CAB}"/>
              </a:ext>
            </a:extLst>
          </p:cNvPr>
          <p:cNvSpPr txBox="1"/>
          <p:nvPr/>
        </p:nvSpPr>
        <p:spPr>
          <a:xfrm>
            <a:off x="3066976" y="2713159"/>
            <a:ext cx="178030" cy="548640"/>
          </a:xfrm>
          <a:prstGeom prst="rect">
            <a:avLst/>
          </a:prstGeom>
          <a:noFill/>
          <a:ln w="19050">
            <a:solidFill>
              <a:srgbClr val="00B0F0"/>
            </a:solidFill>
          </a:ln>
        </p:spPr>
        <p:txBody>
          <a:bodyPr wrap="square" rtlCol="0">
            <a:noAutofit/>
          </a:bodyPr>
          <a:lstStyle/>
          <a:p>
            <a:endParaRPr lang="en-US" dirty="0"/>
          </a:p>
        </p:txBody>
      </p:sp>
      <p:sp>
        <p:nvSpPr>
          <p:cNvPr id="52" name="TextBox 51">
            <a:extLst>
              <a:ext uri="{FF2B5EF4-FFF2-40B4-BE49-F238E27FC236}">
                <a16:creationId xmlns:a16="http://schemas.microsoft.com/office/drawing/2014/main" id="{A78AEACF-DDDC-4BDF-BD1E-9C4BBC1D69AF}"/>
              </a:ext>
            </a:extLst>
          </p:cNvPr>
          <p:cNvSpPr txBox="1"/>
          <p:nvPr/>
        </p:nvSpPr>
        <p:spPr>
          <a:xfrm>
            <a:off x="8926038" y="2713159"/>
            <a:ext cx="178030" cy="640080"/>
          </a:xfrm>
          <a:prstGeom prst="rect">
            <a:avLst/>
          </a:prstGeom>
          <a:noFill/>
          <a:ln w="19050">
            <a:solidFill>
              <a:srgbClr val="00B0F0"/>
            </a:solidFill>
          </a:ln>
        </p:spPr>
        <p:txBody>
          <a:bodyPr wrap="square" rtlCol="0">
            <a:noAutofit/>
          </a:bodyPr>
          <a:lstStyle/>
          <a:p>
            <a:endParaRPr lang="en-US" dirty="0"/>
          </a:p>
        </p:txBody>
      </p:sp>
      <p:sp>
        <p:nvSpPr>
          <p:cNvPr id="53" name="TextBox 52">
            <a:extLst>
              <a:ext uri="{FF2B5EF4-FFF2-40B4-BE49-F238E27FC236}">
                <a16:creationId xmlns:a16="http://schemas.microsoft.com/office/drawing/2014/main" id="{4601A6A4-F191-4A54-91C0-7838B6C2F582}"/>
              </a:ext>
            </a:extLst>
          </p:cNvPr>
          <p:cNvSpPr txBox="1"/>
          <p:nvPr/>
        </p:nvSpPr>
        <p:spPr>
          <a:xfrm>
            <a:off x="1941657" y="5630180"/>
            <a:ext cx="178030" cy="640080"/>
          </a:xfrm>
          <a:prstGeom prst="rect">
            <a:avLst/>
          </a:prstGeom>
          <a:noFill/>
          <a:ln w="19050">
            <a:solidFill>
              <a:srgbClr val="00B0F0"/>
            </a:solidFill>
          </a:ln>
        </p:spPr>
        <p:txBody>
          <a:bodyPr wrap="square" rtlCol="0">
            <a:noAutofit/>
          </a:bodyPr>
          <a:lstStyle/>
          <a:p>
            <a:endParaRPr lang="en-US" dirty="0"/>
          </a:p>
        </p:txBody>
      </p:sp>
      <p:sp>
        <p:nvSpPr>
          <p:cNvPr id="54" name="TextBox 53">
            <a:extLst>
              <a:ext uri="{FF2B5EF4-FFF2-40B4-BE49-F238E27FC236}">
                <a16:creationId xmlns:a16="http://schemas.microsoft.com/office/drawing/2014/main" id="{6FB124FB-1689-489A-B737-54555F069691}"/>
              </a:ext>
            </a:extLst>
          </p:cNvPr>
          <p:cNvSpPr txBox="1"/>
          <p:nvPr/>
        </p:nvSpPr>
        <p:spPr>
          <a:xfrm>
            <a:off x="4379917" y="5634569"/>
            <a:ext cx="178030" cy="640080"/>
          </a:xfrm>
          <a:prstGeom prst="rect">
            <a:avLst/>
          </a:prstGeom>
          <a:noFill/>
          <a:ln w="19050">
            <a:solidFill>
              <a:srgbClr val="00B0F0"/>
            </a:solidFill>
          </a:ln>
        </p:spPr>
        <p:txBody>
          <a:bodyPr wrap="square" rtlCol="0">
            <a:noAutofit/>
          </a:bodyPr>
          <a:lstStyle/>
          <a:p>
            <a:endParaRPr lang="en-US" dirty="0"/>
          </a:p>
        </p:txBody>
      </p:sp>
      <p:sp>
        <p:nvSpPr>
          <p:cNvPr id="55" name="TextBox 54">
            <a:extLst>
              <a:ext uri="{FF2B5EF4-FFF2-40B4-BE49-F238E27FC236}">
                <a16:creationId xmlns:a16="http://schemas.microsoft.com/office/drawing/2014/main" id="{A4238364-846F-44FA-A6F5-24AF19CDCDBE}"/>
              </a:ext>
            </a:extLst>
          </p:cNvPr>
          <p:cNvSpPr txBox="1"/>
          <p:nvPr/>
        </p:nvSpPr>
        <p:spPr>
          <a:xfrm>
            <a:off x="8528100" y="5630180"/>
            <a:ext cx="178030" cy="640080"/>
          </a:xfrm>
          <a:prstGeom prst="rect">
            <a:avLst/>
          </a:prstGeom>
          <a:noFill/>
          <a:ln w="19050">
            <a:solidFill>
              <a:srgbClr val="00B0F0"/>
            </a:solidFill>
          </a:ln>
        </p:spPr>
        <p:txBody>
          <a:bodyPr wrap="square" rtlCol="0">
            <a:noAutofit/>
          </a:bodyPr>
          <a:lstStyle/>
          <a:p>
            <a:endParaRPr lang="en-US" dirty="0"/>
          </a:p>
        </p:txBody>
      </p:sp>
      <p:sp>
        <p:nvSpPr>
          <p:cNvPr id="56" name="TextBox 55">
            <a:extLst>
              <a:ext uri="{FF2B5EF4-FFF2-40B4-BE49-F238E27FC236}">
                <a16:creationId xmlns:a16="http://schemas.microsoft.com/office/drawing/2014/main" id="{192E3CD4-9DB0-4F33-99C5-818B0BF00B93}"/>
              </a:ext>
            </a:extLst>
          </p:cNvPr>
          <p:cNvSpPr txBox="1"/>
          <p:nvPr/>
        </p:nvSpPr>
        <p:spPr>
          <a:xfrm>
            <a:off x="6461790" y="5636567"/>
            <a:ext cx="178030" cy="640080"/>
          </a:xfrm>
          <a:prstGeom prst="rect">
            <a:avLst/>
          </a:prstGeom>
          <a:noFill/>
          <a:ln w="19050">
            <a:solidFill>
              <a:srgbClr val="00B0F0"/>
            </a:solidFill>
          </a:ln>
        </p:spPr>
        <p:txBody>
          <a:bodyPr wrap="square" rtlCol="0">
            <a:noAutofit/>
          </a:bodyPr>
          <a:lstStyle/>
          <a:p>
            <a:endParaRPr lang="en-US" dirty="0"/>
          </a:p>
        </p:txBody>
      </p:sp>
      <p:sp>
        <p:nvSpPr>
          <p:cNvPr id="57" name="TextBox 56">
            <a:extLst>
              <a:ext uri="{FF2B5EF4-FFF2-40B4-BE49-F238E27FC236}">
                <a16:creationId xmlns:a16="http://schemas.microsoft.com/office/drawing/2014/main" id="{B56AD6B5-F2AC-4829-9543-49B48BE2312B}"/>
              </a:ext>
            </a:extLst>
          </p:cNvPr>
          <p:cNvSpPr txBox="1"/>
          <p:nvPr/>
        </p:nvSpPr>
        <p:spPr>
          <a:xfrm>
            <a:off x="6262146" y="5639689"/>
            <a:ext cx="178030" cy="640080"/>
          </a:xfrm>
          <a:prstGeom prst="rect">
            <a:avLst/>
          </a:prstGeom>
          <a:noFill/>
          <a:ln w="19050">
            <a:solidFill>
              <a:srgbClr val="00B0F0"/>
            </a:solidFill>
          </a:ln>
        </p:spPr>
        <p:txBody>
          <a:bodyPr wrap="square" rtlCol="0">
            <a:noAutofit/>
          </a:bodyPr>
          <a:lstStyle/>
          <a:p>
            <a:endParaRPr lang="en-US" dirty="0"/>
          </a:p>
        </p:txBody>
      </p:sp>
      <p:sp>
        <p:nvSpPr>
          <p:cNvPr id="58" name="TextBox 57">
            <a:extLst>
              <a:ext uri="{FF2B5EF4-FFF2-40B4-BE49-F238E27FC236}">
                <a16:creationId xmlns:a16="http://schemas.microsoft.com/office/drawing/2014/main" id="{52F3ABFA-AE3F-4885-B1A9-7572CF4F5456}"/>
              </a:ext>
            </a:extLst>
          </p:cNvPr>
          <p:cNvSpPr txBox="1"/>
          <p:nvPr/>
        </p:nvSpPr>
        <p:spPr>
          <a:xfrm>
            <a:off x="8736293" y="5626682"/>
            <a:ext cx="178030" cy="640080"/>
          </a:xfrm>
          <a:prstGeom prst="rect">
            <a:avLst/>
          </a:prstGeom>
          <a:noFill/>
          <a:ln w="19050">
            <a:solidFill>
              <a:srgbClr val="00B0F0"/>
            </a:solidFill>
          </a:ln>
        </p:spPr>
        <p:txBody>
          <a:bodyPr wrap="square" rtlCol="0">
            <a:noAutofit/>
          </a:bodyPr>
          <a:lstStyle/>
          <a:p>
            <a:endParaRPr lang="en-US" dirty="0"/>
          </a:p>
        </p:txBody>
      </p:sp>
      <p:sp>
        <p:nvSpPr>
          <p:cNvPr id="59" name="TextBox 58">
            <a:extLst>
              <a:ext uri="{FF2B5EF4-FFF2-40B4-BE49-F238E27FC236}">
                <a16:creationId xmlns:a16="http://schemas.microsoft.com/office/drawing/2014/main" id="{00D2EF2A-7D2B-4290-9C44-BB7432BF4C6A}"/>
              </a:ext>
            </a:extLst>
          </p:cNvPr>
          <p:cNvSpPr txBox="1"/>
          <p:nvPr/>
        </p:nvSpPr>
        <p:spPr>
          <a:xfrm>
            <a:off x="3836747" y="5626682"/>
            <a:ext cx="178030" cy="640080"/>
          </a:xfrm>
          <a:prstGeom prst="rect">
            <a:avLst/>
          </a:prstGeom>
          <a:noFill/>
          <a:ln w="19050">
            <a:solidFill>
              <a:srgbClr val="00B0F0"/>
            </a:solidFill>
          </a:ln>
        </p:spPr>
        <p:txBody>
          <a:bodyPr wrap="square" rtlCol="0">
            <a:noAutofit/>
          </a:bodyPr>
          <a:lstStyle/>
          <a:p>
            <a:endParaRPr lang="en-US" dirty="0"/>
          </a:p>
        </p:txBody>
      </p:sp>
      <p:sp>
        <p:nvSpPr>
          <p:cNvPr id="60" name="TextBox 59">
            <a:extLst>
              <a:ext uri="{FF2B5EF4-FFF2-40B4-BE49-F238E27FC236}">
                <a16:creationId xmlns:a16="http://schemas.microsoft.com/office/drawing/2014/main" id="{27D817DA-0493-44CD-B2AA-1A6E390E0EF7}"/>
              </a:ext>
            </a:extLst>
          </p:cNvPr>
          <p:cNvSpPr txBox="1"/>
          <p:nvPr/>
        </p:nvSpPr>
        <p:spPr>
          <a:xfrm>
            <a:off x="6291393" y="2716281"/>
            <a:ext cx="139709" cy="561130"/>
          </a:xfrm>
          <a:prstGeom prst="rect">
            <a:avLst/>
          </a:prstGeom>
          <a:noFill/>
          <a:ln w="19050">
            <a:solidFill>
              <a:srgbClr val="00B0F0"/>
            </a:solidFill>
          </a:ln>
        </p:spPr>
        <p:txBody>
          <a:bodyPr wrap="square" rtlCol="0">
            <a:noAutofit/>
          </a:bodyPr>
          <a:lstStyle/>
          <a:p>
            <a:endParaRPr lang="en-US" dirty="0"/>
          </a:p>
        </p:txBody>
      </p:sp>
      <p:sp>
        <p:nvSpPr>
          <p:cNvPr id="61" name="TextBox 60">
            <a:extLst>
              <a:ext uri="{FF2B5EF4-FFF2-40B4-BE49-F238E27FC236}">
                <a16:creationId xmlns:a16="http://schemas.microsoft.com/office/drawing/2014/main" id="{31709F81-4C1B-4699-97D9-C133E848B323}"/>
              </a:ext>
            </a:extLst>
          </p:cNvPr>
          <p:cNvSpPr txBox="1"/>
          <p:nvPr/>
        </p:nvSpPr>
        <p:spPr>
          <a:xfrm>
            <a:off x="9308684" y="2717620"/>
            <a:ext cx="139709" cy="561130"/>
          </a:xfrm>
          <a:prstGeom prst="rect">
            <a:avLst/>
          </a:prstGeom>
          <a:noFill/>
          <a:ln w="19050">
            <a:solidFill>
              <a:srgbClr val="00B0F0"/>
            </a:solidFill>
          </a:ln>
        </p:spPr>
        <p:txBody>
          <a:bodyPr wrap="square" rtlCol="0">
            <a:noAutofit/>
          </a:bodyPr>
          <a:lstStyle/>
          <a:p>
            <a:endParaRPr lang="en-US" dirty="0"/>
          </a:p>
        </p:txBody>
      </p:sp>
      <p:sp>
        <p:nvSpPr>
          <p:cNvPr id="62" name="TextBox 61">
            <a:extLst>
              <a:ext uri="{FF2B5EF4-FFF2-40B4-BE49-F238E27FC236}">
                <a16:creationId xmlns:a16="http://schemas.microsoft.com/office/drawing/2014/main" id="{A5B18136-D7DC-4575-B145-B6C0A81EC209}"/>
              </a:ext>
            </a:extLst>
          </p:cNvPr>
          <p:cNvSpPr txBox="1"/>
          <p:nvPr/>
        </p:nvSpPr>
        <p:spPr>
          <a:xfrm>
            <a:off x="2138552" y="2720594"/>
            <a:ext cx="139709" cy="561130"/>
          </a:xfrm>
          <a:prstGeom prst="rect">
            <a:avLst/>
          </a:prstGeom>
          <a:noFill/>
          <a:ln w="19050">
            <a:solidFill>
              <a:srgbClr val="00B0F0"/>
            </a:solidFill>
          </a:ln>
        </p:spPr>
        <p:txBody>
          <a:bodyPr wrap="square" rtlCol="0">
            <a:noAutofit/>
          </a:bodyPr>
          <a:lstStyle/>
          <a:p>
            <a:endParaRPr lang="en-US" dirty="0"/>
          </a:p>
        </p:txBody>
      </p:sp>
      <p:sp>
        <p:nvSpPr>
          <p:cNvPr id="63" name="TextBox 62">
            <a:extLst>
              <a:ext uri="{FF2B5EF4-FFF2-40B4-BE49-F238E27FC236}">
                <a16:creationId xmlns:a16="http://schemas.microsoft.com/office/drawing/2014/main" id="{4490ADD7-450A-4CD6-9DCB-883CD739DD1E}"/>
              </a:ext>
            </a:extLst>
          </p:cNvPr>
          <p:cNvSpPr txBox="1"/>
          <p:nvPr/>
        </p:nvSpPr>
        <p:spPr>
          <a:xfrm>
            <a:off x="4214988" y="2709443"/>
            <a:ext cx="139709" cy="561130"/>
          </a:xfrm>
          <a:prstGeom prst="rect">
            <a:avLst/>
          </a:prstGeom>
          <a:noFill/>
          <a:ln w="19050">
            <a:solidFill>
              <a:srgbClr val="00B0F0"/>
            </a:solidFill>
          </a:ln>
        </p:spPr>
        <p:txBody>
          <a:bodyPr wrap="square" rtlCol="0">
            <a:noAutofit/>
          </a:bodyPr>
          <a:lstStyle/>
          <a:p>
            <a:endParaRPr lang="en-US" dirty="0"/>
          </a:p>
        </p:txBody>
      </p:sp>
      <p:sp>
        <p:nvSpPr>
          <p:cNvPr id="64" name="TextBox 63">
            <a:extLst>
              <a:ext uri="{FF2B5EF4-FFF2-40B4-BE49-F238E27FC236}">
                <a16:creationId xmlns:a16="http://schemas.microsoft.com/office/drawing/2014/main" id="{5A579B12-91B9-4CE0-998C-14410BA263D9}"/>
              </a:ext>
            </a:extLst>
          </p:cNvPr>
          <p:cNvSpPr txBox="1"/>
          <p:nvPr/>
        </p:nvSpPr>
        <p:spPr>
          <a:xfrm>
            <a:off x="1957285" y="2717620"/>
            <a:ext cx="139709" cy="457200"/>
          </a:xfrm>
          <a:prstGeom prst="rect">
            <a:avLst/>
          </a:prstGeom>
          <a:noFill/>
          <a:ln w="19050">
            <a:solidFill>
              <a:srgbClr val="00B0F0"/>
            </a:solidFill>
          </a:ln>
        </p:spPr>
        <p:txBody>
          <a:bodyPr wrap="square" rtlCol="0">
            <a:noAutofit/>
          </a:bodyPr>
          <a:lstStyle/>
          <a:p>
            <a:endParaRPr lang="en-US" dirty="0"/>
          </a:p>
        </p:txBody>
      </p:sp>
      <p:sp>
        <p:nvSpPr>
          <p:cNvPr id="65" name="TextBox 64">
            <a:extLst>
              <a:ext uri="{FF2B5EF4-FFF2-40B4-BE49-F238E27FC236}">
                <a16:creationId xmlns:a16="http://schemas.microsoft.com/office/drawing/2014/main" id="{F7E315E9-D3CE-4B6B-B8C4-D12040A76EB5}"/>
              </a:ext>
            </a:extLst>
          </p:cNvPr>
          <p:cNvSpPr txBox="1"/>
          <p:nvPr/>
        </p:nvSpPr>
        <p:spPr>
          <a:xfrm>
            <a:off x="4039372" y="2713159"/>
            <a:ext cx="139709" cy="457200"/>
          </a:xfrm>
          <a:prstGeom prst="rect">
            <a:avLst/>
          </a:prstGeom>
          <a:noFill/>
          <a:ln w="19050">
            <a:solidFill>
              <a:srgbClr val="00B0F0"/>
            </a:solidFill>
          </a:ln>
        </p:spPr>
        <p:txBody>
          <a:bodyPr wrap="square" rtlCol="0">
            <a:noAutofit/>
          </a:bodyPr>
          <a:lstStyle/>
          <a:p>
            <a:endParaRPr lang="en-US" dirty="0"/>
          </a:p>
        </p:txBody>
      </p:sp>
      <p:sp>
        <p:nvSpPr>
          <p:cNvPr id="66" name="Content Placeholder 2">
            <a:extLst>
              <a:ext uri="{FF2B5EF4-FFF2-40B4-BE49-F238E27FC236}">
                <a16:creationId xmlns:a16="http://schemas.microsoft.com/office/drawing/2014/main" id="{425894BD-89E3-474C-B190-63877B3FD15B}"/>
              </a:ext>
            </a:extLst>
          </p:cNvPr>
          <p:cNvSpPr txBox="1">
            <a:spLocks/>
          </p:cNvSpPr>
          <p:nvPr/>
        </p:nvSpPr>
        <p:spPr>
          <a:xfrm>
            <a:off x="9822859" y="256479"/>
            <a:ext cx="2347610" cy="576564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200" b="1" u="sng" dirty="0">
                <a:solidFill>
                  <a:schemeClr val="tx2"/>
                </a:solidFill>
                <a:latin typeface="Arial Black" panose="020B0A04020102020204" pitchFamily="34" charset="0"/>
              </a:rPr>
              <a:t>Conclusion</a:t>
            </a:r>
            <a:r>
              <a:rPr lang="en-US" sz="1200" b="1" dirty="0">
                <a:solidFill>
                  <a:schemeClr val="tx2"/>
                </a:solidFill>
                <a:latin typeface="Arial Black" panose="020B0A04020102020204" pitchFamily="34" charset="0"/>
              </a:rPr>
              <a:t>: Top 10 industries for women owned business are largely administrative services based and Information Technology based; trend follows suit with overall industry top 10</a:t>
            </a:r>
          </a:p>
          <a:p>
            <a:r>
              <a:rPr lang="en-US" sz="1200" b="1" dirty="0">
                <a:solidFill>
                  <a:schemeClr val="tx2"/>
                </a:solidFill>
                <a:latin typeface="Arial Black" panose="020B0A04020102020204" pitchFamily="34" charset="0"/>
              </a:rPr>
              <a:t>Where things differ:</a:t>
            </a:r>
          </a:p>
          <a:p>
            <a:pPr lvl="1"/>
            <a:r>
              <a:rPr lang="en-US" sz="1200" b="1" dirty="0">
                <a:solidFill>
                  <a:schemeClr val="tx2"/>
                </a:solidFill>
                <a:latin typeface="Arial Black" panose="020B0A04020102020204" pitchFamily="34" charset="0"/>
              </a:rPr>
              <a:t>Pharmaceuticals (PPM)</a:t>
            </a:r>
          </a:p>
          <a:p>
            <a:pPr lvl="2"/>
            <a:r>
              <a:rPr lang="en-US" sz="1200" b="1" dirty="0">
                <a:solidFill>
                  <a:schemeClr val="tx2"/>
                </a:solidFill>
                <a:latin typeface="Arial Black" panose="020B0A04020102020204" pitchFamily="34" charset="0"/>
              </a:rPr>
              <a:t>Only 1 instance of women-owned top 10 (2016)</a:t>
            </a:r>
          </a:p>
          <a:p>
            <a:pPr lvl="2"/>
            <a:r>
              <a:rPr lang="en-US" sz="1200" b="1" dirty="0">
                <a:solidFill>
                  <a:srgbClr val="FF0000"/>
                </a:solidFill>
                <a:latin typeface="Arial Black" panose="020B0A04020102020204" pitchFamily="34" charset="0"/>
              </a:rPr>
              <a:t>0.34% of $15B</a:t>
            </a:r>
          </a:p>
          <a:p>
            <a:pPr lvl="1"/>
            <a:r>
              <a:rPr lang="en-US" sz="1200" b="1" dirty="0">
                <a:solidFill>
                  <a:schemeClr val="tx2"/>
                </a:solidFill>
                <a:latin typeface="Arial Black" panose="020B0A04020102020204" pitchFamily="34" charset="0"/>
              </a:rPr>
              <a:t>CPU Systems Design Services (CPU SYS DES)</a:t>
            </a:r>
          </a:p>
          <a:p>
            <a:pPr lvl="2"/>
            <a:r>
              <a:rPr lang="en-US" sz="1000" b="1" dirty="0">
                <a:solidFill>
                  <a:srgbClr val="FF0000"/>
                </a:solidFill>
                <a:latin typeface="Arial Black" panose="020B0A04020102020204" pitchFamily="34" charset="0"/>
              </a:rPr>
              <a:t>2012: 7.34%</a:t>
            </a:r>
          </a:p>
          <a:p>
            <a:pPr lvl="2"/>
            <a:r>
              <a:rPr lang="en-US" sz="1000" b="1" dirty="0">
                <a:solidFill>
                  <a:srgbClr val="FF0000"/>
                </a:solidFill>
                <a:latin typeface="Arial Black" panose="020B0A04020102020204" pitchFamily="34" charset="0"/>
              </a:rPr>
              <a:t>2019: 10.02%</a:t>
            </a:r>
          </a:p>
          <a:p>
            <a:pPr lvl="2"/>
            <a:r>
              <a:rPr lang="en-US" sz="1000" b="1" dirty="0">
                <a:solidFill>
                  <a:schemeClr val="tx2"/>
                </a:solidFill>
                <a:latin typeface="Arial Black" panose="020B0A04020102020204" pitchFamily="34" charset="0"/>
              </a:rPr>
              <a:t>$228m difference</a:t>
            </a:r>
          </a:p>
          <a:p>
            <a:pPr lvl="1"/>
            <a:r>
              <a:rPr lang="en-US" sz="1200" b="1" dirty="0">
                <a:solidFill>
                  <a:schemeClr val="tx2"/>
                </a:solidFill>
                <a:latin typeface="Arial Black" panose="020B0A04020102020204" pitchFamily="34" charset="0"/>
              </a:rPr>
              <a:t>Administrative Management and General Management Consulting (ADM MGMT GM CONS)</a:t>
            </a:r>
          </a:p>
          <a:p>
            <a:pPr lvl="2"/>
            <a:r>
              <a:rPr lang="en-US" sz="1000" b="1" dirty="0">
                <a:solidFill>
                  <a:srgbClr val="FF0000"/>
                </a:solidFill>
                <a:latin typeface="Arial Black" panose="020B0A04020102020204" pitchFamily="34" charset="0"/>
              </a:rPr>
              <a:t>2012: 14.14%</a:t>
            </a:r>
          </a:p>
          <a:p>
            <a:pPr lvl="2"/>
            <a:r>
              <a:rPr lang="en-US" sz="1000" b="1" dirty="0">
                <a:solidFill>
                  <a:srgbClr val="FF0000"/>
                </a:solidFill>
                <a:latin typeface="Arial Black" panose="020B0A04020102020204" pitchFamily="34" charset="0"/>
              </a:rPr>
              <a:t>2019: 14.06%</a:t>
            </a:r>
          </a:p>
          <a:p>
            <a:pPr lvl="2"/>
            <a:endParaRPr lang="en-US" sz="1000" b="1" dirty="0">
              <a:solidFill>
                <a:schemeClr val="tx2"/>
              </a:solidFill>
              <a:latin typeface="Arial Black" panose="020B0A04020102020204" pitchFamily="34" charset="0"/>
            </a:endParaRPr>
          </a:p>
        </p:txBody>
      </p:sp>
      <p:sp>
        <p:nvSpPr>
          <p:cNvPr id="67" name="TextBox 66">
            <a:extLst>
              <a:ext uri="{FF2B5EF4-FFF2-40B4-BE49-F238E27FC236}">
                <a16:creationId xmlns:a16="http://schemas.microsoft.com/office/drawing/2014/main" id="{0372948C-85B8-4D26-A892-2CBF3CA86A4D}"/>
              </a:ext>
            </a:extLst>
          </p:cNvPr>
          <p:cNvSpPr txBox="1"/>
          <p:nvPr/>
        </p:nvSpPr>
        <p:spPr>
          <a:xfrm>
            <a:off x="9672425" y="6459527"/>
            <a:ext cx="937861" cy="369332"/>
          </a:xfrm>
          <a:prstGeom prst="rect">
            <a:avLst/>
          </a:prstGeom>
          <a:noFill/>
        </p:spPr>
        <p:txBody>
          <a:bodyPr wrap="square" rtlCol="0">
            <a:spAutoFit/>
          </a:bodyPr>
          <a:lstStyle/>
          <a:p>
            <a:r>
              <a:rPr lang="en-US" dirty="0">
                <a:highlight>
                  <a:srgbClr val="00FF00"/>
                </a:highlight>
              </a:rPr>
              <a:t>WILL</a:t>
            </a:r>
          </a:p>
        </p:txBody>
      </p:sp>
    </p:spTree>
    <p:extLst>
      <p:ext uri="{BB962C8B-B14F-4D97-AF65-F5344CB8AC3E}">
        <p14:creationId xmlns:p14="http://schemas.microsoft.com/office/powerpoint/2010/main" val="229410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How competitive is the HHS supplier base?</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87500" y="4960375"/>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Overall, the majority of contracts awarded were open for competition within the market</a:t>
            </a:r>
          </a:p>
          <a:p>
            <a:r>
              <a:rPr lang="en-US" sz="1600" dirty="0"/>
              <a:t>There was no indication that the administration in office impacted the number of contracts open for competition  </a:t>
            </a:r>
          </a:p>
        </p:txBody>
      </p:sp>
      <p:pic>
        <p:nvPicPr>
          <p:cNvPr id="5" name="Picture 4" descr="A picture containing drawing&#10;&#10;Description automatically generated">
            <a:extLst>
              <a:ext uri="{FF2B5EF4-FFF2-40B4-BE49-F238E27FC236}">
                <a16:creationId xmlns:a16="http://schemas.microsoft.com/office/drawing/2014/main" id="{65C3D273-D956-48D4-BDFC-060A28FF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0" y="924505"/>
            <a:ext cx="5381160" cy="403587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454CF7D-41E2-4591-84F8-F1F65DDBB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317" y="2761889"/>
            <a:ext cx="5033753" cy="3775315"/>
          </a:xfrm>
          <a:prstGeom prst="rect">
            <a:avLst/>
          </a:prstGeom>
        </p:spPr>
      </p:pic>
      <p:cxnSp>
        <p:nvCxnSpPr>
          <p:cNvPr id="11" name="Connector: Elbow 10">
            <a:extLst>
              <a:ext uri="{FF2B5EF4-FFF2-40B4-BE49-F238E27FC236}">
                <a16:creationId xmlns:a16="http://schemas.microsoft.com/office/drawing/2014/main" id="{5A5FC8F8-3D84-403C-94B3-05A7BEB2304E}"/>
              </a:ext>
            </a:extLst>
          </p:cNvPr>
          <p:cNvCxnSpPr>
            <a:cxnSpLocks/>
            <a:stCxn id="5" idx="3"/>
            <a:endCxn id="7" idx="1"/>
          </p:cNvCxnSpPr>
          <p:nvPr/>
        </p:nvCxnSpPr>
        <p:spPr>
          <a:xfrm>
            <a:off x="5468660" y="2942440"/>
            <a:ext cx="1546657" cy="170710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ontent Placeholder 2">
            <a:extLst>
              <a:ext uri="{FF2B5EF4-FFF2-40B4-BE49-F238E27FC236}">
                <a16:creationId xmlns:a16="http://schemas.microsoft.com/office/drawing/2014/main" id="{8BD67E05-F036-4F60-BECC-67CB1642B7BA}"/>
              </a:ext>
            </a:extLst>
          </p:cNvPr>
          <p:cNvSpPr txBox="1">
            <a:spLocks/>
          </p:cNvSpPr>
          <p:nvPr/>
        </p:nvSpPr>
        <p:spPr>
          <a:xfrm>
            <a:off x="6592529" y="1158153"/>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Despite a majority of contracts being open for competition, nearly 25% of those contracts only received 1 offer in response to the solicitation</a:t>
            </a:r>
          </a:p>
          <a:p>
            <a:r>
              <a:rPr lang="en-US" sz="1600" dirty="0"/>
              <a:t>Additionally, over 50% of contracts open for competition only had 3 companies respond  </a:t>
            </a:r>
          </a:p>
        </p:txBody>
      </p:sp>
      <p:sp>
        <p:nvSpPr>
          <p:cNvPr id="16" name="Content Placeholder 2">
            <a:extLst>
              <a:ext uri="{FF2B5EF4-FFF2-40B4-BE49-F238E27FC236}">
                <a16:creationId xmlns:a16="http://schemas.microsoft.com/office/drawing/2014/main" id="{F024136A-D525-4925-9599-724904AC3EC2}"/>
              </a:ext>
            </a:extLst>
          </p:cNvPr>
          <p:cNvSpPr txBox="1">
            <a:spLocks/>
          </p:cNvSpPr>
          <p:nvPr/>
        </p:nvSpPr>
        <p:spPr>
          <a:xfrm>
            <a:off x="10247448" y="6401072"/>
            <a:ext cx="2151966" cy="163039"/>
          </a:xfrm>
          <a:prstGeom prst="rect">
            <a:avLst/>
          </a:prstGeom>
          <a:ln>
            <a:no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dirty="0"/>
              <a:t>Note: Chart is for years 2012-2019</a:t>
            </a:r>
            <a:endParaRPr lang="en-US" sz="1000" dirty="0"/>
          </a:p>
        </p:txBody>
      </p:sp>
      <p:sp>
        <p:nvSpPr>
          <p:cNvPr id="10" name="TextBox 9">
            <a:extLst>
              <a:ext uri="{FF2B5EF4-FFF2-40B4-BE49-F238E27FC236}">
                <a16:creationId xmlns:a16="http://schemas.microsoft.com/office/drawing/2014/main" id="{7012E5CB-24FD-4A74-9E6F-BB98BA43B54E}"/>
              </a:ext>
            </a:extLst>
          </p:cNvPr>
          <p:cNvSpPr txBox="1"/>
          <p:nvPr/>
        </p:nvSpPr>
        <p:spPr>
          <a:xfrm>
            <a:off x="11128646" y="86715"/>
            <a:ext cx="1011592" cy="369332"/>
          </a:xfrm>
          <a:prstGeom prst="rect">
            <a:avLst/>
          </a:prstGeom>
          <a:noFill/>
        </p:spPr>
        <p:txBody>
          <a:bodyPr wrap="square" rtlCol="0">
            <a:spAutoFit/>
          </a:bodyPr>
          <a:lstStyle/>
          <a:p>
            <a:r>
              <a:rPr lang="en-US" dirty="0">
                <a:highlight>
                  <a:srgbClr val="00FF00"/>
                </a:highlight>
              </a:rPr>
              <a:t>STEVEN</a:t>
            </a:r>
          </a:p>
        </p:txBody>
      </p:sp>
    </p:spTree>
    <p:extLst>
      <p:ext uri="{BB962C8B-B14F-4D97-AF65-F5344CB8AC3E}">
        <p14:creationId xmlns:p14="http://schemas.microsoft.com/office/powerpoint/2010/main" val="93604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Does competition vary between agencies?</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231695" y="4582104"/>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It appears that the level of competition varies between the agencies, with the top 3 controlling a majority of contracts awarded by HHS</a:t>
            </a:r>
          </a:p>
          <a:p>
            <a:r>
              <a:rPr lang="en-US" sz="1600" dirty="0"/>
              <a:t>There is little indication that contracts awarded by the larger agencies are more competitive  </a:t>
            </a:r>
          </a:p>
        </p:txBody>
      </p:sp>
      <p:sp>
        <p:nvSpPr>
          <p:cNvPr id="13" name="Content Placeholder 2">
            <a:extLst>
              <a:ext uri="{FF2B5EF4-FFF2-40B4-BE49-F238E27FC236}">
                <a16:creationId xmlns:a16="http://schemas.microsoft.com/office/drawing/2014/main" id="{8BD67E05-F036-4F60-BECC-67CB1642B7BA}"/>
              </a:ext>
            </a:extLst>
          </p:cNvPr>
          <p:cNvSpPr txBox="1">
            <a:spLocks/>
          </p:cNvSpPr>
          <p:nvPr/>
        </p:nvSpPr>
        <p:spPr>
          <a:xfrm>
            <a:off x="6285270" y="4723861"/>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8 out of the 12 agencies within the HHS have awarded less than 50% of contracts under “acceptable competition”</a:t>
            </a:r>
          </a:p>
        </p:txBody>
      </p:sp>
      <p:pic>
        <p:nvPicPr>
          <p:cNvPr id="4" name="Picture 3" descr="A screenshot of a cell phone&#10;&#10;Description automatically generated">
            <a:extLst>
              <a:ext uri="{FF2B5EF4-FFF2-40B4-BE49-F238E27FC236}">
                <a16:creationId xmlns:a16="http://schemas.microsoft.com/office/drawing/2014/main" id="{8406E17D-BAE1-41F0-A5CB-0CFCD6698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31" y="924504"/>
            <a:ext cx="4876800" cy="36576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DA36F3E-C65C-455D-A966-1D1FC2D01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6" y="924504"/>
            <a:ext cx="4876800" cy="3657600"/>
          </a:xfrm>
          <a:prstGeom prst="rect">
            <a:avLst/>
          </a:prstGeom>
        </p:spPr>
      </p:pic>
      <p:sp>
        <p:nvSpPr>
          <p:cNvPr id="12" name="Content Placeholder 2">
            <a:extLst>
              <a:ext uri="{FF2B5EF4-FFF2-40B4-BE49-F238E27FC236}">
                <a16:creationId xmlns:a16="http://schemas.microsoft.com/office/drawing/2014/main" id="{7198ACEA-DF9A-41DD-BD0A-852F4FA546BA}"/>
              </a:ext>
            </a:extLst>
          </p:cNvPr>
          <p:cNvSpPr txBox="1">
            <a:spLocks/>
          </p:cNvSpPr>
          <p:nvPr/>
        </p:nvSpPr>
        <p:spPr>
          <a:xfrm>
            <a:off x="48225" y="6091084"/>
            <a:ext cx="5210735" cy="473027"/>
          </a:xfrm>
          <a:prstGeom prst="rect">
            <a:avLst/>
          </a:prstGeom>
          <a:ln>
            <a:solidFill>
              <a:schemeClr val="bg1">
                <a:lumMod val="75000"/>
              </a:schemeClr>
            </a:solid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u="sng" dirty="0"/>
              <a:t>No Competition</a:t>
            </a:r>
            <a:r>
              <a:rPr lang="en-US" sz="1000" dirty="0"/>
              <a:t>: Contracts were exempt from opening for competition</a:t>
            </a:r>
          </a:p>
          <a:p>
            <a:pPr marL="45720" indent="0">
              <a:spcBef>
                <a:spcPts val="0"/>
              </a:spcBef>
              <a:buNone/>
            </a:pPr>
            <a:r>
              <a:rPr lang="en-US" sz="1000" u="sng" dirty="0"/>
              <a:t>Low Competition</a:t>
            </a:r>
            <a:r>
              <a:rPr lang="en-US" sz="1000" dirty="0"/>
              <a:t>: Contracts were open for competition but only received 1-2 offers</a:t>
            </a:r>
          </a:p>
          <a:p>
            <a:pPr marL="45720" indent="0">
              <a:spcBef>
                <a:spcPts val="0"/>
              </a:spcBef>
              <a:buNone/>
            </a:pPr>
            <a:r>
              <a:rPr lang="en-US" sz="1000" i="1" u="sng" dirty="0"/>
              <a:t>Acceptable Competition</a:t>
            </a:r>
            <a:r>
              <a:rPr lang="en-US" sz="1000" dirty="0"/>
              <a:t>: Contracts were open for competition and received 3+ offers</a:t>
            </a:r>
          </a:p>
        </p:txBody>
      </p:sp>
      <p:sp>
        <p:nvSpPr>
          <p:cNvPr id="14" name="Content Placeholder 2">
            <a:extLst>
              <a:ext uri="{FF2B5EF4-FFF2-40B4-BE49-F238E27FC236}">
                <a16:creationId xmlns:a16="http://schemas.microsoft.com/office/drawing/2014/main" id="{7EBDEE39-5CFD-4613-9526-5B1E590040E6}"/>
              </a:ext>
            </a:extLst>
          </p:cNvPr>
          <p:cNvSpPr txBox="1">
            <a:spLocks/>
          </p:cNvSpPr>
          <p:nvPr/>
        </p:nvSpPr>
        <p:spPr>
          <a:xfrm>
            <a:off x="9991809" y="6374165"/>
            <a:ext cx="2151966" cy="163039"/>
          </a:xfrm>
          <a:prstGeom prst="rect">
            <a:avLst/>
          </a:prstGeom>
          <a:ln>
            <a:no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dirty="0"/>
              <a:t>Note: Charts are for years 2012-2019</a:t>
            </a:r>
            <a:endParaRPr lang="en-US" sz="1000" dirty="0"/>
          </a:p>
        </p:txBody>
      </p:sp>
      <p:sp>
        <p:nvSpPr>
          <p:cNvPr id="10" name="TextBox 9">
            <a:extLst>
              <a:ext uri="{FF2B5EF4-FFF2-40B4-BE49-F238E27FC236}">
                <a16:creationId xmlns:a16="http://schemas.microsoft.com/office/drawing/2014/main" id="{80E9F77A-8EA9-4303-801E-8DB85C944101}"/>
              </a:ext>
            </a:extLst>
          </p:cNvPr>
          <p:cNvSpPr txBox="1"/>
          <p:nvPr/>
        </p:nvSpPr>
        <p:spPr>
          <a:xfrm>
            <a:off x="11128646" y="86715"/>
            <a:ext cx="1011592" cy="369332"/>
          </a:xfrm>
          <a:prstGeom prst="rect">
            <a:avLst/>
          </a:prstGeom>
          <a:noFill/>
        </p:spPr>
        <p:txBody>
          <a:bodyPr wrap="square" rtlCol="0">
            <a:spAutoFit/>
          </a:bodyPr>
          <a:lstStyle/>
          <a:p>
            <a:r>
              <a:rPr lang="en-US" dirty="0">
                <a:highlight>
                  <a:srgbClr val="00FF00"/>
                </a:highlight>
              </a:rPr>
              <a:t>STEVEN</a:t>
            </a:r>
          </a:p>
        </p:txBody>
      </p:sp>
    </p:spTree>
    <p:extLst>
      <p:ext uri="{BB962C8B-B14F-4D97-AF65-F5344CB8AC3E}">
        <p14:creationId xmlns:p14="http://schemas.microsoft.com/office/powerpoint/2010/main" val="23801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small vs. other businesses</a:t>
            </a:r>
            <a:endParaRPr lang="en-US" sz="2400" dirty="0"/>
          </a:p>
        </p:txBody>
      </p:sp>
      <p:sp>
        <p:nvSpPr>
          <p:cNvPr id="9" name="TextBox 8">
            <a:extLst>
              <a:ext uri="{FF2B5EF4-FFF2-40B4-BE49-F238E27FC236}">
                <a16:creationId xmlns:a16="http://schemas.microsoft.com/office/drawing/2014/main" id="{552D0F12-DE6B-4597-B50F-A7C67756C86F}"/>
              </a:ext>
            </a:extLst>
          </p:cNvPr>
          <p:cNvSpPr txBox="1"/>
          <p:nvPr/>
        </p:nvSpPr>
        <p:spPr>
          <a:xfrm>
            <a:off x="8603441" y="2394205"/>
            <a:ext cx="3122095" cy="1302921"/>
          </a:xfrm>
          <a:prstGeom prst="rect">
            <a:avLst/>
          </a:prstGeom>
          <a:solidFill>
            <a:schemeClr val="accent5"/>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dirty="0"/>
              <a:t>The value of </a:t>
            </a:r>
            <a:r>
              <a:rPr lang="en-US" sz="1600" b="1" i="1" dirty="0"/>
              <a:t>Other Than Small Business </a:t>
            </a:r>
            <a:r>
              <a:rPr lang="en-US" sz="1600" dirty="0"/>
              <a:t>contracts has stayed relatively constant over the period 2011-2019</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Annual Average = $15.5B</a:t>
            </a:r>
          </a:p>
        </p:txBody>
      </p:sp>
      <p:sp>
        <p:nvSpPr>
          <p:cNvPr id="10" name="TextBox 9">
            <a:extLst>
              <a:ext uri="{FF2B5EF4-FFF2-40B4-BE49-F238E27FC236}">
                <a16:creationId xmlns:a16="http://schemas.microsoft.com/office/drawing/2014/main" id="{984DBFAF-572D-4E26-B6D5-1A7AC274A9E2}"/>
              </a:ext>
            </a:extLst>
          </p:cNvPr>
          <p:cNvSpPr txBox="1"/>
          <p:nvPr/>
        </p:nvSpPr>
        <p:spPr>
          <a:xfrm>
            <a:off x="8603441" y="3999011"/>
            <a:ext cx="3122095" cy="2070310"/>
          </a:xfrm>
          <a:prstGeom prst="rect">
            <a:avLst/>
          </a:prstGeom>
          <a:solidFill>
            <a:schemeClr val="accent3">
              <a:lumMod val="60000"/>
              <a:lumOff val="40000"/>
            </a:schemeClr>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dirty="0"/>
              <a:t>The value of </a:t>
            </a:r>
            <a:r>
              <a:rPr lang="en-US" sz="1600" b="1" i="1" dirty="0"/>
              <a:t>Small Business </a:t>
            </a:r>
            <a:r>
              <a:rPr lang="en-US" sz="1600" b="1" dirty="0"/>
              <a:t>contracts</a:t>
            </a:r>
            <a:r>
              <a:rPr lang="en-US" sz="1600" dirty="0"/>
              <a:t> has increased by 68% over the same period, at a fairly steady pace</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Max in 2019 = $6.4B</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There’s no perceptible change in the trend between presidential administrations</a:t>
            </a:r>
          </a:p>
        </p:txBody>
      </p:sp>
      <p:sp>
        <p:nvSpPr>
          <p:cNvPr id="12" name="Arrow: Left 11">
            <a:extLst>
              <a:ext uri="{FF2B5EF4-FFF2-40B4-BE49-F238E27FC236}">
                <a16:creationId xmlns:a16="http://schemas.microsoft.com/office/drawing/2014/main" id="{646C0D1E-4099-407C-AC22-7024A1898395}"/>
              </a:ext>
            </a:extLst>
          </p:cNvPr>
          <p:cNvSpPr/>
          <p:nvPr/>
        </p:nvSpPr>
        <p:spPr>
          <a:xfrm>
            <a:off x="8029424" y="4216247"/>
            <a:ext cx="488136" cy="26976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90ECAD-3A63-4FD8-BE7D-B17E5FBA3469}"/>
              </a:ext>
            </a:extLst>
          </p:cNvPr>
          <p:cNvSpPr txBox="1"/>
          <p:nvPr/>
        </p:nvSpPr>
        <p:spPr>
          <a:xfrm>
            <a:off x="8204340" y="271143"/>
            <a:ext cx="3644129" cy="1200329"/>
          </a:xfrm>
          <a:prstGeom prst="rect">
            <a:avLst/>
          </a:prstGeom>
          <a:pattFill prst="wdDnDiag">
            <a:fgClr>
              <a:schemeClr val="accent3">
                <a:lumMod val="60000"/>
                <a:lumOff val="40000"/>
              </a:schemeClr>
            </a:fgClr>
            <a:bgClr>
              <a:schemeClr val="accent5"/>
            </a:bgClr>
          </a:pattFill>
        </p:spPr>
        <p:txBody>
          <a:bodyPr wrap="square" rtlCol="0">
            <a:spAutoFit/>
          </a:bodyPr>
          <a:lstStyle/>
          <a:p>
            <a:pPr marL="45720">
              <a:lnSpc>
                <a:spcPct val="90000"/>
              </a:lnSpc>
              <a:spcBef>
                <a:spcPts val="800"/>
              </a:spcBef>
              <a:buClr>
                <a:schemeClr val="accent1">
                  <a:lumMod val="50000"/>
                </a:schemeClr>
              </a:buClr>
              <a:buSzPct val="100000"/>
            </a:pPr>
            <a:r>
              <a:rPr lang="en-US" sz="2000" dirty="0"/>
              <a:t>Overall, while the trend is not steady, the value of </a:t>
            </a:r>
            <a:r>
              <a:rPr lang="en-US" sz="2000" b="1" dirty="0"/>
              <a:t>All Contracts </a:t>
            </a:r>
            <a:r>
              <a:rPr lang="en-US" sz="2000" dirty="0"/>
              <a:t>awarded between 2012 and 2019 has increased by 20%</a:t>
            </a:r>
          </a:p>
        </p:txBody>
      </p:sp>
      <p:sp>
        <p:nvSpPr>
          <p:cNvPr id="14" name="Arrow: Left-Up 13">
            <a:extLst>
              <a:ext uri="{FF2B5EF4-FFF2-40B4-BE49-F238E27FC236}">
                <a16:creationId xmlns:a16="http://schemas.microsoft.com/office/drawing/2014/main" id="{376A3236-B370-481C-9277-7149D223F16B}"/>
              </a:ext>
            </a:extLst>
          </p:cNvPr>
          <p:cNvSpPr/>
          <p:nvPr/>
        </p:nvSpPr>
        <p:spPr>
          <a:xfrm rot="16200000">
            <a:off x="8270251" y="1552609"/>
            <a:ext cx="541991" cy="1023644"/>
          </a:xfrm>
          <a:prstGeom prst="lef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4CA345-AD53-47AE-A72C-91FCBF5C8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7" y="974159"/>
            <a:ext cx="7672548" cy="5487650"/>
          </a:xfrm>
          <a:prstGeom prst="rect">
            <a:avLst/>
          </a:prstGeom>
        </p:spPr>
      </p:pic>
      <p:sp>
        <p:nvSpPr>
          <p:cNvPr id="11" name="TextBox 10">
            <a:extLst>
              <a:ext uri="{FF2B5EF4-FFF2-40B4-BE49-F238E27FC236}">
                <a16:creationId xmlns:a16="http://schemas.microsoft.com/office/drawing/2014/main" id="{1FC959EE-8009-4976-9575-8CF3F3566A7F}"/>
              </a:ext>
            </a:extLst>
          </p:cNvPr>
          <p:cNvSpPr txBox="1"/>
          <p:nvPr/>
        </p:nvSpPr>
        <p:spPr>
          <a:xfrm>
            <a:off x="11219740" y="6167872"/>
            <a:ext cx="1011592" cy="369332"/>
          </a:xfrm>
          <a:prstGeom prst="rect">
            <a:avLst/>
          </a:prstGeom>
          <a:noFill/>
        </p:spPr>
        <p:txBody>
          <a:bodyPr wrap="square" rtlCol="0">
            <a:spAutoFit/>
          </a:bodyPr>
          <a:lstStyle/>
          <a:p>
            <a:r>
              <a:rPr lang="en-US" dirty="0">
                <a:highlight>
                  <a:srgbClr val="00FF00"/>
                </a:highlight>
              </a:rPr>
              <a:t>SUMITA</a:t>
            </a:r>
          </a:p>
        </p:txBody>
      </p:sp>
    </p:spTree>
    <p:extLst>
      <p:ext uri="{BB962C8B-B14F-4D97-AF65-F5344CB8AC3E}">
        <p14:creationId xmlns:p14="http://schemas.microsoft.com/office/powerpoint/2010/main" val="53495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Minority small Business Trends</a:t>
            </a:r>
            <a:endParaRPr lang="en-US" sz="2400" dirty="0"/>
          </a:p>
        </p:txBody>
      </p:sp>
      <p:sp>
        <p:nvSpPr>
          <p:cNvPr id="15" name="Content Placeholder 2">
            <a:extLst>
              <a:ext uri="{FF2B5EF4-FFF2-40B4-BE49-F238E27FC236}">
                <a16:creationId xmlns:a16="http://schemas.microsoft.com/office/drawing/2014/main" id="{302CDFE5-3AC0-4993-8154-9D2B89B8E5BB}"/>
              </a:ext>
            </a:extLst>
          </p:cNvPr>
          <p:cNvSpPr txBox="1">
            <a:spLocks/>
          </p:cNvSpPr>
          <p:nvPr/>
        </p:nvSpPr>
        <p:spPr>
          <a:xfrm>
            <a:off x="8103302" y="899239"/>
            <a:ext cx="3879885" cy="529442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The total value of contracts awarded to minority small businesses has increased almost every year during this period (except 2017, but there have been significant gains since then)</a:t>
            </a:r>
          </a:p>
          <a:p>
            <a:r>
              <a:rPr lang="en-US" sz="1600" dirty="0"/>
              <a:t>There is significant variation in rates of change between the kinds of minorities represented in the dataset</a:t>
            </a:r>
          </a:p>
          <a:p>
            <a:pPr lvl="1"/>
            <a:r>
              <a:rPr lang="en-US" sz="1400" dirty="0"/>
              <a:t>~4x increase: Asian American (Indian)</a:t>
            </a:r>
          </a:p>
          <a:p>
            <a:pPr lvl="1"/>
            <a:r>
              <a:rPr lang="en-US" sz="1400" dirty="0"/>
              <a:t>~ 1.5x increase: Asian American (Pacific) and Native American</a:t>
            </a:r>
          </a:p>
          <a:p>
            <a:pPr lvl="1"/>
            <a:r>
              <a:rPr lang="en-US" sz="1400" dirty="0"/>
              <a:t>~20% decrease: Hispanic American</a:t>
            </a:r>
          </a:p>
          <a:p>
            <a:pPr lvl="1"/>
            <a:r>
              <a:rPr lang="en-US" sz="1400" dirty="0"/>
              <a:t>Relatively unchanged: Other Minority</a:t>
            </a:r>
          </a:p>
          <a:p>
            <a:r>
              <a:rPr lang="en-US" sz="1600" dirty="0"/>
              <a:t>Overall:</a:t>
            </a:r>
          </a:p>
          <a:p>
            <a:pPr lvl="1"/>
            <a:r>
              <a:rPr lang="en-US" sz="1400" dirty="0"/>
              <a:t>The Indian-American owned businesses have done well irrespective of political administration</a:t>
            </a:r>
          </a:p>
          <a:p>
            <a:pPr lvl="1"/>
            <a:r>
              <a:rPr lang="en-US" sz="1400" dirty="0"/>
              <a:t>Hispanic owned businesses gained slightly in the Obama years and have lost ground in the Trump years</a:t>
            </a:r>
          </a:p>
        </p:txBody>
      </p:sp>
      <p:pic>
        <p:nvPicPr>
          <p:cNvPr id="4" name="Picture 3">
            <a:extLst>
              <a:ext uri="{FF2B5EF4-FFF2-40B4-BE49-F238E27FC236}">
                <a16:creationId xmlns:a16="http://schemas.microsoft.com/office/drawing/2014/main" id="{AB511D8E-3FBA-4E0B-AE0F-A332E080F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3" y="960634"/>
            <a:ext cx="8142555" cy="5576570"/>
          </a:xfrm>
          <a:prstGeom prst="rect">
            <a:avLst/>
          </a:prstGeom>
        </p:spPr>
      </p:pic>
      <p:sp>
        <p:nvSpPr>
          <p:cNvPr id="7" name="TextBox 6">
            <a:extLst>
              <a:ext uri="{FF2B5EF4-FFF2-40B4-BE49-F238E27FC236}">
                <a16:creationId xmlns:a16="http://schemas.microsoft.com/office/drawing/2014/main" id="{7FCD4FA5-9D8A-4318-8644-4CD5D50712C4}"/>
              </a:ext>
            </a:extLst>
          </p:cNvPr>
          <p:cNvSpPr txBox="1"/>
          <p:nvPr/>
        </p:nvSpPr>
        <p:spPr>
          <a:xfrm>
            <a:off x="11219740" y="6167872"/>
            <a:ext cx="1011592" cy="369332"/>
          </a:xfrm>
          <a:prstGeom prst="rect">
            <a:avLst/>
          </a:prstGeom>
          <a:noFill/>
        </p:spPr>
        <p:txBody>
          <a:bodyPr wrap="square" rtlCol="0">
            <a:spAutoFit/>
          </a:bodyPr>
          <a:lstStyle/>
          <a:p>
            <a:r>
              <a:rPr lang="en-US" dirty="0">
                <a:highlight>
                  <a:srgbClr val="00FF00"/>
                </a:highlight>
              </a:rPr>
              <a:t>SUMITA</a:t>
            </a:r>
          </a:p>
        </p:txBody>
      </p:sp>
    </p:spTree>
    <p:extLst>
      <p:ext uri="{BB962C8B-B14F-4D97-AF65-F5344CB8AC3E}">
        <p14:creationId xmlns:p14="http://schemas.microsoft.com/office/powerpoint/2010/main" val="253481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282507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52271" y="452148"/>
            <a:ext cx="4739179" cy="613810"/>
          </a:xfrm>
        </p:spPr>
        <p:txBody>
          <a:bodyPr>
            <a:normAutofit/>
          </a:bodyPr>
          <a:lstStyle/>
          <a:p>
            <a:r>
              <a:rPr lang="en-US" dirty="0"/>
              <a:t>Scope</a:t>
            </a:r>
          </a:p>
        </p:txBody>
      </p:sp>
      <p:sp>
        <p:nvSpPr>
          <p:cNvPr id="6" name="Content Placeholder 2">
            <a:extLst>
              <a:ext uri="{FF2B5EF4-FFF2-40B4-BE49-F238E27FC236}">
                <a16:creationId xmlns:a16="http://schemas.microsoft.com/office/drawing/2014/main" id="{C5C4A991-E6C3-4784-AF85-59DD9CC813AD}"/>
              </a:ext>
            </a:extLst>
          </p:cNvPr>
          <p:cNvSpPr txBox="1">
            <a:spLocks/>
          </p:cNvSpPr>
          <p:nvPr/>
        </p:nvSpPr>
        <p:spPr>
          <a:xfrm>
            <a:off x="814316" y="1202359"/>
            <a:ext cx="10976898" cy="5294427"/>
          </a:xfrm>
          <a:prstGeom prst="rect">
            <a:avLst/>
          </a:prstGeom>
        </p:spPr>
        <p:txBody>
          <a:bodyPr vert="horz" lIns="91440" tIns="45720" rIns="91440" bIns="45720" rtlCol="0">
            <a:normAutofit/>
          </a:bodyPr>
          <a:lstStyle>
            <a:lvl1pPr marL="274320" indent="-228600">
              <a:lnSpc>
                <a:spcPct val="90000"/>
              </a:lnSpc>
              <a:spcBef>
                <a:spcPts val="1800"/>
              </a:spcBef>
              <a:buClr>
                <a:schemeClr val="accent1">
                  <a:lumMod val="50000"/>
                </a:schemeClr>
              </a:buClr>
              <a:buSzPct val="100000"/>
              <a:buFont typeface="Arial" pitchFamily="34" charset="0"/>
              <a:buChar char="▪"/>
              <a:defRPr sz="2000"/>
            </a:lvl1pPr>
            <a:lvl2pPr marL="594360" lvl="1" indent="-228600">
              <a:lnSpc>
                <a:spcPct val="90000"/>
              </a:lnSpc>
              <a:spcBef>
                <a:spcPts val="800"/>
              </a:spcBef>
              <a:buClr>
                <a:schemeClr val="accent1">
                  <a:lumMod val="50000"/>
                </a:schemeClr>
              </a:buClr>
              <a:buSzPct val="100000"/>
              <a:buFont typeface="Arial" pitchFamily="34" charset="0"/>
              <a:buChar char="▪"/>
            </a:lvl2pPr>
            <a:lvl3pPr lvl="2" indent="-228600">
              <a:lnSpc>
                <a:spcPct val="90000"/>
              </a:lnSpc>
              <a:spcBef>
                <a:spcPts val="800"/>
              </a:spcBef>
              <a:buClr>
                <a:schemeClr val="accent1">
                  <a:lumMod val="50000"/>
                </a:schemeClr>
              </a:buClr>
              <a:buSzPct val="100000"/>
              <a:buFont typeface="Arial" pitchFamily="34" charset="0"/>
              <a:buChar char="▪"/>
              <a:defRPr sz="1600"/>
            </a:lvl3pPr>
            <a:lvl4pPr marL="1188720" indent="-182880">
              <a:lnSpc>
                <a:spcPct val="90000"/>
              </a:lnSpc>
              <a:spcBef>
                <a:spcPts val="800"/>
              </a:spcBef>
              <a:buClr>
                <a:schemeClr val="accent1">
                  <a:lumMod val="50000"/>
                </a:schemeClr>
              </a:buClr>
              <a:buSzPct val="100000"/>
              <a:buFont typeface="Arial" pitchFamily="34" charset="0"/>
              <a:buChar char="▪"/>
              <a:defRPr sz="1400"/>
            </a:lvl4pPr>
            <a:lvl5pPr marL="1463040" indent="-182880">
              <a:lnSpc>
                <a:spcPct val="90000"/>
              </a:lnSpc>
              <a:spcBef>
                <a:spcPts val="800"/>
              </a:spcBef>
              <a:buClr>
                <a:schemeClr val="accent1">
                  <a:lumMod val="50000"/>
                </a:schemeClr>
              </a:buClr>
              <a:buSzPct val="100000"/>
              <a:buFont typeface="Arial" pitchFamily="34" charset="0"/>
              <a:buChar char="▪"/>
              <a:defRPr sz="1400"/>
            </a:lvl5pPr>
            <a:lvl6pPr marL="1691640" indent="-182880">
              <a:lnSpc>
                <a:spcPct val="90000"/>
              </a:lnSpc>
              <a:spcBef>
                <a:spcPts val="800"/>
              </a:spcBef>
              <a:buClr>
                <a:schemeClr val="accent1">
                  <a:lumMod val="50000"/>
                </a:schemeClr>
              </a:buClr>
              <a:buSzPct val="100000"/>
              <a:buFont typeface="Arial" pitchFamily="34" charset="0"/>
              <a:buChar char="▪"/>
              <a:defRPr sz="1400"/>
            </a:lvl6pPr>
            <a:lvl7pPr marL="1920240" indent="-182880">
              <a:lnSpc>
                <a:spcPct val="90000"/>
              </a:lnSpc>
              <a:spcBef>
                <a:spcPts val="800"/>
              </a:spcBef>
              <a:buClr>
                <a:schemeClr val="accent1">
                  <a:lumMod val="50000"/>
                </a:schemeClr>
              </a:buClr>
              <a:buSzPct val="100000"/>
              <a:buFont typeface="Arial" pitchFamily="34" charset="0"/>
              <a:buChar char="▪"/>
              <a:defRPr sz="1400"/>
            </a:lvl7pPr>
            <a:lvl8pPr marL="2148840" indent="-182880">
              <a:lnSpc>
                <a:spcPct val="90000"/>
              </a:lnSpc>
              <a:spcBef>
                <a:spcPts val="800"/>
              </a:spcBef>
              <a:buClr>
                <a:schemeClr val="accent1">
                  <a:lumMod val="50000"/>
                </a:schemeClr>
              </a:buClr>
              <a:buSzPct val="100000"/>
              <a:buFont typeface="Arial" pitchFamily="34" charset="0"/>
              <a:buChar char="▪"/>
              <a:defRPr sz="1400"/>
            </a:lvl8pPr>
            <a:lvl9pPr marL="2377440" indent="-182880">
              <a:lnSpc>
                <a:spcPct val="90000"/>
              </a:lnSpc>
              <a:spcBef>
                <a:spcPts val="800"/>
              </a:spcBef>
              <a:buClr>
                <a:schemeClr val="accent1">
                  <a:lumMod val="50000"/>
                </a:schemeClr>
              </a:buClr>
              <a:buSzPct val="100000"/>
              <a:buFont typeface="Arial" pitchFamily="34" charset="0"/>
              <a:buChar char="▪"/>
              <a:defRPr sz="1400"/>
            </a:lvl9pPr>
          </a:lstStyle>
          <a:p>
            <a:r>
              <a:rPr lang="en-US" b="1" dirty="0"/>
              <a:t>Motivation</a:t>
            </a:r>
            <a:r>
              <a:rPr lang="en-US" dirty="0"/>
              <a:t>: Several team members work with the federal government and were interested in understanding trends about the work that the federal government outsources and whether there are noticeable differences over time, perhaps indicating differences between presidential administrations</a:t>
            </a:r>
          </a:p>
          <a:p>
            <a:r>
              <a:rPr lang="en-US" b="1" dirty="0"/>
              <a:t>Plan</a:t>
            </a:r>
            <a:r>
              <a:rPr lang="en-US" dirty="0"/>
              <a:t>: Visualize federal government procurement data trends over time</a:t>
            </a:r>
          </a:p>
          <a:p>
            <a:r>
              <a:rPr lang="en-US" b="1" dirty="0"/>
              <a:t>Primary Data Source</a:t>
            </a:r>
            <a:r>
              <a:rPr lang="en-US" dirty="0"/>
              <a:t>: USAspending.gov </a:t>
            </a:r>
          </a:p>
          <a:p>
            <a:pPr lvl="1"/>
            <a:r>
              <a:rPr lang="en-US" dirty="0"/>
              <a:t>Advantages</a:t>
            </a:r>
          </a:p>
          <a:p>
            <a:pPr lvl="2">
              <a:lnSpc>
                <a:spcPct val="100000"/>
              </a:lnSpc>
            </a:pPr>
            <a:r>
              <a:rPr lang="en-US" dirty="0"/>
              <a:t>Singular primary source of multi-year data across the whole federal government with 277 fields and a data dictionary</a:t>
            </a:r>
          </a:p>
          <a:p>
            <a:pPr lvl="1"/>
            <a:r>
              <a:rPr lang="en-US" dirty="0"/>
              <a:t>Primary challenge: Data Size</a:t>
            </a:r>
          </a:p>
          <a:p>
            <a:pPr lvl="2">
              <a:lnSpc>
                <a:spcPct val="100000"/>
              </a:lnSpc>
            </a:pPr>
            <a:r>
              <a:rPr lang="en-US" dirty="0"/>
              <a:t>Massive files that we could not load onto GitHub</a:t>
            </a:r>
          </a:p>
          <a:p>
            <a:pPr lvl="2">
              <a:lnSpc>
                <a:spcPct val="100000"/>
              </a:lnSpc>
            </a:pPr>
            <a:r>
              <a:rPr lang="en-US" dirty="0"/>
              <a:t>Mitigation – Focus on a subset of the data.  Investigated Department of Health and Human Services (HHS) </a:t>
            </a:r>
          </a:p>
          <a:p>
            <a:pPr lvl="3">
              <a:lnSpc>
                <a:spcPct val="100000"/>
              </a:lnSpc>
              <a:buFont typeface="Wingdings" panose="05000000000000000000" pitchFamily="2" charset="2"/>
              <a:buChar char="Ø"/>
            </a:pPr>
            <a:r>
              <a:rPr lang="en-US" sz="1600" dirty="0"/>
              <a:t>Still too large but mitigated by reducing the dataset offline – removed ~200 fields</a:t>
            </a:r>
          </a:p>
          <a:p>
            <a:pPr lvl="4">
              <a:lnSpc>
                <a:spcPct val="100000"/>
              </a:lnSpc>
              <a:buFont typeface="Wingdings" panose="05000000000000000000" pitchFamily="2" charset="2"/>
              <a:buChar char="Ø"/>
            </a:pPr>
            <a:r>
              <a:rPr lang="en-US" sz="1600" dirty="0"/>
              <a:t>Still too large – so, split the file into 2 files per year and were able to upload them to GitHub</a:t>
            </a:r>
          </a:p>
          <a:p>
            <a:pPr lvl="5">
              <a:lnSpc>
                <a:spcPct val="100000"/>
              </a:lnSpc>
              <a:buFont typeface="Wingdings" panose="05000000000000000000" pitchFamily="2" charset="2"/>
              <a:buChar char="Ø"/>
            </a:pPr>
            <a:r>
              <a:rPr lang="en-US" sz="1600" dirty="0"/>
              <a:t>Ultimately created a single csv by reading in and merging 18 csv files (2 per year of data); this csv was read in by the individual team members to start their respective analyses and visualizations</a:t>
            </a:r>
          </a:p>
        </p:txBody>
      </p:sp>
    </p:spTree>
    <p:extLst>
      <p:ext uri="{BB962C8B-B14F-4D97-AF65-F5344CB8AC3E}">
        <p14:creationId xmlns:p14="http://schemas.microsoft.com/office/powerpoint/2010/main" val="276171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457200"/>
            <a:ext cx="11457786" cy="613810"/>
          </a:xfrm>
        </p:spPr>
        <p:txBody>
          <a:bodyPr/>
          <a:lstStyle/>
          <a:p>
            <a:r>
              <a:rPr lang="en-US" dirty="0"/>
              <a:t>CONCLUSIONS</a:t>
            </a:r>
          </a:p>
        </p:txBody>
      </p:sp>
      <p:sp>
        <p:nvSpPr>
          <p:cNvPr id="3" name="Content Placeholder 2">
            <a:extLst>
              <a:ext uri="{FF2B5EF4-FFF2-40B4-BE49-F238E27FC236}">
                <a16:creationId xmlns:a16="http://schemas.microsoft.com/office/drawing/2014/main" id="{1C23BE74-E389-43F4-A17A-D2E6B277F2A3}"/>
              </a:ext>
            </a:extLst>
          </p:cNvPr>
          <p:cNvSpPr>
            <a:spLocks noGrp="1"/>
          </p:cNvSpPr>
          <p:nvPr>
            <p:ph idx="1"/>
          </p:nvPr>
        </p:nvSpPr>
        <p:spPr>
          <a:xfrm>
            <a:off x="252597" y="1228060"/>
            <a:ext cx="11548720" cy="5354610"/>
          </a:xfrm>
        </p:spPr>
        <p:txBody>
          <a:bodyPr>
            <a:normAutofit/>
          </a:bodyPr>
          <a:lstStyle/>
          <a:p>
            <a:r>
              <a:rPr lang="en-US" sz="1800" dirty="0"/>
              <a:t>Over the period 2012-2019, HHS has outsourced $165B of products and services</a:t>
            </a:r>
          </a:p>
          <a:p>
            <a:pPr lvl="1"/>
            <a:r>
              <a:rPr lang="en-US" sz="1600" dirty="0"/>
              <a:t>HHS outsourcing has grown by 20% over 8 years, there’s no discernible difference in the trend between administrations</a:t>
            </a:r>
          </a:p>
          <a:p>
            <a:pPr lvl="1"/>
            <a:r>
              <a:rPr lang="en-US" sz="1600" dirty="0"/>
              <a:t>While contracts have been awarded to 45 foreign countries, more than 99% of contract dollars are attributable to US companies</a:t>
            </a:r>
          </a:p>
          <a:p>
            <a:pPr lvl="1"/>
            <a:r>
              <a:rPr lang="en-US" sz="1600" dirty="0"/>
              <a:t>Low competition can lead to the government paying higher prices for goods and services. Despite most HHS contracts being open for competition, the data shows that there are very few companies that are fighting for each contract.</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1800" dirty="0"/>
              <a:t>Given another 2 weeks, the team would have delved deeper into the causality of the trends seen </a:t>
            </a:r>
          </a:p>
        </p:txBody>
      </p:sp>
      <p:graphicFrame>
        <p:nvGraphicFramePr>
          <p:cNvPr id="4" name="Table 6">
            <a:extLst>
              <a:ext uri="{FF2B5EF4-FFF2-40B4-BE49-F238E27FC236}">
                <a16:creationId xmlns:a16="http://schemas.microsoft.com/office/drawing/2014/main" id="{008947D3-8092-42E9-B27D-A2B46238F3B7}"/>
              </a:ext>
            </a:extLst>
          </p:cNvPr>
          <p:cNvGraphicFramePr>
            <a:graphicFrameLocks noGrp="1"/>
          </p:cNvGraphicFramePr>
          <p:nvPr>
            <p:extLst>
              <p:ext uri="{D42A27DB-BD31-4B8C-83A1-F6EECF244321}">
                <p14:modId xmlns:p14="http://schemas.microsoft.com/office/powerpoint/2010/main" val="2142385743"/>
              </p:ext>
            </p:extLst>
          </p:nvPr>
        </p:nvGraphicFramePr>
        <p:xfrm>
          <a:off x="1660333" y="3038560"/>
          <a:ext cx="8824181" cy="2966720"/>
        </p:xfrm>
        <a:graphic>
          <a:graphicData uri="http://schemas.openxmlformats.org/drawingml/2006/table">
            <a:tbl>
              <a:tblPr firstRow="1" bandRow="1">
                <a:tableStyleId>{B301B821-A1FF-4177-AEE7-76D212191A09}</a:tableStyleId>
              </a:tblPr>
              <a:tblGrid>
                <a:gridCol w="7535563">
                  <a:extLst>
                    <a:ext uri="{9D8B030D-6E8A-4147-A177-3AD203B41FA5}">
                      <a16:colId xmlns:a16="http://schemas.microsoft.com/office/drawing/2014/main" val="669966260"/>
                    </a:ext>
                  </a:extLst>
                </a:gridCol>
                <a:gridCol w="1288618">
                  <a:extLst>
                    <a:ext uri="{9D8B030D-6E8A-4147-A177-3AD203B41FA5}">
                      <a16:colId xmlns:a16="http://schemas.microsoft.com/office/drawing/2014/main" val="3643032212"/>
                    </a:ext>
                  </a:extLst>
                </a:gridCol>
              </a:tblGrid>
              <a:tr h="370840">
                <a:tc>
                  <a:txBody>
                    <a:bodyPr/>
                    <a:lstStyle/>
                    <a:p>
                      <a:r>
                        <a:rPr lang="en-US" dirty="0"/>
                        <a:t>NOTICEABLE DIFFERENCE IN OBAMA (Term 2) &amp; CURRENT ADMINISTRATION</a:t>
                      </a:r>
                    </a:p>
                  </a:txBody>
                  <a:tcPr/>
                </a:tc>
                <a:tc>
                  <a:txBody>
                    <a:bodyPr/>
                    <a:lstStyle/>
                    <a:p>
                      <a:pPr algn="ctr"/>
                      <a:r>
                        <a:rPr lang="en-US" dirty="0"/>
                        <a:t>YES OR NO</a:t>
                      </a:r>
                    </a:p>
                  </a:txBody>
                  <a:tcPr/>
                </a:tc>
                <a:extLst>
                  <a:ext uri="{0D108BD9-81ED-4DB2-BD59-A6C34878D82A}">
                    <a16:rowId xmlns:a16="http://schemas.microsoft.com/office/drawing/2014/main" val="2573256885"/>
                  </a:ext>
                </a:extLst>
              </a:tr>
              <a:tr h="370840">
                <a:tc>
                  <a:txBody>
                    <a:bodyPr/>
                    <a:lstStyle/>
                    <a:p>
                      <a:r>
                        <a:rPr lang="en-US" dirty="0"/>
                        <a:t>VOLUME OF CONTRACTS AWARDED</a:t>
                      </a:r>
                    </a:p>
                  </a:txBody>
                  <a:tcPr/>
                </a:tc>
                <a:tc>
                  <a:txBody>
                    <a:bodyPr/>
                    <a:lstStyle/>
                    <a:p>
                      <a:pPr algn="ctr"/>
                      <a:r>
                        <a:rPr lang="en-US" dirty="0"/>
                        <a:t>NO</a:t>
                      </a:r>
                    </a:p>
                  </a:txBody>
                  <a:tcPr/>
                </a:tc>
                <a:extLst>
                  <a:ext uri="{0D108BD9-81ED-4DB2-BD59-A6C34878D82A}">
                    <a16:rowId xmlns:a16="http://schemas.microsoft.com/office/drawing/2014/main" val="3993422881"/>
                  </a:ext>
                </a:extLst>
              </a:tr>
              <a:tr h="370840">
                <a:tc>
                  <a:txBody>
                    <a:bodyPr/>
                    <a:lstStyle/>
                    <a:p>
                      <a:r>
                        <a:rPr lang="en-US" dirty="0"/>
                        <a:t>TIMING OF CONTRACT AWARDS (SEASONALITY)</a:t>
                      </a:r>
                    </a:p>
                  </a:txBody>
                  <a:tcPr/>
                </a:tc>
                <a:tc>
                  <a:txBody>
                    <a:bodyPr/>
                    <a:lstStyle/>
                    <a:p>
                      <a:pPr algn="ctr"/>
                      <a:r>
                        <a:rPr lang="en-US" dirty="0"/>
                        <a:t>NO</a:t>
                      </a:r>
                    </a:p>
                  </a:txBody>
                  <a:tcPr/>
                </a:tc>
                <a:extLst>
                  <a:ext uri="{0D108BD9-81ED-4DB2-BD59-A6C34878D82A}">
                    <a16:rowId xmlns:a16="http://schemas.microsoft.com/office/drawing/2014/main" val="2685494141"/>
                  </a:ext>
                </a:extLst>
              </a:tr>
              <a:tr h="370840">
                <a:tc>
                  <a:txBody>
                    <a:bodyPr/>
                    <a:lstStyle/>
                    <a:p>
                      <a:r>
                        <a:rPr lang="en-US" dirty="0"/>
                        <a:t>FOREIGN VS. DOMESTIC CONTRACT AWARDS &amp; ACCURACY OF LOCATION DATA</a:t>
                      </a:r>
                    </a:p>
                  </a:txBody>
                  <a:tcPr/>
                </a:tc>
                <a:tc>
                  <a:txBody>
                    <a:bodyPr/>
                    <a:lstStyle/>
                    <a:p>
                      <a:pPr algn="ctr"/>
                      <a:r>
                        <a:rPr lang="en-US" dirty="0"/>
                        <a:t>NO &amp; YES</a:t>
                      </a:r>
                    </a:p>
                  </a:txBody>
                  <a:tcPr/>
                </a:tc>
                <a:extLst>
                  <a:ext uri="{0D108BD9-81ED-4DB2-BD59-A6C34878D82A}">
                    <a16:rowId xmlns:a16="http://schemas.microsoft.com/office/drawing/2014/main" val="1133295512"/>
                  </a:ext>
                </a:extLst>
              </a:tr>
              <a:tr h="370840">
                <a:tc>
                  <a:txBody>
                    <a:bodyPr/>
                    <a:lstStyle/>
                    <a:p>
                      <a:r>
                        <a:rPr lang="en-US" dirty="0"/>
                        <a:t>TOP 10 COMPANIES GAINING HHS BUSINESS</a:t>
                      </a:r>
                    </a:p>
                  </a:txBody>
                  <a:tcPr/>
                </a:tc>
                <a:tc>
                  <a:txBody>
                    <a:bodyPr/>
                    <a:lstStyle/>
                    <a:p>
                      <a:pPr algn="ctr"/>
                      <a:r>
                        <a:rPr lang="en-US" dirty="0"/>
                        <a:t>NO</a:t>
                      </a:r>
                    </a:p>
                  </a:txBody>
                  <a:tcPr/>
                </a:tc>
                <a:extLst>
                  <a:ext uri="{0D108BD9-81ED-4DB2-BD59-A6C34878D82A}">
                    <a16:rowId xmlns:a16="http://schemas.microsoft.com/office/drawing/2014/main" val="2362767564"/>
                  </a:ext>
                </a:extLst>
              </a:tr>
              <a:tr h="370840">
                <a:tc>
                  <a:txBody>
                    <a:bodyPr/>
                    <a:lstStyle/>
                    <a:p>
                      <a:r>
                        <a:rPr lang="en-US" dirty="0"/>
                        <a:t>INDUSTRIES GAINING HHS BUSINESS</a:t>
                      </a:r>
                    </a:p>
                  </a:txBody>
                  <a:tcPr/>
                </a:tc>
                <a:tc>
                  <a:txBody>
                    <a:bodyPr/>
                    <a:lstStyle/>
                    <a:p>
                      <a:pPr algn="ctr"/>
                      <a:r>
                        <a:rPr lang="en-US" dirty="0"/>
                        <a:t>?</a:t>
                      </a:r>
                    </a:p>
                  </a:txBody>
                  <a:tcPr/>
                </a:tc>
                <a:extLst>
                  <a:ext uri="{0D108BD9-81ED-4DB2-BD59-A6C34878D82A}">
                    <a16:rowId xmlns:a16="http://schemas.microsoft.com/office/drawing/2014/main" val="3439395165"/>
                  </a:ext>
                </a:extLst>
              </a:tr>
              <a:tr h="370840">
                <a:tc>
                  <a:txBody>
                    <a:bodyPr/>
                    <a:lstStyle/>
                    <a:p>
                      <a:r>
                        <a:rPr lang="en-US" dirty="0"/>
                        <a:t>DEGREE OF COMPETITION</a:t>
                      </a:r>
                    </a:p>
                  </a:txBody>
                  <a:tcPr/>
                </a:tc>
                <a:tc>
                  <a:txBody>
                    <a:bodyPr/>
                    <a:lstStyle/>
                    <a:p>
                      <a:pPr algn="ctr"/>
                      <a:r>
                        <a:rPr lang="en-US" dirty="0"/>
                        <a:t>NO</a:t>
                      </a:r>
                    </a:p>
                  </a:txBody>
                  <a:tcPr/>
                </a:tc>
                <a:extLst>
                  <a:ext uri="{0D108BD9-81ED-4DB2-BD59-A6C34878D82A}">
                    <a16:rowId xmlns:a16="http://schemas.microsoft.com/office/drawing/2014/main" val="284860485"/>
                  </a:ext>
                </a:extLst>
              </a:tr>
              <a:tr h="370840">
                <a:tc>
                  <a:txBody>
                    <a:bodyPr/>
                    <a:lstStyle/>
                    <a:p>
                      <a:r>
                        <a:rPr lang="en-US" dirty="0"/>
                        <a:t>OUTSOURCING TO SMALL BUSINESSES AND MINORITY-SMALL BUSINESSES </a:t>
                      </a:r>
                    </a:p>
                  </a:txBody>
                  <a:tcPr/>
                </a:tc>
                <a:tc>
                  <a:txBody>
                    <a:bodyPr/>
                    <a:lstStyle/>
                    <a:p>
                      <a:pPr algn="ctr"/>
                      <a:r>
                        <a:rPr lang="en-US" dirty="0"/>
                        <a:t>NO &amp; YES</a:t>
                      </a:r>
                    </a:p>
                  </a:txBody>
                  <a:tcPr/>
                </a:tc>
                <a:extLst>
                  <a:ext uri="{0D108BD9-81ED-4DB2-BD59-A6C34878D82A}">
                    <a16:rowId xmlns:a16="http://schemas.microsoft.com/office/drawing/2014/main" val="2456512158"/>
                  </a:ext>
                </a:extLst>
              </a:tr>
            </a:tbl>
          </a:graphicData>
        </a:graphic>
      </p:graphicFrame>
    </p:spTree>
    <p:extLst>
      <p:ext uri="{BB962C8B-B14F-4D97-AF65-F5344CB8AC3E}">
        <p14:creationId xmlns:p14="http://schemas.microsoft.com/office/powerpoint/2010/main" val="136906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FA4BCFA-634D-4D2E-BD95-04F80CFBA52B}"/>
              </a:ext>
            </a:extLst>
          </p:cNvPr>
          <p:cNvGraphicFramePr/>
          <p:nvPr>
            <p:extLst>
              <p:ext uri="{D42A27DB-BD31-4B8C-83A1-F6EECF244321}">
                <p14:modId xmlns:p14="http://schemas.microsoft.com/office/powerpoint/2010/main" val="1788434093"/>
              </p:ext>
            </p:extLst>
          </p:nvPr>
        </p:nvGraphicFramePr>
        <p:xfrm>
          <a:off x="336393" y="475604"/>
          <a:ext cx="11251581" cy="2776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EF29484C-B71C-4189-B47A-196B2936CB95}"/>
              </a:ext>
            </a:extLst>
          </p:cNvPr>
          <p:cNvGraphicFramePr/>
          <p:nvPr>
            <p:extLst>
              <p:ext uri="{D42A27DB-BD31-4B8C-83A1-F6EECF244321}">
                <p14:modId xmlns:p14="http://schemas.microsoft.com/office/powerpoint/2010/main" val="1768164546"/>
              </p:ext>
            </p:extLst>
          </p:nvPr>
        </p:nvGraphicFramePr>
        <p:xfrm>
          <a:off x="336393" y="3118443"/>
          <a:ext cx="11519214" cy="29327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10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HHS FINDINGS</a:t>
            </a:r>
          </a:p>
        </p:txBody>
      </p:sp>
    </p:spTree>
    <p:extLst>
      <p:ext uri="{BB962C8B-B14F-4D97-AF65-F5344CB8AC3E}">
        <p14:creationId xmlns:p14="http://schemas.microsoft.com/office/powerpoint/2010/main" val="405590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Contract distribution per fiscal year</a:t>
            </a:r>
            <a:br>
              <a:rPr lang="en-US" cap="none" dirty="0"/>
            </a:br>
            <a:endParaRPr lang="en-US" sz="2400" dirty="0"/>
          </a:p>
        </p:txBody>
      </p:sp>
      <p:pic>
        <p:nvPicPr>
          <p:cNvPr id="8" name="Picture 7" descr="A screenshot of a cell phone&#10;&#10;Description automatically generated">
            <a:extLst>
              <a:ext uri="{FF2B5EF4-FFF2-40B4-BE49-F238E27FC236}">
                <a16:creationId xmlns:a16="http://schemas.microsoft.com/office/drawing/2014/main" id="{17C6FB0D-3FC1-44AC-B6E9-6FB05C89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973917"/>
            <a:ext cx="10298360" cy="5149180"/>
          </a:xfrm>
          <a:prstGeom prst="rect">
            <a:avLst/>
          </a:prstGeom>
        </p:spPr>
      </p:pic>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9314923" y="1393017"/>
            <a:ext cx="2848502"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dirty="0"/>
              <a:t>For all years most contracts are between $100 and $250K</a:t>
            </a:r>
          </a:p>
          <a:p>
            <a:r>
              <a:rPr lang="en-US" sz="1800" dirty="0"/>
              <a:t>Contract distribution  is relatively consistent between years</a:t>
            </a:r>
          </a:p>
        </p:txBody>
      </p:sp>
      <p:sp>
        <p:nvSpPr>
          <p:cNvPr id="3" name="TextBox 2">
            <a:extLst>
              <a:ext uri="{FF2B5EF4-FFF2-40B4-BE49-F238E27FC236}">
                <a16:creationId xmlns:a16="http://schemas.microsoft.com/office/drawing/2014/main" id="{D11D2064-A436-4C44-91AA-F939401AD2AF}"/>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ZACH</a:t>
            </a:r>
          </a:p>
        </p:txBody>
      </p:sp>
    </p:spTree>
    <p:extLst>
      <p:ext uri="{BB962C8B-B14F-4D97-AF65-F5344CB8AC3E}">
        <p14:creationId xmlns:p14="http://schemas.microsoft.com/office/powerpoint/2010/main" val="9536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FB7C6-D75E-4B63-98D3-DA4517EF3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61" y="744279"/>
            <a:ext cx="10972798" cy="5486400"/>
          </a:xfrm>
          <a:prstGeom prst="rect">
            <a:avLst/>
          </a:prstGeom>
        </p:spPr>
      </p:pic>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Contract distribution per fiscal year</a:t>
            </a:r>
            <a:br>
              <a:rPr lang="en-US" cap="none" dirty="0"/>
            </a:br>
            <a:endParaRPr lang="en-US" sz="2400" dirty="0"/>
          </a:p>
        </p:txBody>
      </p:sp>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9478925" y="1393017"/>
            <a:ext cx="2371061"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dirty="0"/>
              <a:t>Lower number of contracts over $100 million after 2014</a:t>
            </a:r>
          </a:p>
        </p:txBody>
      </p:sp>
      <p:sp>
        <p:nvSpPr>
          <p:cNvPr id="6" name="TextBox 5">
            <a:extLst>
              <a:ext uri="{FF2B5EF4-FFF2-40B4-BE49-F238E27FC236}">
                <a16:creationId xmlns:a16="http://schemas.microsoft.com/office/drawing/2014/main" id="{A441763C-3575-4E74-BD55-9FCB06832282}"/>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ZACH</a:t>
            </a:r>
          </a:p>
        </p:txBody>
      </p:sp>
    </p:spTree>
    <p:extLst>
      <p:ext uri="{BB962C8B-B14F-4D97-AF65-F5344CB8AC3E}">
        <p14:creationId xmlns:p14="http://schemas.microsoft.com/office/powerpoint/2010/main" val="193050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When are contracts being awarded?</a:t>
            </a:r>
            <a:endParaRPr lang="en-US" sz="2400" dirty="0"/>
          </a:p>
        </p:txBody>
      </p:sp>
      <p:sp>
        <p:nvSpPr>
          <p:cNvPr id="15" name="Content Placeholder 2">
            <a:extLst>
              <a:ext uri="{FF2B5EF4-FFF2-40B4-BE49-F238E27FC236}">
                <a16:creationId xmlns:a16="http://schemas.microsoft.com/office/drawing/2014/main" id="{302CDFE5-3AC0-4993-8154-9D2B89B8E5BB}"/>
              </a:ext>
            </a:extLst>
          </p:cNvPr>
          <p:cNvSpPr txBox="1">
            <a:spLocks/>
          </p:cNvSpPr>
          <p:nvPr/>
        </p:nvSpPr>
        <p:spPr>
          <a:xfrm>
            <a:off x="6929717" y="5050188"/>
            <a:ext cx="4751293"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When removing the contract size from the analysis the seasonality is still evident</a:t>
            </a:r>
          </a:p>
          <a:p>
            <a:r>
              <a:rPr lang="en-US" sz="1600" dirty="0"/>
              <a:t>This result is consistent throughout the sample and independent from award size</a:t>
            </a:r>
          </a:p>
        </p:txBody>
      </p:sp>
      <p:pic>
        <p:nvPicPr>
          <p:cNvPr id="6" name="Picture 5" descr="A picture containing text, map&#10;&#10;Description automatically generated">
            <a:extLst>
              <a:ext uri="{FF2B5EF4-FFF2-40B4-BE49-F238E27FC236}">
                <a16:creationId xmlns:a16="http://schemas.microsoft.com/office/drawing/2014/main" id="{FFF3CDFA-6CAE-4DDA-AFD4-D0A1181A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858" y="834854"/>
            <a:ext cx="6079537" cy="4053024"/>
          </a:xfrm>
          <a:prstGeom prst="rect">
            <a:avLst/>
          </a:prstGeom>
        </p:spPr>
      </p:pic>
      <p:pic>
        <p:nvPicPr>
          <p:cNvPr id="8" name="Picture 7" descr="A close up of a map&#10;&#10;Description automatically generated">
            <a:extLst>
              <a:ext uri="{FF2B5EF4-FFF2-40B4-BE49-F238E27FC236}">
                <a16:creationId xmlns:a16="http://schemas.microsoft.com/office/drawing/2014/main" id="{B1B34F8F-DBF5-412E-8035-849A16480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80" y="879679"/>
            <a:ext cx="6058612" cy="4039074"/>
          </a:xfrm>
          <a:prstGeom prst="rect">
            <a:avLst/>
          </a:prstGeom>
        </p:spPr>
      </p:pic>
      <p:sp>
        <p:nvSpPr>
          <p:cNvPr id="9" name="Content Placeholder 2">
            <a:extLst>
              <a:ext uri="{FF2B5EF4-FFF2-40B4-BE49-F238E27FC236}">
                <a16:creationId xmlns:a16="http://schemas.microsoft.com/office/drawing/2014/main" id="{77E59F9A-40D7-4AE8-B586-615474415B45}"/>
              </a:ext>
            </a:extLst>
          </p:cNvPr>
          <p:cNvSpPr txBox="1">
            <a:spLocks/>
          </p:cNvSpPr>
          <p:nvPr/>
        </p:nvSpPr>
        <p:spPr>
          <a:xfrm>
            <a:off x="833718" y="5089083"/>
            <a:ext cx="4876799" cy="12798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Seasonality is evident when measured by award amount</a:t>
            </a:r>
          </a:p>
          <a:p>
            <a:r>
              <a:rPr lang="en-US" sz="1600" dirty="0"/>
              <a:t>More awards in dollar terms concentrate in the last quarter of the fiscal</a:t>
            </a:r>
          </a:p>
        </p:txBody>
      </p:sp>
      <p:sp>
        <p:nvSpPr>
          <p:cNvPr id="7" name="TextBox 6">
            <a:extLst>
              <a:ext uri="{FF2B5EF4-FFF2-40B4-BE49-F238E27FC236}">
                <a16:creationId xmlns:a16="http://schemas.microsoft.com/office/drawing/2014/main" id="{B0CD6E24-8D13-448A-8934-E2DEB8D77BCC}"/>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JORGE</a:t>
            </a:r>
          </a:p>
        </p:txBody>
      </p:sp>
    </p:spTree>
    <p:extLst>
      <p:ext uri="{BB962C8B-B14F-4D97-AF65-F5344CB8AC3E}">
        <p14:creationId xmlns:p14="http://schemas.microsoft.com/office/powerpoint/2010/main" val="33648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Is Seasonality unrelated with gov. administration?</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7921432" y="1954231"/>
            <a:ext cx="3879885"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Evidence suggests that seasonality is a characteristic of the business cycle and is not particularly related with government administration</a:t>
            </a:r>
          </a:p>
          <a:p>
            <a:r>
              <a:rPr lang="en-US" sz="1600" dirty="0"/>
              <a:t>However, we found that the median award size was higher throughout the year during the current administration vs. the previous </a:t>
            </a:r>
          </a:p>
        </p:txBody>
      </p:sp>
      <p:sp>
        <p:nvSpPr>
          <p:cNvPr id="5" name="TextBox 4">
            <a:extLst>
              <a:ext uri="{FF2B5EF4-FFF2-40B4-BE49-F238E27FC236}">
                <a16:creationId xmlns:a16="http://schemas.microsoft.com/office/drawing/2014/main" id="{BB3BA3F5-EA88-488F-86BF-AB4E5F912B51}"/>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JORGE</a:t>
            </a:r>
          </a:p>
        </p:txBody>
      </p:sp>
      <p:pic>
        <p:nvPicPr>
          <p:cNvPr id="6" name="Picture 5" descr="A picture containing text, map&#10;&#10;Description automatically generated">
            <a:extLst>
              <a:ext uri="{FF2B5EF4-FFF2-40B4-BE49-F238E27FC236}">
                <a16:creationId xmlns:a16="http://schemas.microsoft.com/office/drawing/2014/main" id="{7FA94A92-832A-4037-8B82-9DF700740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1" y="885788"/>
            <a:ext cx="8016536" cy="5344357"/>
          </a:xfrm>
          <a:prstGeom prst="rect">
            <a:avLst/>
          </a:prstGeom>
        </p:spPr>
      </p:pic>
    </p:spTree>
    <p:extLst>
      <p:ext uri="{BB962C8B-B14F-4D97-AF65-F5344CB8AC3E}">
        <p14:creationId xmlns:p14="http://schemas.microsoft.com/office/powerpoint/2010/main" val="22879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Overall spending on outsourcing</a:t>
            </a:r>
            <a:br>
              <a:rPr lang="en-US" dirty="0"/>
            </a:br>
            <a:r>
              <a:rPr lang="en-US" sz="2400" dirty="0"/>
              <a:t>domestic vs. foreign</a:t>
            </a:r>
          </a:p>
        </p:txBody>
      </p:sp>
      <p:sp>
        <p:nvSpPr>
          <p:cNvPr id="7" name="TextBox 6">
            <a:extLst>
              <a:ext uri="{FF2B5EF4-FFF2-40B4-BE49-F238E27FC236}">
                <a16:creationId xmlns:a16="http://schemas.microsoft.com/office/drawing/2014/main" id="{E7CB3286-FA8C-46E4-85E7-730B4B0B3E91}"/>
              </a:ext>
            </a:extLst>
          </p:cNvPr>
          <p:cNvSpPr txBox="1"/>
          <p:nvPr/>
        </p:nvSpPr>
        <p:spPr>
          <a:xfrm>
            <a:off x="8900197" y="17585"/>
            <a:ext cx="3184406" cy="2585323"/>
          </a:xfrm>
          <a:prstGeom prst="rect">
            <a:avLst/>
          </a:prstGeom>
          <a:solidFill>
            <a:srgbClr val="FFFF00"/>
          </a:solidFill>
        </p:spPr>
        <p:txBody>
          <a:bodyPr wrap="square" rtlCol="0">
            <a:spAutoFit/>
          </a:bodyPr>
          <a:lstStyle/>
          <a:p>
            <a:pPr marL="45720">
              <a:lnSpc>
                <a:spcPct val="90000"/>
              </a:lnSpc>
              <a:spcBef>
                <a:spcPts val="800"/>
              </a:spcBef>
              <a:buClr>
                <a:schemeClr val="accent1">
                  <a:lumMod val="50000"/>
                </a:schemeClr>
              </a:buClr>
              <a:buSzPct val="100000"/>
            </a:pPr>
            <a:r>
              <a:rPr lang="en-US" dirty="0"/>
              <a:t>Overall, the trend has been that US Spending has increased significantly over the past 8 years. Foreign spending accounts close to 3% of HHS Spending in the US. In conclusion most of the spending and activities are in the US and very little is spent outside.</a:t>
            </a:r>
          </a:p>
        </p:txBody>
      </p:sp>
      <p:pic>
        <p:nvPicPr>
          <p:cNvPr id="4" name="Picture 3" descr="A screenshot of a cell phone&#10;&#10;Description automatically generated">
            <a:extLst>
              <a:ext uri="{FF2B5EF4-FFF2-40B4-BE49-F238E27FC236}">
                <a16:creationId xmlns:a16="http://schemas.microsoft.com/office/drawing/2014/main" id="{BCB379E8-0891-40F8-829D-434EB1BA1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02" y="1591407"/>
            <a:ext cx="6475721" cy="4097215"/>
          </a:xfrm>
          <a:prstGeom prst="rect">
            <a:avLst/>
          </a:prstGeom>
        </p:spPr>
      </p:pic>
      <p:sp>
        <p:nvSpPr>
          <p:cNvPr id="9" name="TextBox 8">
            <a:extLst>
              <a:ext uri="{FF2B5EF4-FFF2-40B4-BE49-F238E27FC236}">
                <a16:creationId xmlns:a16="http://schemas.microsoft.com/office/drawing/2014/main" id="{82C33000-0F8B-4A2F-99C3-ED97F579624D}"/>
              </a:ext>
            </a:extLst>
          </p:cNvPr>
          <p:cNvSpPr txBox="1"/>
          <p:nvPr/>
        </p:nvSpPr>
        <p:spPr>
          <a:xfrm>
            <a:off x="5638800" y="2955636"/>
            <a:ext cx="914400" cy="914400"/>
          </a:xfrm>
          <a:prstGeom prst="rect">
            <a:avLst/>
          </a:prstGeom>
          <a:noFill/>
        </p:spPr>
        <p:txBody>
          <a:bodyPr wrap="square" rtlCol="0">
            <a:spAutoFit/>
          </a:bodyPr>
          <a:lstStyle/>
          <a:p>
            <a:endParaRPr lang="en-US" dirty="0"/>
          </a:p>
        </p:txBody>
      </p:sp>
      <p:sp>
        <p:nvSpPr>
          <p:cNvPr id="10" name="Rectangle 9">
            <a:extLst>
              <a:ext uri="{FF2B5EF4-FFF2-40B4-BE49-F238E27FC236}">
                <a16:creationId xmlns:a16="http://schemas.microsoft.com/office/drawing/2014/main" id="{65A864AF-9EBF-4B17-9A1B-E53890530E45}"/>
              </a:ext>
            </a:extLst>
          </p:cNvPr>
          <p:cNvSpPr/>
          <p:nvPr/>
        </p:nvSpPr>
        <p:spPr>
          <a:xfrm>
            <a:off x="8711719" y="3199889"/>
            <a:ext cx="3461223" cy="2488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374E7CD-B87A-4CD4-969F-DB168D64B4A2}"/>
              </a:ext>
            </a:extLst>
          </p:cNvPr>
          <p:cNvSpPr txBox="1"/>
          <p:nvPr/>
        </p:nvSpPr>
        <p:spPr>
          <a:xfrm>
            <a:off x="8833888" y="3239654"/>
            <a:ext cx="2358930" cy="1260764"/>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B03DE685-1708-4CDC-8B64-C968771BDAE3}"/>
              </a:ext>
            </a:extLst>
          </p:cNvPr>
          <p:cNvSpPr txBox="1"/>
          <p:nvPr/>
        </p:nvSpPr>
        <p:spPr>
          <a:xfrm>
            <a:off x="8627102" y="3197577"/>
            <a:ext cx="3564898" cy="2585323"/>
          </a:xfrm>
          <a:prstGeom prst="rect">
            <a:avLst/>
          </a:prstGeom>
          <a:solidFill>
            <a:schemeClr val="accent5"/>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b="1" i="1" dirty="0"/>
              <a:t>US Spending </a:t>
            </a:r>
            <a:r>
              <a:rPr lang="en-US" dirty="0"/>
              <a:t>has significantly increased over the past 8 years. From 2012 – 2019 the </a:t>
            </a:r>
            <a:r>
              <a:rPr lang="en-US" b="1" i="1" dirty="0"/>
              <a:t> </a:t>
            </a:r>
            <a:r>
              <a:rPr lang="en-US" dirty="0"/>
              <a:t>spending has increased 130%. This significant jump is shown from 2016 onwards. It is interesting because it coincides with the Trump Administration in office. I did not expect to such a drastic change. </a:t>
            </a:r>
          </a:p>
        </p:txBody>
      </p:sp>
      <p:sp>
        <p:nvSpPr>
          <p:cNvPr id="13" name="Oval 12">
            <a:extLst>
              <a:ext uri="{FF2B5EF4-FFF2-40B4-BE49-F238E27FC236}">
                <a16:creationId xmlns:a16="http://schemas.microsoft.com/office/drawing/2014/main" id="{613AC262-4A1D-4027-9AC9-927FF23C92B5}"/>
              </a:ext>
            </a:extLst>
          </p:cNvPr>
          <p:cNvSpPr/>
          <p:nvPr/>
        </p:nvSpPr>
        <p:spPr>
          <a:xfrm>
            <a:off x="19058" y="1773624"/>
            <a:ext cx="2086833" cy="421816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 Spending has been consistently low compared to US Spending for the past 8 years. An avg of 2.5 million is being spent</a:t>
            </a:r>
          </a:p>
        </p:txBody>
      </p:sp>
      <p:sp>
        <p:nvSpPr>
          <p:cNvPr id="14" name="TextBox 13">
            <a:extLst>
              <a:ext uri="{FF2B5EF4-FFF2-40B4-BE49-F238E27FC236}">
                <a16:creationId xmlns:a16="http://schemas.microsoft.com/office/drawing/2014/main" id="{0F77D7B1-ED65-4D3A-8550-A2C3A2095A37}"/>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GAYATRI</a:t>
            </a:r>
          </a:p>
        </p:txBody>
      </p:sp>
    </p:spTree>
    <p:extLst>
      <p:ext uri="{BB962C8B-B14F-4D97-AF65-F5344CB8AC3E}">
        <p14:creationId xmlns:p14="http://schemas.microsoft.com/office/powerpoint/2010/main" val="11679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6006</TotalTime>
  <Words>1676</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Wingdings</vt:lpstr>
      <vt:lpstr>Health Fitness 16x9</vt:lpstr>
      <vt:lpstr>Department of Health &amp; Human Services </vt:lpstr>
      <vt:lpstr>Scope</vt:lpstr>
      <vt:lpstr>PowerPoint Presentation</vt:lpstr>
      <vt:lpstr>HHS FINDINGS</vt:lpstr>
      <vt:lpstr>Contract distribution per fiscal year </vt:lpstr>
      <vt:lpstr>Contract distribution per fiscal year </vt:lpstr>
      <vt:lpstr>When are contracts being awarded?</vt:lpstr>
      <vt:lpstr>Is Seasonality unrelated with gov. administration?</vt:lpstr>
      <vt:lpstr>Overall spending on outsourcing domestic vs. foreign</vt:lpstr>
      <vt:lpstr>Data incomplete  domestic vs. foreign</vt:lpstr>
      <vt:lpstr>Total Dollar Amount Received By Top Ten Companies (2012-2019 total in billions of dollars)</vt:lpstr>
      <vt:lpstr>Comparison of Top Ten Companies  within the Top Ten List</vt:lpstr>
      <vt:lpstr>TOP 10 INDUSTRIES 2012-2019 </vt:lpstr>
      <vt:lpstr>TOP 10 INDUSTRIES (Women-Owned) 2012-2019 </vt:lpstr>
      <vt:lpstr>How competitive is the HHS supplier base?</vt:lpstr>
      <vt:lpstr>Does competition vary between agencies?</vt:lpstr>
      <vt:lpstr>small vs. other businesses</vt:lpstr>
      <vt:lpstr>Minority small Business Trends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Health &amp; Human Services</dc:title>
  <dc:creator>Sumita Jain</dc:creator>
  <cp:lastModifiedBy>Jorge Noriega</cp:lastModifiedBy>
  <cp:revision>62</cp:revision>
  <dcterms:created xsi:type="dcterms:W3CDTF">2019-10-26T14:06:06Z</dcterms:created>
  <dcterms:modified xsi:type="dcterms:W3CDTF">2019-11-02T12:22:55Z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