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7" r:id="rId5"/>
    <p:sldId id="257" r:id="rId6"/>
    <p:sldId id="260" r:id="rId7"/>
    <p:sldId id="261" r:id="rId8"/>
    <p:sldId id="262" r:id="rId9"/>
    <p:sldId id="268" r:id="rId10"/>
    <p:sldId id="263" r:id="rId11"/>
    <p:sldId id="266" r:id="rId12"/>
    <p:sldId id="269"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Category Wise</a:t>
            </a:r>
            <a:r>
              <a:rPr lang="en-US" baseline="0" dirty="0"/>
              <a:t> Split for Dataset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Class Split</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E35-4C2F-925F-0BF60227C7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E35-4C2F-925F-0BF60227C7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E35-4C2F-925F-0BF60227C7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E35-4C2F-925F-0BF60227C7F6}"/>
              </c:ext>
            </c:extLst>
          </c:dPt>
          <c:cat>
            <c:strRef>
              <c:f>Sheet1!$A$2:$A$6</c:f>
              <c:strCache>
                <c:ptCount val="4"/>
                <c:pt idx="0">
                  <c:v>Pneumonia</c:v>
                </c:pt>
                <c:pt idx="1">
                  <c:v>Covid-19</c:v>
                </c:pt>
                <c:pt idx="2">
                  <c:v>Lung Opacity</c:v>
                </c:pt>
                <c:pt idx="3">
                  <c:v>Normal</c:v>
                </c:pt>
              </c:strCache>
            </c:strRef>
          </c:cat>
          <c:val>
            <c:numRef>
              <c:f>Sheet1!$B$2:$B$6</c:f>
              <c:numCache>
                <c:formatCode>General</c:formatCode>
                <c:ptCount val="4"/>
                <c:pt idx="0">
                  <c:v>1345</c:v>
                </c:pt>
                <c:pt idx="1">
                  <c:v>3600</c:v>
                </c:pt>
                <c:pt idx="2">
                  <c:v>6000</c:v>
                </c:pt>
                <c:pt idx="3" formatCode="#,##0">
                  <c:v>10000</c:v>
                </c:pt>
              </c:numCache>
            </c:numRef>
          </c:val>
          <c:extLst>
            <c:ext xmlns:c16="http://schemas.microsoft.com/office/drawing/2014/chart" uri="{C3380CC4-5D6E-409C-BE32-E72D297353CC}">
              <c16:uniqueId val="{0000000A-9E35-4C2F-925F-0BF60227C7F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0.27157</cdr:x>
      <cdr:y>0.44945</cdr:y>
    </cdr:from>
    <cdr:to>
      <cdr:x>0.47197</cdr:x>
      <cdr:y>0.55055</cdr:y>
    </cdr:to>
    <cdr:sp macro="" textlink="">
      <cdr:nvSpPr>
        <cdr:cNvPr id="2" name="TextBox 1">
          <a:extLst xmlns:a="http://schemas.openxmlformats.org/drawingml/2006/main">
            <a:ext uri="{FF2B5EF4-FFF2-40B4-BE49-F238E27FC236}">
              <a16:creationId xmlns:a16="http://schemas.microsoft.com/office/drawing/2014/main" id="{6314EAC9-2714-0D20-CCF9-BF936A24B2ED}"/>
            </a:ext>
          </a:extLst>
        </cdr:cNvPr>
        <cdr:cNvSpPr txBox="1"/>
      </cdr:nvSpPr>
      <cdr:spPr>
        <a:xfrm xmlns:a="http://schemas.openxmlformats.org/drawingml/2006/main">
          <a:off x="1858772" y="2302327"/>
          <a:ext cx="1371600" cy="5178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b="1" dirty="0">
              <a:solidFill>
                <a:schemeClr val="bg1"/>
              </a:solidFill>
              <a:latin typeface="Times New Roman" panose="02020603050405020304" pitchFamily="18" charset="0"/>
              <a:cs typeface="Times New Roman" panose="02020603050405020304" pitchFamily="18" charset="0"/>
            </a:rPr>
            <a:t>10,000</a:t>
          </a:r>
        </a:p>
      </cdr:txBody>
    </cdr:sp>
  </cdr:relSizeAnchor>
  <cdr:relSizeAnchor xmlns:cdr="http://schemas.openxmlformats.org/drawingml/2006/chartDrawing">
    <cdr:from>
      <cdr:x>0.55649</cdr:x>
      <cdr:y>0.62842</cdr:y>
    </cdr:from>
    <cdr:to>
      <cdr:x>0.72731</cdr:x>
      <cdr:y>0.70128</cdr:y>
    </cdr:to>
    <cdr:sp macro="" textlink="">
      <cdr:nvSpPr>
        <cdr:cNvPr id="3" name="TextBox 2">
          <a:extLst xmlns:a="http://schemas.openxmlformats.org/drawingml/2006/main">
            <a:ext uri="{FF2B5EF4-FFF2-40B4-BE49-F238E27FC236}">
              <a16:creationId xmlns:a16="http://schemas.microsoft.com/office/drawing/2014/main" id="{3E74869B-427D-02AC-DC73-C8FDC19373C7}"/>
            </a:ext>
          </a:extLst>
        </cdr:cNvPr>
        <cdr:cNvSpPr txBox="1"/>
      </cdr:nvSpPr>
      <cdr:spPr>
        <a:xfrm xmlns:a="http://schemas.openxmlformats.org/drawingml/2006/main">
          <a:off x="3808870" y="3219060"/>
          <a:ext cx="1169130" cy="3732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b="1" dirty="0">
              <a:solidFill>
                <a:schemeClr val="bg1"/>
              </a:solidFill>
              <a:latin typeface="Times New Roman" panose="02020603050405020304" pitchFamily="18" charset="0"/>
              <a:cs typeface="Times New Roman" panose="02020603050405020304" pitchFamily="18" charset="0"/>
            </a:rPr>
            <a:t>6000</a:t>
          </a:r>
        </a:p>
      </cdr:txBody>
    </cdr:sp>
  </cdr:relSizeAnchor>
  <cdr:relSizeAnchor xmlns:cdr="http://schemas.openxmlformats.org/drawingml/2006/chartDrawing">
    <cdr:from>
      <cdr:x>0.61647</cdr:x>
      <cdr:y>0.30601</cdr:y>
    </cdr:from>
    <cdr:to>
      <cdr:x>0.7937</cdr:x>
      <cdr:y>0.38069</cdr:y>
    </cdr:to>
    <cdr:sp macro="" textlink="">
      <cdr:nvSpPr>
        <cdr:cNvPr id="4" name="TextBox 3">
          <a:extLst xmlns:a="http://schemas.openxmlformats.org/drawingml/2006/main">
            <a:ext uri="{FF2B5EF4-FFF2-40B4-BE49-F238E27FC236}">
              <a16:creationId xmlns:a16="http://schemas.microsoft.com/office/drawing/2014/main" id="{10A04F86-09C5-45B6-6016-D0738934488A}"/>
            </a:ext>
          </a:extLst>
        </cdr:cNvPr>
        <cdr:cNvSpPr txBox="1"/>
      </cdr:nvSpPr>
      <cdr:spPr>
        <a:xfrm xmlns:a="http://schemas.openxmlformats.org/drawingml/2006/main">
          <a:off x="4219417" y="1567542"/>
          <a:ext cx="1212980" cy="38255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dirty="0">
              <a:solidFill>
                <a:schemeClr val="bg1"/>
              </a:solidFill>
              <a:latin typeface="Times New Roman" panose="02020603050405020304" pitchFamily="18" charset="0"/>
              <a:cs typeface="Times New Roman" panose="02020603050405020304" pitchFamily="18" charset="0"/>
            </a:rPr>
            <a:t>3600</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0682-7E02-28C9-92A0-44C76F5FB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EF1985-D63C-DBD0-AE2F-8D7277BD1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0FA7BD-75B5-EC2F-E780-72F741048307}"/>
              </a:ext>
            </a:extLst>
          </p:cNvPr>
          <p:cNvSpPr>
            <a:spLocks noGrp="1"/>
          </p:cNvSpPr>
          <p:nvPr>
            <p:ph type="dt" sz="half" idx="10"/>
          </p:nvPr>
        </p:nvSpPr>
        <p:spPr/>
        <p:txBody>
          <a:bodyPr/>
          <a:lstStyle/>
          <a:p>
            <a:fld id="{8A01AEFA-F3C2-4AB3-A01F-E579C5B65C2A}" type="datetimeFigureOut">
              <a:rPr lang="en-IN" smtClean="0"/>
              <a:t>04-02-2023</a:t>
            </a:fld>
            <a:endParaRPr lang="en-IN"/>
          </a:p>
        </p:txBody>
      </p:sp>
      <p:sp>
        <p:nvSpPr>
          <p:cNvPr id="5" name="Footer Placeholder 4">
            <a:extLst>
              <a:ext uri="{FF2B5EF4-FFF2-40B4-BE49-F238E27FC236}">
                <a16:creationId xmlns:a16="http://schemas.microsoft.com/office/drawing/2014/main" id="{2AE618FC-6494-72DA-398B-A4E0CCBBA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E0906-0FA5-F25E-4CB1-E99AC1F08C18}"/>
              </a:ext>
            </a:extLst>
          </p:cNvPr>
          <p:cNvSpPr>
            <a:spLocks noGrp="1"/>
          </p:cNvSpPr>
          <p:nvPr>
            <p:ph type="sldNum" sz="quarter" idx="12"/>
          </p:nvPr>
        </p:nvSpPr>
        <p:spPr/>
        <p:txBody>
          <a:bodyPr/>
          <a:lstStyle/>
          <a:p>
            <a:fld id="{E52A0750-4730-4265-935D-80C67203D180}" type="slidenum">
              <a:rPr lang="en-IN" smtClean="0"/>
              <a:t>‹#›</a:t>
            </a:fld>
            <a:endParaRPr lang="en-IN"/>
          </a:p>
        </p:txBody>
      </p:sp>
    </p:spTree>
    <p:extLst>
      <p:ext uri="{BB962C8B-B14F-4D97-AF65-F5344CB8AC3E}">
        <p14:creationId xmlns:p14="http://schemas.microsoft.com/office/powerpoint/2010/main" val="396235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AED1-E82E-BA1F-DCFE-DF50C7A14F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3542BD-F767-8E9D-314E-1FA91616BE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85C7B-4B2A-5CFC-FDD2-451518F0872D}"/>
              </a:ext>
            </a:extLst>
          </p:cNvPr>
          <p:cNvSpPr>
            <a:spLocks noGrp="1"/>
          </p:cNvSpPr>
          <p:nvPr>
            <p:ph type="dt" sz="half" idx="10"/>
          </p:nvPr>
        </p:nvSpPr>
        <p:spPr/>
        <p:txBody>
          <a:bodyPr/>
          <a:lstStyle/>
          <a:p>
            <a:fld id="{8A01AEFA-F3C2-4AB3-A01F-E579C5B65C2A}" type="datetimeFigureOut">
              <a:rPr lang="en-IN" smtClean="0"/>
              <a:t>04-02-2023</a:t>
            </a:fld>
            <a:endParaRPr lang="en-IN"/>
          </a:p>
        </p:txBody>
      </p:sp>
      <p:sp>
        <p:nvSpPr>
          <p:cNvPr id="5" name="Footer Placeholder 4">
            <a:extLst>
              <a:ext uri="{FF2B5EF4-FFF2-40B4-BE49-F238E27FC236}">
                <a16:creationId xmlns:a16="http://schemas.microsoft.com/office/drawing/2014/main" id="{FEF02CCC-ABE0-F935-34A3-76713C90F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B9822-03C9-B1A0-9607-C9D3B7FD85C9}"/>
              </a:ext>
            </a:extLst>
          </p:cNvPr>
          <p:cNvSpPr>
            <a:spLocks noGrp="1"/>
          </p:cNvSpPr>
          <p:nvPr>
            <p:ph type="sldNum" sz="quarter" idx="12"/>
          </p:nvPr>
        </p:nvSpPr>
        <p:spPr/>
        <p:txBody>
          <a:bodyPr/>
          <a:lstStyle/>
          <a:p>
            <a:fld id="{E52A0750-4730-4265-935D-80C67203D180}" type="slidenum">
              <a:rPr lang="en-IN" smtClean="0"/>
              <a:t>‹#›</a:t>
            </a:fld>
            <a:endParaRPr lang="en-IN"/>
          </a:p>
        </p:txBody>
      </p:sp>
    </p:spTree>
    <p:extLst>
      <p:ext uri="{BB962C8B-B14F-4D97-AF65-F5344CB8AC3E}">
        <p14:creationId xmlns:p14="http://schemas.microsoft.com/office/powerpoint/2010/main" val="93316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B285F6-9731-002B-1090-876ACCCFB7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92F1A9-A5CD-1FC5-7B8A-483D4D8509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06755-47B2-7EAE-8DBE-D17114FC9EAD}"/>
              </a:ext>
            </a:extLst>
          </p:cNvPr>
          <p:cNvSpPr>
            <a:spLocks noGrp="1"/>
          </p:cNvSpPr>
          <p:nvPr>
            <p:ph type="dt" sz="half" idx="10"/>
          </p:nvPr>
        </p:nvSpPr>
        <p:spPr/>
        <p:txBody>
          <a:bodyPr/>
          <a:lstStyle/>
          <a:p>
            <a:fld id="{8A01AEFA-F3C2-4AB3-A01F-E579C5B65C2A}" type="datetimeFigureOut">
              <a:rPr lang="en-IN" smtClean="0"/>
              <a:t>04-02-2023</a:t>
            </a:fld>
            <a:endParaRPr lang="en-IN"/>
          </a:p>
        </p:txBody>
      </p:sp>
      <p:sp>
        <p:nvSpPr>
          <p:cNvPr id="5" name="Footer Placeholder 4">
            <a:extLst>
              <a:ext uri="{FF2B5EF4-FFF2-40B4-BE49-F238E27FC236}">
                <a16:creationId xmlns:a16="http://schemas.microsoft.com/office/drawing/2014/main" id="{3D837A53-E487-E8FC-9567-90B3FA745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4840E-3766-9044-2D8F-3E8CF4217592}"/>
              </a:ext>
            </a:extLst>
          </p:cNvPr>
          <p:cNvSpPr>
            <a:spLocks noGrp="1"/>
          </p:cNvSpPr>
          <p:nvPr>
            <p:ph type="sldNum" sz="quarter" idx="12"/>
          </p:nvPr>
        </p:nvSpPr>
        <p:spPr/>
        <p:txBody>
          <a:bodyPr/>
          <a:lstStyle/>
          <a:p>
            <a:fld id="{E52A0750-4730-4265-935D-80C67203D180}" type="slidenum">
              <a:rPr lang="en-IN" smtClean="0"/>
              <a:t>‹#›</a:t>
            </a:fld>
            <a:endParaRPr lang="en-IN"/>
          </a:p>
        </p:txBody>
      </p:sp>
    </p:spTree>
    <p:extLst>
      <p:ext uri="{BB962C8B-B14F-4D97-AF65-F5344CB8AC3E}">
        <p14:creationId xmlns:p14="http://schemas.microsoft.com/office/powerpoint/2010/main" val="384107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784F-FA2D-0A12-C4DF-A02FBFD127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51F809-3BFA-ED29-AC3F-3C0B6276D1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3194DF-E4B5-11BD-D37B-0677705C0B64}"/>
              </a:ext>
            </a:extLst>
          </p:cNvPr>
          <p:cNvSpPr>
            <a:spLocks noGrp="1"/>
          </p:cNvSpPr>
          <p:nvPr>
            <p:ph type="dt" sz="half" idx="10"/>
          </p:nvPr>
        </p:nvSpPr>
        <p:spPr/>
        <p:txBody>
          <a:bodyPr/>
          <a:lstStyle/>
          <a:p>
            <a:fld id="{8A01AEFA-F3C2-4AB3-A01F-E579C5B65C2A}" type="datetimeFigureOut">
              <a:rPr lang="en-IN" smtClean="0"/>
              <a:t>04-02-2023</a:t>
            </a:fld>
            <a:endParaRPr lang="en-IN"/>
          </a:p>
        </p:txBody>
      </p:sp>
      <p:sp>
        <p:nvSpPr>
          <p:cNvPr id="5" name="Footer Placeholder 4">
            <a:extLst>
              <a:ext uri="{FF2B5EF4-FFF2-40B4-BE49-F238E27FC236}">
                <a16:creationId xmlns:a16="http://schemas.microsoft.com/office/drawing/2014/main" id="{A6934681-1008-FE43-7321-F6C4547B7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3442B-26C3-7995-3EF2-949D9E6AB360}"/>
              </a:ext>
            </a:extLst>
          </p:cNvPr>
          <p:cNvSpPr>
            <a:spLocks noGrp="1"/>
          </p:cNvSpPr>
          <p:nvPr>
            <p:ph type="sldNum" sz="quarter" idx="12"/>
          </p:nvPr>
        </p:nvSpPr>
        <p:spPr/>
        <p:txBody>
          <a:bodyPr/>
          <a:lstStyle/>
          <a:p>
            <a:fld id="{E52A0750-4730-4265-935D-80C67203D180}" type="slidenum">
              <a:rPr lang="en-IN" smtClean="0"/>
              <a:t>‹#›</a:t>
            </a:fld>
            <a:endParaRPr lang="en-IN"/>
          </a:p>
        </p:txBody>
      </p:sp>
    </p:spTree>
    <p:extLst>
      <p:ext uri="{BB962C8B-B14F-4D97-AF65-F5344CB8AC3E}">
        <p14:creationId xmlns:p14="http://schemas.microsoft.com/office/powerpoint/2010/main" val="2036392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DA1D-461F-296B-A807-D8225DF0C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87D5CB-C26F-7F5B-695E-520A89F73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4B67B0-C9E5-6721-7EE5-52995AB1F115}"/>
              </a:ext>
            </a:extLst>
          </p:cNvPr>
          <p:cNvSpPr>
            <a:spLocks noGrp="1"/>
          </p:cNvSpPr>
          <p:nvPr>
            <p:ph type="dt" sz="half" idx="10"/>
          </p:nvPr>
        </p:nvSpPr>
        <p:spPr/>
        <p:txBody>
          <a:bodyPr/>
          <a:lstStyle/>
          <a:p>
            <a:fld id="{8A01AEFA-F3C2-4AB3-A01F-E579C5B65C2A}" type="datetimeFigureOut">
              <a:rPr lang="en-IN" smtClean="0"/>
              <a:t>04-02-2023</a:t>
            </a:fld>
            <a:endParaRPr lang="en-IN"/>
          </a:p>
        </p:txBody>
      </p:sp>
      <p:sp>
        <p:nvSpPr>
          <p:cNvPr id="5" name="Footer Placeholder 4">
            <a:extLst>
              <a:ext uri="{FF2B5EF4-FFF2-40B4-BE49-F238E27FC236}">
                <a16:creationId xmlns:a16="http://schemas.microsoft.com/office/drawing/2014/main" id="{C5606566-C36C-7C6C-CD65-9F299D8F7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50370-BFAA-202B-04C8-4446C2B6FFFD}"/>
              </a:ext>
            </a:extLst>
          </p:cNvPr>
          <p:cNvSpPr>
            <a:spLocks noGrp="1"/>
          </p:cNvSpPr>
          <p:nvPr>
            <p:ph type="sldNum" sz="quarter" idx="12"/>
          </p:nvPr>
        </p:nvSpPr>
        <p:spPr/>
        <p:txBody>
          <a:bodyPr/>
          <a:lstStyle/>
          <a:p>
            <a:fld id="{E52A0750-4730-4265-935D-80C67203D180}" type="slidenum">
              <a:rPr lang="en-IN" smtClean="0"/>
              <a:t>‹#›</a:t>
            </a:fld>
            <a:endParaRPr lang="en-IN"/>
          </a:p>
        </p:txBody>
      </p:sp>
    </p:spTree>
    <p:extLst>
      <p:ext uri="{BB962C8B-B14F-4D97-AF65-F5344CB8AC3E}">
        <p14:creationId xmlns:p14="http://schemas.microsoft.com/office/powerpoint/2010/main" val="21813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2E32-2C4F-4AB7-7024-B3C76F70E3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B1E180-48A7-3BA8-9D0E-A516EB5AC8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68998F-FFA9-7E61-B778-F79F1F4A94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D59745-4257-91B8-D410-7C19164ED742}"/>
              </a:ext>
            </a:extLst>
          </p:cNvPr>
          <p:cNvSpPr>
            <a:spLocks noGrp="1"/>
          </p:cNvSpPr>
          <p:nvPr>
            <p:ph type="dt" sz="half" idx="10"/>
          </p:nvPr>
        </p:nvSpPr>
        <p:spPr/>
        <p:txBody>
          <a:bodyPr/>
          <a:lstStyle/>
          <a:p>
            <a:fld id="{8A01AEFA-F3C2-4AB3-A01F-E579C5B65C2A}" type="datetimeFigureOut">
              <a:rPr lang="en-IN" smtClean="0"/>
              <a:t>04-02-2023</a:t>
            </a:fld>
            <a:endParaRPr lang="en-IN"/>
          </a:p>
        </p:txBody>
      </p:sp>
      <p:sp>
        <p:nvSpPr>
          <p:cNvPr id="6" name="Footer Placeholder 5">
            <a:extLst>
              <a:ext uri="{FF2B5EF4-FFF2-40B4-BE49-F238E27FC236}">
                <a16:creationId xmlns:a16="http://schemas.microsoft.com/office/drawing/2014/main" id="{5384B86C-DFA7-22EE-0A81-331706A867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6F8DE8-A66F-72BF-E14F-4A75E1653194}"/>
              </a:ext>
            </a:extLst>
          </p:cNvPr>
          <p:cNvSpPr>
            <a:spLocks noGrp="1"/>
          </p:cNvSpPr>
          <p:nvPr>
            <p:ph type="sldNum" sz="quarter" idx="12"/>
          </p:nvPr>
        </p:nvSpPr>
        <p:spPr/>
        <p:txBody>
          <a:bodyPr/>
          <a:lstStyle/>
          <a:p>
            <a:fld id="{E52A0750-4730-4265-935D-80C67203D180}" type="slidenum">
              <a:rPr lang="en-IN" smtClean="0"/>
              <a:t>‹#›</a:t>
            </a:fld>
            <a:endParaRPr lang="en-IN"/>
          </a:p>
        </p:txBody>
      </p:sp>
    </p:spTree>
    <p:extLst>
      <p:ext uri="{BB962C8B-B14F-4D97-AF65-F5344CB8AC3E}">
        <p14:creationId xmlns:p14="http://schemas.microsoft.com/office/powerpoint/2010/main" val="226046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68A5-26AC-C280-3524-419ED88CB6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08BE9E-5C14-ED7C-D387-12469EC1C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AF2DEA-DE38-85D6-F3BD-5C712A70E4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045334-FE89-9B63-0519-46036EB63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5CA5B-9945-8BA7-02C0-492DCC6FE0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7CA552-D6EB-9D43-1AE0-B87EDE4976DD}"/>
              </a:ext>
            </a:extLst>
          </p:cNvPr>
          <p:cNvSpPr>
            <a:spLocks noGrp="1"/>
          </p:cNvSpPr>
          <p:nvPr>
            <p:ph type="dt" sz="half" idx="10"/>
          </p:nvPr>
        </p:nvSpPr>
        <p:spPr/>
        <p:txBody>
          <a:bodyPr/>
          <a:lstStyle/>
          <a:p>
            <a:fld id="{8A01AEFA-F3C2-4AB3-A01F-E579C5B65C2A}" type="datetimeFigureOut">
              <a:rPr lang="en-IN" smtClean="0"/>
              <a:t>04-02-2023</a:t>
            </a:fld>
            <a:endParaRPr lang="en-IN"/>
          </a:p>
        </p:txBody>
      </p:sp>
      <p:sp>
        <p:nvSpPr>
          <p:cNvPr id="8" name="Footer Placeholder 7">
            <a:extLst>
              <a:ext uri="{FF2B5EF4-FFF2-40B4-BE49-F238E27FC236}">
                <a16:creationId xmlns:a16="http://schemas.microsoft.com/office/drawing/2014/main" id="{4FA5403F-E144-C983-C4DC-3D27C0D397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7D58C9-CB3C-18C3-0DC9-1A0EFA80FD49}"/>
              </a:ext>
            </a:extLst>
          </p:cNvPr>
          <p:cNvSpPr>
            <a:spLocks noGrp="1"/>
          </p:cNvSpPr>
          <p:nvPr>
            <p:ph type="sldNum" sz="quarter" idx="12"/>
          </p:nvPr>
        </p:nvSpPr>
        <p:spPr/>
        <p:txBody>
          <a:bodyPr/>
          <a:lstStyle/>
          <a:p>
            <a:fld id="{E52A0750-4730-4265-935D-80C67203D180}" type="slidenum">
              <a:rPr lang="en-IN" smtClean="0"/>
              <a:t>‹#›</a:t>
            </a:fld>
            <a:endParaRPr lang="en-IN"/>
          </a:p>
        </p:txBody>
      </p:sp>
    </p:spTree>
    <p:extLst>
      <p:ext uri="{BB962C8B-B14F-4D97-AF65-F5344CB8AC3E}">
        <p14:creationId xmlns:p14="http://schemas.microsoft.com/office/powerpoint/2010/main" val="129112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5B1-486D-B379-9D67-0B3001E950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A71289-0014-25CB-E26A-6E2BCD2471CB}"/>
              </a:ext>
            </a:extLst>
          </p:cNvPr>
          <p:cNvSpPr>
            <a:spLocks noGrp="1"/>
          </p:cNvSpPr>
          <p:nvPr>
            <p:ph type="dt" sz="half" idx="10"/>
          </p:nvPr>
        </p:nvSpPr>
        <p:spPr/>
        <p:txBody>
          <a:bodyPr/>
          <a:lstStyle/>
          <a:p>
            <a:fld id="{8A01AEFA-F3C2-4AB3-A01F-E579C5B65C2A}" type="datetimeFigureOut">
              <a:rPr lang="en-IN" smtClean="0"/>
              <a:t>04-02-2023</a:t>
            </a:fld>
            <a:endParaRPr lang="en-IN"/>
          </a:p>
        </p:txBody>
      </p:sp>
      <p:sp>
        <p:nvSpPr>
          <p:cNvPr id="4" name="Footer Placeholder 3">
            <a:extLst>
              <a:ext uri="{FF2B5EF4-FFF2-40B4-BE49-F238E27FC236}">
                <a16:creationId xmlns:a16="http://schemas.microsoft.com/office/drawing/2014/main" id="{51617F7C-FD26-E84E-4E1B-B560A4D06D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C335B-D382-9275-CB18-2AB62A6BDE60}"/>
              </a:ext>
            </a:extLst>
          </p:cNvPr>
          <p:cNvSpPr>
            <a:spLocks noGrp="1"/>
          </p:cNvSpPr>
          <p:nvPr>
            <p:ph type="sldNum" sz="quarter" idx="12"/>
          </p:nvPr>
        </p:nvSpPr>
        <p:spPr/>
        <p:txBody>
          <a:bodyPr/>
          <a:lstStyle/>
          <a:p>
            <a:fld id="{E52A0750-4730-4265-935D-80C67203D180}" type="slidenum">
              <a:rPr lang="en-IN" smtClean="0"/>
              <a:t>‹#›</a:t>
            </a:fld>
            <a:endParaRPr lang="en-IN"/>
          </a:p>
        </p:txBody>
      </p:sp>
    </p:spTree>
    <p:extLst>
      <p:ext uri="{BB962C8B-B14F-4D97-AF65-F5344CB8AC3E}">
        <p14:creationId xmlns:p14="http://schemas.microsoft.com/office/powerpoint/2010/main" val="127983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5EF2B-C1ED-D97D-F972-21F4A17BA62A}"/>
              </a:ext>
            </a:extLst>
          </p:cNvPr>
          <p:cNvSpPr>
            <a:spLocks noGrp="1"/>
          </p:cNvSpPr>
          <p:nvPr>
            <p:ph type="dt" sz="half" idx="10"/>
          </p:nvPr>
        </p:nvSpPr>
        <p:spPr/>
        <p:txBody>
          <a:bodyPr/>
          <a:lstStyle/>
          <a:p>
            <a:fld id="{8A01AEFA-F3C2-4AB3-A01F-E579C5B65C2A}" type="datetimeFigureOut">
              <a:rPr lang="en-IN" smtClean="0"/>
              <a:t>04-02-2023</a:t>
            </a:fld>
            <a:endParaRPr lang="en-IN"/>
          </a:p>
        </p:txBody>
      </p:sp>
      <p:sp>
        <p:nvSpPr>
          <p:cNvPr id="3" name="Footer Placeholder 2">
            <a:extLst>
              <a:ext uri="{FF2B5EF4-FFF2-40B4-BE49-F238E27FC236}">
                <a16:creationId xmlns:a16="http://schemas.microsoft.com/office/drawing/2014/main" id="{DC2A5595-A843-504A-5C15-FB9C9D8B84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A62665-53C7-DA8F-7A2B-6E5136F11F80}"/>
              </a:ext>
            </a:extLst>
          </p:cNvPr>
          <p:cNvSpPr>
            <a:spLocks noGrp="1"/>
          </p:cNvSpPr>
          <p:nvPr>
            <p:ph type="sldNum" sz="quarter" idx="12"/>
          </p:nvPr>
        </p:nvSpPr>
        <p:spPr/>
        <p:txBody>
          <a:bodyPr/>
          <a:lstStyle/>
          <a:p>
            <a:fld id="{E52A0750-4730-4265-935D-80C67203D180}" type="slidenum">
              <a:rPr lang="en-IN" smtClean="0"/>
              <a:t>‹#›</a:t>
            </a:fld>
            <a:endParaRPr lang="en-IN"/>
          </a:p>
        </p:txBody>
      </p:sp>
    </p:spTree>
    <p:extLst>
      <p:ext uri="{BB962C8B-B14F-4D97-AF65-F5344CB8AC3E}">
        <p14:creationId xmlns:p14="http://schemas.microsoft.com/office/powerpoint/2010/main" val="264648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CB9F-6AAF-C957-8062-E380DA5BA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8EF43A-EB64-7BE3-A1BB-264F63EE7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878536-3D2B-CFE6-C34F-225E25010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11C8B-17A8-9403-072A-3043742D6F5C}"/>
              </a:ext>
            </a:extLst>
          </p:cNvPr>
          <p:cNvSpPr>
            <a:spLocks noGrp="1"/>
          </p:cNvSpPr>
          <p:nvPr>
            <p:ph type="dt" sz="half" idx="10"/>
          </p:nvPr>
        </p:nvSpPr>
        <p:spPr/>
        <p:txBody>
          <a:bodyPr/>
          <a:lstStyle/>
          <a:p>
            <a:fld id="{8A01AEFA-F3C2-4AB3-A01F-E579C5B65C2A}" type="datetimeFigureOut">
              <a:rPr lang="en-IN" smtClean="0"/>
              <a:t>04-02-2023</a:t>
            </a:fld>
            <a:endParaRPr lang="en-IN"/>
          </a:p>
        </p:txBody>
      </p:sp>
      <p:sp>
        <p:nvSpPr>
          <p:cNvPr id="6" name="Footer Placeholder 5">
            <a:extLst>
              <a:ext uri="{FF2B5EF4-FFF2-40B4-BE49-F238E27FC236}">
                <a16:creationId xmlns:a16="http://schemas.microsoft.com/office/drawing/2014/main" id="{9C45EC4F-057A-C331-9AC3-D304B9ED6C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305D76-72B8-1A8E-BB53-ADFEF9CD704C}"/>
              </a:ext>
            </a:extLst>
          </p:cNvPr>
          <p:cNvSpPr>
            <a:spLocks noGrp="1"/>
          </p:cNvSpPr>
          <p:nvPr>
            <p:ph type="sldNum" sz="quarter" idx="12"/>
          </p:nvPr>
        </p:nvSpPr>
        <p:spPr/>
        <p:txBody>
          <a:bodyPr/>
          <a:lstStyle/>
          <a:p>
            <a:fld id="{E52A0750-4730-4265-935D-80C67203D180}" type="slidenum">
              <a:rPr lang="en-IN" smtClean="0"/>
              <a:t>‹#›</a:t>
            </a:fld>
            <a:endParaRPr lang="en-IN"/>
          </a:p>
        </p:txBody>
      </p:sp>
    </p:spTree>
    <p:extLst>
      <p:ext uri="{BB962C8B-B14F-4D97-AF65-F5344CB8AC3E}">
        <p14:creationId xmlns:p14="http://schemas.microsoft.com/office/powerpoint/2010/main" val="220150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E4AA-2A81-041B-C920-A0E85A026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F35159-8F0C-4FB1-85FE-83B0DF76E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5ABCB2-AD70-EE15-E652-4B13D8D4B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B7524-43CD-3843-5533-606864B9B8F6}"/>
              </a:ext>
            </a:extLst>
          </p:cNvPr>
          <p:cNvSpPr>
            <a:spLocks noGrp="1"/>
          </p:cNvSpPr>
          <p:nvPr>
            <p:ph type="dt" sz="half" idx="10"/>
          </p:nvPr>
        </p:nvSpPr>
        <p:spPr/>
        <p:txBody>
          <a:bodyPr/>
          <a:lstStyle/>
          <a:p>
            <a:fld id="{8A01AEFA-F3C2-4AB3-A01F-E579C5B65C2A}" type="datetimeFigureOut">
              <a:rPr lang="en-IN" smtClean="0"/>
              <a:t>04-02-2023</a:t>
            </a:fld>
            <a:endParaRPr lang="en-IN"/>
          </a:p>
        </p:txBody>
      </p:sp>
      <p:sp>
        <p:nvSpPr>
          <p:cNvPr id="6" name="Footer Placeholder 5">
            <a:extLst>
              <a:ext uri="{FF2B5EF4-FFF2-40B4-BE49-F238E27FC236}">
                <a16:creationId xmlns:a16="http://schemas.microsoft.com/office/drawing/2014/main" id="{C6B3EA6F-EEA2-41BA-B410-BC2DBA533A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59CAC-C8A2-C19B-D20F-A63DD26A8C9F}"/>
              </a:ext>
            </a:extLst>
          </p:cNvPr>
          <p:cNvSpPr>
            <a:spLocks noGrp="1"/>
          </p:cNvSpPr>
          <p:nvPr>
            <p:ph type="sldNum" sz="quarter" idx="12"/>
          </p:nvPr>
        </p:nvSpPr>
        <p:spPr/>
        <p:txBody>
          <a:bodyPr/>
          <a:lstStyle/>
          <a:p>
            <a:fld id="{E52A0750-4730-4265-935D-80C67203D180}" type="slidenum">
              <a:rPr lang="en-IN" smtClean="0"/>
              <a:t>‹#›</a:t>
            </a:fld>
            <a:endParaRPr lang="en-IN"/>
          </a:p>
        </p:txBody>
      </p:sp>
    </p:spTree>
    <p:extLst>
      <p:ext uri="{BB962C8B-B14F-4D97-AF65-F5344CB8AC3E}">
        <p14:creationId xmlns:p14="http://schemas.microsoft.com/office/powerpoint/2010/main" val="3435241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99C01-DB07-BDFC-5BC7-6BEF28B56F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87AF36-0CB7-DDEE-DF4F-9FE8B59FA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404C8-E9DB-5A1D-84AE-0F5D013A2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1AEFA-F3C2-4AB3-A01F-E579C5B65C2A}" type="datetimeFigureOut">
              <a:rPr lang="en-IN" smtClean="0"/>
              <a:t>04-02-2023</a:t>
            </a:fld>
            <a:endParaRPr lang="en-IN"/>
          </a:p>
        </p:txBody>
      </p:sp>
      <p:sp>
        <p:nvSpPr>
          <p:cNvPr id="5" name="Footer Placeholder 4">
            <a:extLst>
              <a:ext uri="{FF2B5EF4-FFF2-40B4-BE49-F238E27FC236}">
                <a16:creationId xmlns:a16="http://schemas.microsoft.com/office/drawing/2014/main" id="{D6E1808F-9707-D7BE-0AAE-E28673EF9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F492D7-D845-EB91-BAC2-1D6CEFBD48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A0750-4730-4265-935D-80C67203D180}" type="slidenum">
              <a:rPr lang="en-IN" smtClean="0"/>
              <a:t>‹#›</a:t>
            </a:fld>
            <a:endParaRPr lang="en-IN"/>
          </a:p>
        </p:txBody>
      </p:sp>
    </p:spTree>
    <p:extLst>
      <p:ext uri="{BB962C8B-B14F-4D97-AF65-F5344CB8AC3E}">
        <p14:creationId xmlns:p14="http://schemas.microsoft.com/office/powerpoint/2010/main" val="262141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rejournals.com/formatedpaper/1702269.pdf" TargetMode="External"/><Relationship Id="rId2" Type="http://schemas.openxmlformats.org/officeDocument/2006/relationships/hyperlink" Target="https://www.sciencedirect.com/science/article/pii/S001048252100113X"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30105218_CHEST_XRAYS_IMAGE_CLASSIFICATION_IN_MEDICAL_IMAGE_ANALYSIS" TargetMode="External"/><Relationship Id="rId4" Type="http://schemas.openxmlformats.org/officeDocument/2006/relationships/hyperlink" Target="https://www.sciencedirect.com/science/article/abs/pii/S156625351930377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7DAF7A-8D14-1C3F-25BA-6C015B44F4D2}"/>
              </a:ext>
            </a:extLst>
          </p:cNvPr>
          <p:cNvGrpSpPr/>
          <p:nvPr/>
        </p:nvGrpSpPr>
        <p:grpSpPr>
          <a:xfrm>
            <a:off x="1673012" y="-102637"/>
            <a:ext cx="8845970" cy="6668798"/>
            <a:chOff x="1673012" y="-102637"/>
            <a:chExt cx="8845970" cy="6668798"/>
          </a:xfrm>
        </p:grpSpPr>
        <p:pic>
          <p:nvPicPr>
            <p:cNvPr id="6" name="Picture 5" descr="smit logo&#10;">
              <a:extLst>
                <a:ext uri="{FF2B5EF4-FFF2-40B4-BE49-F238E27FC236}">
                  <a16:creationId xmlns:a16="http://schemas.microsoft.com/office/drawing/2014/main" id="{B5E0E7AE-70F9-CA79-795C-02D6535A8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012" y="-102637"/>
              <a:ext cx="8845970" cy="2024743"/>
            </a:xfrm>
            <a:prstGeom prst="rect">
              <a:avLst/>
            </a:prstGeom>
          </p:spPr>
        </p:pic>
        <p:sp>
          <p:nvSpPr>
            <p:cNvPr id="16" name="TextBox 15">
              <a:extLst>
                <a:ext uri="{FF2B5EF4-FFF2-40B4-BE49-F238E27FC236}">
                  <a16:creationId xmlns:a16="http://schemas.microsoft.com/office/drawing/2014/main" id="{483A88A1-CB3A-3483-DA6D-CA45B368D478}"/>
                </a:ext>
              </a:extLst>
            </p:cNvPr>
            <p:cNvSpPr txBox="1"/>
            <p:nvPr/>
          </p:nvSpPr>
          <p:spPr>
            <a:xfrm>
              <a:off x="4767162" y="2057785"/>
              <a:ext cx="2875388" cy="369332"/>
            </a:xfrm>
            <a:prstGeom prst="rect">
              <a:avLst/>
            </a:prstGeom>
            <a:noFill/>
          </p:spPr>
          <p:txBody>
            <a:bodyPr wrap="square">
              <a:spAutoFit/>
            </a:bodyPr>
            <a:lstStyle/>
            <a:p>
              <a:pPr marL="12700" algn="ctr">
                <a:lnSpc>
                  <a:spcPct val="100000"/>
                </a:lnSpc>
                <a:spcBef>
                  <a:spcPts val="100"/>
                </a:spcBef>
              </a:pPr>
              <a:r>
                <a:rPr lang="en-IN" spc="-5" dirty="0">
                  <a:latin typeface="Times New Roman"/>
                  <a:cs typeface="Times New Roman"/>
                </a:rPr>
                <a:t>Mini</a:t>
              </a:r>
              <a:r>
                <a:rPr lang="en-IN" spc="-45" dirty="0">
                  <a:latin typeface="Times New Roman"/>
                  <a:cs typeface="Times New Roman"/>
                </a:rPr>
                <a:t> </a:t>
              </a:r>
              <a:r>
                <a:rPr lang="en-IN" spc="-5" dirty="0">
                  <a:latin typeface="Times New Roman"/>
                  <a:cs typeface="Times New Roman"/>
                </a:rPr>
                <a:t>Project</a:t>
              </a:r>
              <a:r>
                <a:rPr lang="en-IN" spc="-45" dirty="0">
                  <a:latin typeface="Times New Roman"/>
                  <a:cs typeface="Times New Roman"/>
                </a:rPr>
                <a:t> Synopsis </a:t>
              </a:r>
              <a:r>
                <a:rPr lang="en-IN" dirty="0">
                  <a:latin typeface="Times New Roman"/>
                  <a:cs typeface="Times New Roman"/>
                </a:rPr>
                <a:t>on:</a:t>
              </a:r>
            </a:p>
          </p:txBody>
        </p:sp>
        <p:sp>
          <p:nvSpPr>
            <p:cNvPr id="29" name="object 3">
              <a:extLst>
                <a:ext uri="{FF2B5EF4-FFF2-40B4-BE49-F238E27FC236}">
                  <a16:creationId xmlns:a16="http://schemas.microsoft.com/office/drawing/2014/main" id="{86F24A86-AC03-0B90-E92F-727236021917}"/>
                </a:ext>
              </a:extLst>
            </p:cNvPr>
            <p:cNvSpPr txBox="1">
              <a:spLocks/>
            </p:cNvSpPr>
            <p:nvPr/>
          </p:nvSpPr>
          <p:spPr>
            <a:xfrm>
              <a:off x="2827174" y="2567077"/>
              <a:ext cx="6755363" cy="995144"/>
            </a:xfrm>
            <a:prstGeom prst="rect">
              <a:avLst/>
            </a:prstGeom>
          </p:spPr>
          <p:txBody>
            <a:bodyPr vert="horz" wrap="square" lIns="0" tIns="33020" rIns="0" bIns="0" rtlCol="0">
              <a:spAutoFit/>
            </a:bodyPr>
            <a:lstStyle>
              <a:lvl1pPr>
                <a:defRPr sz="2600" b="1" i="0">
                  <a:solidFill>
                    <a:schemeClr val="tx1"/>
                  </a:solidFill>
                  <a:latin typeface="Times New Roman"/>
                  <a:ea typeface="+mj-ea"/>
                  <a:cs typeface="Times New Roman"/>
                </a:defRPr>
              </a:lvl1pPr>
            </a:lstStyle>
            <a:p>
              <a:pPr marL="1037590" marR="5080" lvl="0" indent="-1024890" algn="ctr" defTabSz="914400" eaLnBrk="1" fontAlgn="auto" latinLnBrk="0" hangingPunct="1">
                <a:lnSpc>
                  <a:spcPts val="2300"/>
                </a:lnSpc>
                <a:spcBef>
                  <a:spcPts val="260"/>
                </a:spcBef>
                <a:spcAft>
                  <a:spcPts val="0"/>
                </a:spcAft>
                <a:buClrTx/>
                <a:buSzTx/>
                <a:buFontTx/>
                <a:buNone/>
                <a:tabLst/>
                <a:defRPr/>
              </a:pPr>
              <a:r>
                <a:rPr lang="en-US" sz="2000" kern="0" spc="-5" dirty="0">
                  <a:solidFill>
                    <a:sysClr val="windowText" lastClr="000000"/>
                  </a:solidFill>
                </a:rPr>
                <a:t>IMPROVISATION OF CHEST RADIOGRAPH</a:t>
              </a:r>
            </a:p>
            <a:p>
              <a:pPr marL="1037590" marR="5080" lvl="0" indent="-1024890" algn="ctr" defTabSz="914400" eaLnBrk="1" fontAlgn="auto" latinLnBrk="0" hangingPunct="1">
                <a:lnSpc>
                  <a:spcPts val="2300"/>
                </a:lnSpc>
                <a:spcBef>
                  <a:spcPts val="260"/>
                </a:spcBef>
                <a:spcAft>
                  <a:spcPts val="0"/>
                </a:spcAft>
                <a:buClrTx/>
                <a:buSzTx/>
                <a:buFontTx/>
                <a:buNone/>
                <a:tabLst/>
                <a:defRPr/>
              </a:pPr>
              <a:r>
                <a:rPr lang="en-US" sz="2000" kern="0" spc="-5" dirty="0">
                  <a:solidFill>
                    <a:sysClr val="windowText" lastClr="000000"/>
                  </a:solidFill>
                </a:rPr>
                <a:t>CLASSIFICATION USING </a:t>
              </a:r>
            </a:p>
            <a:p>
              <a:pPr marL="1037590" marR="5080" lvl="0" indent="-1024890" algn="ctr" defTabSz="914400" eaLnBrk="1" fontAlgn="auto" latinLnBrk="0" hangingPunct="1">
                <a:lnSpc>
                  <a:spcPts val="2300"/>
                </a:lnSpc>
                <a:spcBef>
                  <a:spcPts val="260"/>
                </a:spcBef>
                <a:spcAft>
                  <a:spcPts val="0"/>
                </a:spcAft>
                <a:buClrTx/>
                <a:buSzTx/>
                <a:buFontTx/>
                <a:buNone/>
                <a:tabLst/>
                <a:defRPr/>
              </a:pPr>
              <a:r>
                <a:rPr lang="en-US" sz="2000" kern="0" spc="-5" dirty="0">
                  <a:solidFill>
                    <a:sysClr val="windowText" lastClr="000000"/>
                  </a:solidFill>
                </a:rPr>
                <a:t>DIMENSIONALITY REDUCTION</a:t>
              </a:r>
              <a:endParaRPr kumimoji="0" lang="en-US" sz="2000" b="1" i="0" u="none" strike="noStrike" kern="0" cap="none" spc="0" normalizeH="0" baseline="0" noProof="0" dirty="0">
                <a:ln>
                  <a:noFill/>
                </a:ln>
                <a:solidFill>
                  <a:sysClr val="windowText" lastClr="000000"/>
                </a:solidFill>
                <a:effectLst/>
                <a:uLnTx/>
                <a:uFillTx/>
                <a:latin typeface="Times New Roman"/>
                <a:ea typeface="+mj-ea"/>
                <a:cs typeface="Times New Roman"/>
              </a:endParaRPr>
            </a:p>
          </p:txBody>
        </p:sp>
        <p:sp>
          <p:nvSpPr>
            <p:cNvPr id="31" name="TextBox 30">
              <a:extLst>
                <a:ext uri="{FF2B5EF4-FFF2-40B4-BE49-F238E27FC236}">
                  <a16:creationId xmlns:a16="http://schemas.microsoft.com/office/drawing/2014/main" id="{DAF11659-195F-1201-083E-3926F429AB16}"/>
                </a:ext>
              </a:extLst>
            </p:cNvPr>
            <p:cNvSpPr txBox="1"/>
            <p:nvPr/>
          </p:nvSpPr>
          <p:spPr>
            <a:xfrm>
              <a:off x="2111042" y="3629203"/>
              <a:ext cx="7969903" cy="2936958"/>
            </a:xfrm>
            <a:prstGeom prst="rect">
              <a:avLst/>
            </a:prstGeom>
            <a:noFill/>
          </p:spPr>
          <p:txBody>
            <a:bodyPr wrap="square">
              <a:spAutoFit/>
            </a:bodyPr>
            <a:lstStyle/>
            <a:p>
              <a:pPr algn="ctr">
                <a:lnSpc>
                  <a:spcPct val="100000"/>
                </a:lnSpc>
                <a:spcBef>
                  <a:spcPts val="100"/>
                </a:spcBef>
              </a:pPr>
              <a:r>
                <a:rPr lang="en-US" sz="1600" b="1" spc="-10" dirty="0">
                  <a:latin typeface="Times New Roman" panose="02020603050405020304" pitchFamily="18" charset="0"/>
                  <a:cs typeface="Times New Roman" panose="02020603050405020304" pitchFamily="18" charset="0"/>
                </a:rPr>
                <a:t>Presented</a:t>
              </a:r>
              <a:r>
                <a:rPr lang="en-US" sz="1600" b="1" spc="-35"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By:</a:t>
              </a:r>
            </a:p>
            <a:p>
              <a:pPr algn="ctr">
                <a:lnSpc>
                  <a:spcPct val="100000"/>
                </a:lnSpc>
                <a:spcBef>
                  <a:spcPts val="40"/>
                </a:spcBef>
              </a:pPr>
              <a:endParaRPr lang="en-US" sz="1400" spc="-5" dirty="0">
                <a:latin typeface="Times New Roman" panose="02020603050405020304" pitchFamily="18" charset="0"/>
                <a:cs typeface="Times New Roman" panose="02020603050405020304" pitchFamily="18" charset="0"/>
              </a:endParaRPr>
            </a:p>
            <a:p>
              <a:pPr marL="1521460" marR="1526540" algn="ctr">
                <a:lnSpc>
                  <a:spcPts val="1610"/>
                </a:lnSpc>
              </a:pPr>
              <a:r>
                <a:rPr lang="en-US" sz="1400" b="0" i="1" dirty="0">
                  <a:latin typeface="Times New Roman" panose="02020603050405020304" pitchFamily="18" charset="0"/>
                  <a:cs typeface="Times New Roman" panose="02020603050405020304" pitchFamily="18" charset="0"/>
                </a:rPr>
                <a:t>Bishant Raaj Bhujel </a:t>
              </a:r>
              <a:r>
                <a:rPr lang="en-US" sz="1400" b="0" i="1" spc="-5" dirty="0">
                  <a:latin typeface="Times New Roman" panose="02020603050405020304" pitchFamily="18" charset="0"/>
                  <a:cs typeface="Times New Roman" panose="02020603050405020304" pitchFamily="18" charset="0"/>
                </a:rPr>
                <a:t>(202000224) </a:t>
              </a:r>
              <a:r>
                <a:rPr lang="en-US" sz="1400" b="0" i="1" dirty="0">
                  <a:latin typeface="Times New Roman" panose="02020603050405020304" pitchFamily="18" charset="0"/>
                  <a:cs typeface="Times New Roman" panose="02020603050405020304" pitchFamily="18" charset="0"/>
                </a:rPr>
                <a:t> </a:t>
              </a:r>
              <a:r>
                <a:rPr lang="en-US" sz="1400" i="1" spc="-5" dirty="0">
                  <a:latin typeface="Times New Roman" panose="02020603050405020304" pitchFamily="18" charset="0"/>
                  <a:cs typeface="Times New Roman" panose="02020603050405020304" pitchFamily="18" charset="0"/>
                </a:rPr>
                <a:t> </a:t>
              </a:r>
            </a:p>
            <a:p>
              <a:pPr marL="1521460" marR="1526540" algn="ctr">
                <a:lnSpc>
                  <a:spcPts val="1610"/>
                </a:lnSpc>
              </a:pPr>
              <a:r>
                <a:rPr lang="en-US" sz="1400" i="1" spc="-5" dirty="0">
                  <a:latin typeface="Times New Roman" panose="02020603050405020304" pitchFamily="18" charset="0"/>
                  <a:cs typeface="Times New Roman" panose="02020603050405020304" pitchFamily="18" charset="0"/>
                </a:rPr>
                <a:t>Mayal Punu Lepcha (</a:t>
              </a:r>
              <a:r>
                <a:rPr lang="en-US" sz="1400" b="0" i="1" spc="-5" dirty="0">
                  <a:latin typeface="Times New Roman" panose="02020603050405020304" pitchFamily="18" charset="0"/>
                  <a:cs typeface="Times New Roman" panose="02020603050405020304" pitchFamily="18" charset="0"/>
                </a:rPr>
                <a:t>202000283)</a:t>
              </a:r>
            </a:p>
            <a:p>
              <a:pPr marL="1521460" marR="1526540" algn="ctr">
                <a:lnSpc>
                  <a:spcPts val="1610"/>
                </a:lnSpc>
              </a:pPr>
              <a:r>
                <a:rPr lang="en-US" sz="1400" i="1" spc="-5" dirty="0">
                  <a:latin typeface="Times New Roman" panose="02020603050405020304" pitchFamily="18" charset="0"/>
                  <a:cs typeface="Times New Roman" panose="02020603050405020304" pitchFamily="18" charset="0"/>
                </a:rPr>
                <a:t>Rinchen Tempa Bhutia (202000117)</a:t>
              </a:r>
            </a:p>
            <a:p>
              <a:pPr marL="1521460" marR="1526540" algn="ctr">
                <a:lnSpc>
                  <a:spcPts val="1610"/>
                </a:lnSpc>
              </a:pPr>
              <a:endParaRPr lang="en-US" sz="1400" dirty="0">
                <a:latin typeface="Times New Roman" panose="02020603050405020304" pitchFamily="18" charset="0"/>
                <a:cs typeface="Times New Roman" panose="02020603050405020304" pitchFamily="18" charset="0"/>
              </a:endParaRPr>
            </a:p>
            <a:p>
              <a:pPr algn="ctr">
                <a:lnSpc>
                  <a:spcPct val="100000"/>
                </a:lnSpc>
              </a:pPr>
              <a:r>
                <a:rPr lang="en-US" sz="1600" b="0" spc="-20" dirty="0">
                  <a:latin typeface="Times New Roman" panose="02020603050405020304" pitchFamily="18" charset="0"/>
                  <a:cs typeface="Times New Roman" panose="02020603050405020304" pitchFamily="18" charset="0"/>
                </a:rPr>
                <a:t>B.Tech, </a:t>
              </a:r>
              <a:r>
                <a:rPr lang="en-US" sz="1600" b="0" spc="-5" dirty="0">
                  <a:latin typeface="Times New Roman" panose="02020603050405020304" pitchFamily="18" charset="0"/>
                  <a:cs typeface="Times New Roman" panose="02020603050405020304" pitchFamily="18" charset="0"/>
                </a:rPr>
                <a:t>CSE,</a:t>
              </a:r>
              <a:r>
                <a:rPr lang="en-US" sz="1600" b="0" spc="-15" dirty="0">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cs typeface="Times New Roman" panose="02020603050405020304" pitchFamily="18" charset="0"/>
                </a:rPr>
                <a:t>6th</a:t>
              </a:r>
              <a:r>
                <a:rPr lang="en-US" sz="1600" b="0" spc="-15" dirty="0">
                  <a:latin typeface="Times New Roman" panose="02020603050405020304" pitchFamily="18" charset="0"/>
                  <a:cs typeface="Times New Roman" panose="02020603050405020304" pitchFamily="18" charset="0"/>
                </a:rPr>
                <a:t> </a:t>
              </a:r>
              <a:r>
                <a:rPr lang="en-US" sz="1600" b="0" spc="-5" dirty="0">
                  <a:latin typeface="Times New Roman" panose="02020603050405020304" pitchFamily="18" charset="0"/>
                  <a:cs typeface="Times New Roman" panose="02020603050405020304" pitchFamily="18" charset="0"/>
                </a:rPr>
                <a:t>Semester</a:t>
              </a:r>
            </a:p>
            <a:p>
              <a:pPr algn="ctr">
                <a:lnSpc>
                  <a:spcPct val="100000"/>
                </a:lnSpc>
              </a:pPr>
              <a:endParaRPr lang="en-US" sz="1600" b="0" spc="-5" dirty="0">
                <a:latin typeface="Times New Roman" panose="02020603050405020304" pitchFamily="18" charset="0"/>
                <a:cs typeface="Times New Roman" panose="02020603050405020304" pitchFamily="18" charset="0"/>
              </a:endParaRPr>
            </a:p>
            <a:p>
              <a:pPr marL="1905" algn="ctr">
                <a:lnSpc>
                  <a:spcPts val="1645"/>
                </a:lnSpc>
              </a:pPr>
              <a:r>
                <a:rPr lang="en-US" sz="1600" b="1" spc="-5" dirty="0">
                  <a:latin typeface="Times New Roman" panose="02020603050405020304" pitchFamily="18" charset="0"/>
                  <a:cs typeface="Times New Roman" panose="02020603050405020304" pitchFamily="18" charset="0"/>
                </a:rPr>
                <a:t>Under</a:t>
              </a:r>
              <a:r>
                <a:rPr lang="en-US" sz="1600" b="1" spc="-40"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the</a:t>
              </a:r>
              <a:r>
                <a:rPr lang="en-US" sz="1600" b="1" spc="-25"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supervision</a:t>
              </a:r>
              <a:r>
                <a:rPr lang="en-US" sz="1600" b="1" spc="-20"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of:</a:t>
              </a:r>
            </a:p>
            <a:p>
              <a:pPr marR="4445" algn="ctr">
                <a:lnSpc>
                  <a:spcPts val="1645"/>
                </a:lnSpc>
              </a:pPr>
              <a:r>
                <a:rPr lang="en-US" sz="1600" b="0" i="1" spc="-55" dirty="0">
                  <a:latin typeface="Times New Roman" panose="02020603050405020304" pitchFamily="18" charset="0"/>
                  <a:cs typeface="Times New Roman" panose="02020603050405020304" pitchFamily="18" charset="0"/>
                </a:rPr>
                <a:t>Mr. Ashis Pradhan</a:t>
              </a:r>
              <a:endParaRPr lang="en-US" sz="1600" b="0" i="1" dirty="0">
                <a:latin typeface="Times New Roman" panose="02020603050405020304" pitchFamily="18" charset="0"/>
                <a:cs typeface="Times New Roman" panose="02020603050405020304" pitchFamily="18" charset="0"/>
              </a:endParaRPr>
            </a:p>
            <a:p>
              <a:pPr algn="ctr">
                <a:lnSpc>
                  <a:spcPct val="100000"/>
                </a:lnSpc>
                <a:spcBef>
                  <a:spcPts val="40"/>
                </a:spcBef>
              </a:pPr>
              <a:endParaRPr lang="en-US" sz="1600" dirty="0">
                <a:latin typeface="Times New Roman" panose="02020603050405020304" pitchFamily="18" charset="0"/>
                <a:cs typeface="Times New Roman" panose="02020603050405020304" pitchFamily="18" charset="0"/>
              </a:endParaRPr>
            </a:p>
            <a:p>
              <a:pPr marL="12065" marR="5080" algn="ctr">
                <a:lnSpc>
                  <a:spcPts val="1610"/>
                </a:lnSpc>
              </a:pPr>
              <a:r>
                <a:rPr lang="en-US" sz="1600" b="1" spc="-20" dirty="0">
                  <a:latin typeface="Times New Roman" panose="02020603050405020304" pitchFamily="18" charset="0"/>
                  <a:cs typeface="Times New Roman" panose="02020603050405020304" pitchFamily="18" charset="0"/>
                </a:rPr>
                <a:t>DEPARTMENT</a:t>
              </a:r>
              <a:r>
                <a:rPr lang="en-US" sz="1600" b="1" spc="-3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OF</a:t>
              </a:r>
              <a:r>
                <a:rPr lang="en-US" sz="1600" b="1" spc="-60"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COMPUTER</a:t>
              </a:r>
              <a:r>
                <a:rPr lang="en-US" sz="1600" b="1" spc="-10"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SCIENCE</a:t>
              </a:r>
              <a:r>
                <a:rPr lang="en-US" sz="1600" b="1" spc="-75"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AND ENGINEERING </a:t>
              </a:r>
              <a:r>
                <a:rPr lang="en-US" sz="1600" b="1" spc="-335" dirty="0">
                  <a:latin typeface="Times New Roman" panose="02020603050405020304" pitchFamily="18" charset="0"/>
                  <a:cs typeface="Times New Roman" panose="02020603050405020304" pitchFamily="18" charset="0"/>
                </a:rPr>
                <a:t> </a:t>
              </a:r>
            </a:p>
            <a:p>
              <a:pPr marL="12065" marR="5080" algn="ctr">
                <a:lnSpc>
                  <a:spcPts val="1610"/>
                </a:lnSpc>
              </a:pPr>
              <a:r>
                <a:rPr lang="en-US" sz="1600" b="1" spc="-5" dirty="0">
                  <a:latin typeface="Times New Roman" panose="02020603050405020304" pitchFamily="18" charset="0"/>
                  <a:cs typeface="Times New Roman" panose="02020603050405020304" pitchFamily="18" charset="0"/>
                </a:rPr>
                <a:t>SIKKIM MANIPAL INSTITUTE OF TECHNOLOGY</a:t>
              </a:r>
              <a:endParaRPr lang="en-US" sz="1600" b="1" dirty="0">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A4E3A1B0-ACFE-E272-0079-ECC4CD26B887}"/>
                </a:ext>
              </a:extLst>
            </p:cNvPr>
            <p:cNvCxnSpPr>
              <a:cxnSpLocks/>
            </p:cNvCxnSpPr>
            <p:nvPr/>
          </p:nvCxnSpPr>
          <p:spPr>
            <a:xfrm flipH="1">
              <a:off x="3713583" y="5299787"/>
              <a:ext cx="4982547" cy="0"/>
            </a:xfrm>
            <a:prstGeom prst="line">
              <a:avLst/>
            </a:prstGeom>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21778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BD1C144-5EDB-A9C9-2BBB-5B938CDDE02E}"/>
              </a:ext>
            </a:extLst>
          </p:cNvPr>
          <p:cNvSpPr/>
          <p:nvPr/>
        </p:nvSpPr>
        <p:spPr>
          <a:xfrm>
            <a:off x="8583386" y="420968"/>
            <a:ext cx="2733870"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9716F93-6546-C298-BC7E-5F0CA6E81580}"/>
              </a:ext>
            </a:extLst>
          </p:cNvPr>
          <p:cNvSpPr>
            <a:spLocks noGrp="1"/>
          </p:cNvSpPr>
          <p:nvPr>
            <p:ph type="title"/>
          </p:nvPr>
        </p:nvSpPr>
        <p:spPr>
          <a:xfrm>
            <a:off x="632927" y="85207"/>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DESIGN DIAGRAMS</a:t>
            </a:r>
            <a:endParaRPr lang="en-IN" sz="3200" b="1" dirty="0">
              <a:latin typeface="Times New Roman" panose="02020603050405020304" pitchFamily="18" charset="0"/>
              <a:cs typeface="Times New Roman" panose="02020603050405020304" pitchFamily="18" charset="0"/>
            </a:endParaRPr>
          </a:p>
        </p:txBody>
      </p:sp>
      <p:pic>
        <p:nvPicPr>
          <p:cNvPr id="8" name="Picture 7" descr="Diagram&#10;&#10;Description automatically generated">
            <a:extLst>
              <a:ext uri="{FF2B5EF4-FFF2-40B4-BE49-F238E27FC236}">
                <a16:creationId xmlns:a16="http://schemas.microsoft.com/office/drawing/2014/main" id="{BE6B3567-0240-C8B5-373B-48551E4039AB}"/>
              </a:ext>
            </a:extLst>
          </p:cNvPr>
          <p:cNvPicPr>
            <a:picLocks noChangeAspect="1"/>
          </p:cNvPicPr>
          <p:nvPr/>
        </p:nvPicPr>
        <p:blipFill rotWithShape="1">
          <a:blip r:embed="rId2">
            <a:extLst>
              <a:ext uri="{28A0092B-C50C-407E-A947-70E740481C1C}">
                <a14:useLocalDpi xmlns:a14="http://schemas.microsoft.com/office/drawing/2010/main" val="0"/>
              </a:ext>
            </a:extLst>
          </a:blip>
          <a:srcRect l="58292" t="15810" r="2527" b="5160"/>
          <a:stretch/>
        </p:blipFill>
        <p:spPr>
          <a:xfrm>
            <a:off x="139960" y="1573310"/>
            <a:ext cx="3312368" cy="2429524"/>
          </a:xfrm>
          <a:prstGeom prst="rect">
            <a:avLst/>
          </a:prstGeom>
        </p:spPr>
      </p:pic>
      <p:pic>
        <p:nvPicPr>
          <p:cNvPr id="10" name="Picture 9" descr="Graphical user interface, diagram&#10;&#10;Description automatically generated">
            <a:extLst>
              <a:ext uri="{FF2B5EF4-FFF2-40B4-BE49-F238E27FC236}">
                <a16:creationId xmlns:a16="http://schemas.microsoft.com/office/drawing/2014/main" id="{C5D6E8C9-F9B2-A123-9F6D-11DB3E7E7B76}"/>
              </a:ext>
            </a:extLst>
          </p:cNvPr>
          <p:cNvPicPr>
            <a:picLocks noChangeAspect="1"/>
          </p:cNvPicPr>
          <p:nvPr/>
        </p:nvPicPr>
        <p:blipFill rotWithShape="1">
          <a:blip r:embed="rId3">
            <a:extLst>
              <a:ext uri="{28A0092B-C50C-407E-A947-70E740481C1C}">
                <a14:useLocalDpi xmlns:a14="http://schemas.microsoft.com/office/drawing/2010/main" val="0"/>
              </a:ext>
            </a:extLst>
          </a:blip>
          <a:srcRect l="17843" t="46584" r="3395" b="3700"/>
          <a:stretch/>
        </p:blipFill>
        <p:spPr>
          <a:xfrm>
            <a:off x="3452327" y="1912776"/>
            <a:ext cx="8739673" cy="2006081"/>
          </a:xfrm>
          <a:prstGeom prst="rect">
            <a:avLst/>
          </a:prstGeom>
        </p:spPr>
      </p:pic>
      <p:pic>
        <p:nvPicPr>
          <p:cNvPr id="12" name="Picture 11" descr="Graphical user interface, diagram&#10;&#10;Description automatically generated">
            <a:extLst>
              <a:ext uri="{FF2B5EF4-FFF2-40B4-BE49-F238E27FC236}">
                <a16:creationId xmlns:a16="http://schemas.microsoft.com/office/drawing/2014/main" id="{03D6090D-8D31-F04D-715D-6A888FA7C1AA}"/>
              </a:ext>
            </a:extLst>
          </p:cNvPr>
          <p:cNvPicPr>
            <a:picLocks noChangeAspect="1"/>
          </p:cNvPicPr>
          <p:nvPr/>
        </p:nvPicPr>
        <p:blipFill rotWithShape="1">
          <a:blip r:embed="rId4">
            <a:extLst>
              <a:ext uri="{28A0092B-C50C-407E-A947-70E740481C1C}">
                <a14:useLocalDpi xmlns:a14="http://schemas.microsoft.com/office/drawing/2010/main" val="0"/>
              </a:ext>
            </a:extLst>
          </a:blip>
          <a:srcRect l="11004" t="21384"/>
          <a:stretch/>
        </p:blipFill>
        <p:spPr>
          <a:xfrm>
            <a:off x="1335597" y="4161452"/>
            <a:ext cx="9110260" cy="2588142"/>
          </a:xfrm>
          <a:prstGeom prst="rect">
            <a:avLst/>
          </a:prstGeom>
        </p:spPr>
      </p:pic>
      <p:sp>
        <p:nvSpPr>
          <p:cNvPr id="13" name="TextBox 12">
            <a:extLst>
              <a:ext uri="{FF2B5EF4-FFF2-40B4-BE49-F238E27FC236}">
                <a16:creationId xmlns:a16="http://schemas.microsoft.com/office/drawing/2014/main" id="{1B64DE08-12F7-0DF4-5DDD-4A89554E3A8C}"/>
              </a:ext>
            </a:extLst>
          </p:cNvPr>
          <p:cNvSpPr txBox="1"/>
          <p:nvPr/>
        </p:nvSpPr>
        <p:spPr>
          <a:xfrm>
            <a:off x="8752114" y="420968"/>
            <a:ext cx="2733870" cy="369332"/>
          </a:xfrm>
          <a:prstGeom prst="rect">
            <a:avLst/>
          </a:prstGeom>
          <a:noFill/>
        </p:spPr>
        <p:txBody>
          <a:bodyPr wrap="square" rtlCol="0">
            <a:spAutoFit/>
          </a:bodyPr>
          <a:lstStyle/>
          <a:p>
            <a:r>
              <a:rPr lang="en-IN" dirty="0"/>
              <a:t>DATA FLOW DIAGRAMS</a:t>
            </a:r>
          </a:p>
        </p:txBody>
      </p:sp>
    </p:spTree>
    <p:extLst>
      <p:ext uri="{BB962C8B-B14F-4D97-AF65-F5344CB8AC3E}">
        <p14:creationId xmlns:p14="http://schemas.microsoft.com/office/powerpoint/2010/main" val="333367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4DC88E48-5341-7934-C857-EDDB60D21BB1}"/>
              </a:ext>
            </a:extLst>
          </p:cNvPr>
          <p:cNvPicPr>
            <a:picLocks noChangeAspect="1"/>
          </p:cNvPicPr>
          <p:nvPr/>
        </p:nvPicPr>
        <p:blipFill rotWithShape="1">
          <a:blip r:embed="rId2">
            <a:extLst>
              <a:ext uri="{28A0092B-C50C-407E-A947-70E740481C1C}">
                <a14:useLocalDpi xmlns:a14="http://schemas.microsoft.com/office/drawing/2010/main" val="0"/>
              </a:ext>
            </a:extLst>
          </a:blip>
          <a:srcRect l="7801" t="35346" r="1242" b="3623"/>
          <a:stretch/>
        </p:blipFill>
        <p:spPr>
          <a:xfrm>
            <a:off x="85402" y="1593328"/>
            <a:ext cx="12106598" cy="4508891"/>
          </a:xfrm>
          <a:prstGeom prst="rect">
            <a:avLst/>
          </a:prstGeom>
        </p:spPr>
      </p:pic>
      <p:sp>
        <p:nvSpPr>
          <p:cNvPr id="8" name="TextBox 7">
            <a:extLst>
              <a:ext uri="{FF2B5EF4-FFF2-40B4-BE49-F238E27FC236}">
                <a16:creationId xmlns:a16="http://schemas.microsoft.com/office/drawing/2014/main" id="{5315427B-13CF-DA45-7505-DEA2AE6E6E5B}"/>
              </a:ext>
            </a:extLst>
          </p:cNvPr>
          <p:cNvSpPr txBox="1"/>
          <p:nvPr/>
        </p:nvSpPr>
        <p:spPr>
          <a:xfrm>
            <a:off x="92464" y="251927"/>
            <a:ext cx="12007071"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SYSTEM FLOW</a:t>
            </a:r>
          </a:p>
        </p:txBody>
      </p:sp>
    </p:spTree>
    <p:extLst>
      <p:ext uri="{BB962C8B-B14F-4D97-AF65-F5344CB8AC3E}">
        <p14:creationId xmlns:p14="http://schemas.microsoft.com/office/powerpoint/2010/main" val="235064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2386CA-6D8B-43EE-1049-87758DE754D0}"/>
              </a:ext>
            </a:extLst>
          </p:cNvPr>
          <p:cNvPicPr>
            <a:picLocks noChangeAspect="1"/>
          </p:cNvPicPr>
          <p:nvPr/>
        </p:nvPicPr>
        <p:blipFill>
          <a:blip r:embed="rId2"/>
          <a:stretch>
            <a:fillRect/>
          </a:stretch>
        </p:blipFill>
        <p:spPr>
          <a:xfrm>
            <a:off x="1051201" y="869186"/>
            <a:ext cx="10490768" cy="6334048"/>
          </a:xfrm>
          <a:prstGeom prst="rect">
            <a:avLst/>
          </a:prstGeom>
        </p:spPr>
      </p:pic>
      <p:sp>
        <p:nvSpPr>
          <p:cNvPr id="2" name="TextBox 1">
            <a:extLst>
              <a:ext uri="{FF2B5EF4-FFF2-40B4-BE49-F238E27FC236}">
                <a16:creationId xmlns:a16="http://schemas.microsoft.com/office/drawing/2014/main" id="{0982A031-6664-C420-D08C-946C102549B7}"/>
              </a:ext>
            </a:extLst>
          </p:cNvPr>
          <p:cNvSpPr txBox="1"/>
          <p:nvPr/>
        </p:nvSpPr>
        <p:spPr>
          <a:xfrm>
            <a:off x="3959289" y="205272"/>
            <a:ext cx="4273421"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WEBSITE DESIGN</a:t>
            </a:r>
          </a:p>
        </p:txBody>
      </p:sp>
    </p:spTree>
    <p:extLst>
      <p:ext uri="{BB962C8B-B14F-4D97-AF65-F5344CB8AC3E}">
        <p14:creationId xmlns:p14="http://schemas.microsoft.com/office/powerpoint/2010/main" val="379598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6F93-6546-C298-BC7E-5F0CA6E81580}"/>
              </a:ext>
            </a:extLst>
          </p:cNvPr>
          <p:cNvSpPr>
            <a:spLocks noGrp="1"/>
          </p:cNvSpPr>
          <p:nvPr>
            <p:ph type="title"/>
          </p:nvPr>
        </p:nvSpPr>
        <p:spPr>
          <a:xfrm>
            <a:off x="838200" y="0"/>
            <a:ext cx="10515599" cy="932688"/>
          </a:xfrm>
        </p:spPr>
        <p:txBody>
          <a:bodyPr vert="horz" lIns="91440" tIns="45720" rIns="91440" bIns="45720" rtlCol="0" anchor="b">
            <a:normAutofit/>
          </a:bodyPr>
          <a:lstStyle/>
          <a:p>
            <a:pPr algn="ctr"/>
            <a:r>
              <a:rPr lang="en-US" sz="3200" b="1" kern="1200">
                <a:solidFill>
                  <a:schemeClr val="tx1"/>
                </a:solidFill>
                <a:latin typeface="Times New Roman" panose="02020603050405020304" pitchFamily="18" charset="0"/>
                <a:cs typeface="Times New Roman" panose="02020603050405020304" pitchFamily="18" charset="0"/>
              </a:rPr>
              <a:t>GANTT CHART</a:t>
            </a:r>
            <a:endParaRPr lang="en-US" sz="3200" b="1" kern="12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D2A038A9-691B-60D7-6D7D-D84FD32BAC02}"/>
              </a:ext>
            </a:extLst>
          </p:cNvPr>
          <p:cNvGraphicFramePr>
            <a:graphicFrameLocks noGrp="1"/>
          </p:cNvGraphicFramePr>
          <p:nvPr>
            <p:ph idx="1"/>
            <p:extLst>
              <p:ext uri="{D42A27DB-BD31-4B8C-83A1-F6EECF244321}">
                <p14:modId xmlns:p14="http://schemas.microsoft.com/office/powerpoint/2010/main" val="496975355"/>
              </p:ext>
            </p:extLst>
          </p:nvPr>
        </p:nvGraphicFramePr>
        <p:xfrm>
          <a:off x="1063442" y="1212980"/>
          <a:ext cx="10065116" cy="4378614"/>
        </p:xfrm>
        <a:graphic>
          <a:graphicData uri="http://schemas.openxmlformats.org/drawingml/2006/table">
            <a:tbl>
              <a:tblPr firstRow="1" firstCol="1" bandRow="1"/>
              <a:tblGrid>
                <a:gridCol w="1942751">
                  <a:extLst>
                    <a:ext uri="{9D8B030D-6E8A-4147-A177-3AD203B41FA5}">
                      <a16:colId xmlns:a16="http://schemas.microsoft.com/office/drawing/2014/main" val="3542176523"/>
                    </a:ext>
                  </a:extLst>
                </a:gridCol>
                <a:gridCol w="1988260">
                  <a:extLst>
                    <a:ext uri="{9D8B030D-6E8A-4147-A177-3AD203B41FA5}">
                      <a16:colId xmlns:a16="http://schemas.microsoft.com/office/drawing/2014/main" val="2497382887"/>
                    </a:ext>
                  </a:extLst>
                </a:gridCol>
                <a:gridCol w="1616017">
                  <a:extLst>
                    <a:ext uri="{9D8B030D-6E8A-4147-A177-3AD203B41FA5}">
                      <a16:colId xmlns:a16="http://schemas.microsoft.com/office/drawing/2014/main" val="4229953619"/>
                    </a:ext>
                  </a:extLst>
                </a:gridCol>
                <a:gridCol w="1780438">
                  <a:extLst>
                    <a:ext uri="{9D8B030D-6E8A-4147-A177-3AD203B41FA5}">
                      <a16:colId xmlns:a16="http://schemas.microsoft.com/office/drawing/2014/main" val="1189952291"/>
                    </a:ext>
                  </a:extLst>
                </a:gridCol>
                <a:gridCol w="1452023">
                  <a:extLst>
                    <a:ext uri="{9D8B030D-6E8A-4147-A177-3AD203B41FA5}">
                      <a16:colId xmlns:a16="http://schemas.microsoft.com/office/drawing/2014/main" val="2305478239"/>
                    </a:ext>
                  </a:extLst>
                </a:gridCol>
                <a:gridCol w="1285627">
                  <a:extLst>
                    <a:ext uri="{9D8B030D-6E8A-4147-A177-3AD203B41FA5}">
                      <a16:colId xmlns:a16="http://schemas.microsoft.com/office/drawing/2014/main" val="251855154"/>
                    </a:ext>
                  </a:extLst>
                </a:gridCol>
              </a:tblGrid>
              <a:tr h="1007706">
                <a:tc>
                  <a:txBody>
                    <a:bodyPr/>
                    <a:lstStyle/>
                    <a:p>
                      <a:pPr algn="ctr" fontAlgn="ctr">
                        <a:lnSpc>
                          <a:spcPct val="107000"/>
                        </a:lnSpc>
                        <a:spcBef>
                          <a:spcPts val="0"/>
                        </a:spcBef>
                        <a:spcAft>
                          <a:spcPts val="800"/>
                        </a:spcAft>
                      </a:pPr>
                      <a:r>
                        <a:rPr lang="en-IN" sz="14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ACTIVITY</a:t>
                      </a:r>
                      <a:endParaRPr lang="en-IN" sz="3100" b="0" i="0" u="none" strike="noStrike" dirty="0">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December</a:t>
                      </a:r>
                      <a:endParaRPr lang="en-IN" sz="3100" b="0" i="0" u="none" strike="noStrike">
                        <a:effectLst/>
                        <a:latin typeface="Arial" panose="020B0604020202020204" pitchFamily="34" charset="0"/>
                      </a:endParaRPr>
                    </a:p>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2022</a:t>
                      </a:r>
                      <a:endParaRPr lang="en-IN" sz="3100" b="0" i="0" u="none" strike="noStrike" dirty="0">
                        <a:effectLst/>
                        <a:latin typeface="Arial" panose="020B0604020202020204" pitchFamily="34" charset="0"/>
                      </a:endParaRPr>
                    </a:p>
                  </a:txBody>
                  <a:tcPr marL="117931" marR="117931" marT="163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January</a:t>
                      </a:r>
                      <a:endParaRPr lang="en-IN" sz="3100" b="0" i="0" u="none" strike="noStrike">
                        <a:effectLst/>
                        <a:latin typeface="Arial" panose="020B0604020202020204" pitchFamily="34" charset="0"/>
                      </a:endParaRPr>
                    </a:p>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2023</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February</a:t>
                      </a:r>
                      <a:endParaRPr lang="en-IN" sz="3100" b="0" i="0" u="none" strike="noStrike">
                        <a:effectLst/>
                        <a:latin typeface="Arial" panose="020B0604020202020204" pitchFamily="34" charset="0"/>
                      </a:endParaRPr>
                    </a:p>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March</a:t>
                      </a:r>
                      <a:endParaRPr lang="en-IN" sz="3100" b="0" i="0" u="none" strike="noStrike">
                        <a:effectLst/>
                        <a:latin typeface="Arial" panose="020B0604020202020204" pitchFamily="34" charset="0"/>
                      </a:endParaRPr>
                    </a:p>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April</a:t>
                      </a:r>
                      <a:endParaRPr lang="en-IN" sz="3100" b="0" i="0" u="none" strike="noStrike" dirty="0">
                        <a:effectLst/>
                        <a:latin typeface="Arial" panose="020B0604020202020204" pitchFamily="34" charset="0"/>
                      </a:endParaRPr>
                    </a:p>
                    <a:p>
                      <a:pPr algn="ctr" fontAlgn="ctr">
                        <a:lnSpc>
                          <a:spcPct val="107000"/>
                        </a:lnSpc>
                        <a:spcBef>
                          <a:spcPts val="0"/>
                        </a:spcBef>
                        <a:spcAft>
                          <a:spcPts val="800"/>
                        </a:spcAft>
                      </a:pPr>
                      <a:r>
                        <a:rPr lang="en-IN" sz="14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3100" b="0" i="0" u="none" strike="noStrike" dirty="0">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436318"/>
                  </a:ext>
                </a:extLst>
              </a:tr>
              <a:tr h="329715">
                <a:tc rowSpan="2">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endParaRPr lang="en-IN" sz="3100" b="0" i="0" u="none" strike="noStrike">
                        <a:effectLst/>
                        <a:latin typeface="Arial" panose="020B0604020202020204" pitchFamily="34" charset="0"/>
                      </a:endParaRPr>
                    </a:p>
                  </a:txBody>
                  <a:tcPr marL="157241" marR="157241" marT="78620" marB="786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2178316"/>
                  </a:ext>
                </a:extLst>
              </a:tr>
              <a:tr h="329715">
                <a:tc vMerge="1">
                  <a:txBody>
                    <a:bodyPr/>
                    <a:lstStyle/>
                    <a:p>
                      <a:endParaRPr lang="en-IN"/>
                    </a:p>
                  </a:txBody>
                  <a:tcPr/>
                </a:tc>
                <a:tc>
                  <a:txBody>
                    <a:bodyPr/>
                    <a:lstStyle/>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6204765"/>
                  </a:ext>
                </a:extLst>
              </a:tr>
              <a:tr h="329715">
                <a:tc rowSpan="2">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Problem Definition</a:t>
                      </a:r>
                      <a:endParaRPr lang="en-IN" sz="3100" b="0" i="0" u="none" strike="noStrike">
                        <a:effectLst/>
                        <a:latin typeface="Arial" panose="020B0604020202020204" pitchFamily="34" charset="0"/>
                      </a:endParaRPr>
                    </a:p>
                  </a:txBody>
                  <a:tcPr marL="157241" marR="157241" marT="78620" marB="786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4801871"/>
                  </a:ext>
                </a:extLst>
              </a:tr>
              <a:tr h="329715">
                <a:tc vMerge="1">
                  <a:txBody>
                    <a:bodyPr/>
                    <a:lstStyle/>
                    <a:p>
                      <a:endParaRPr lang="en-IN"/>
                    </a:p>
                  </a:txBody>
                  <a:tcPr/>
                </a:tc>
                <a:tc>
                  <a:txBody>
                    <a:bodyPr/>
                    <a:lstStyle/>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9675155"/>
                  </a:ext>
                </a:extLst>
              </a:tr>
              <a:tr h="329715">
                <a:tc rowSpan="2">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 and Development</a:t>
                      </a:r>
                      <a:endParaRPr lang="en-IN" sz="3100" b="0" i="0" u="none" strike="noStrike">
                        <a:effectLst/>
                        <a:latin typeface="Arial" panose="020B0604020202020204" pitchFamily="34" charset="0"/>
                      </a:endParaRPr>
                    </a:p>
                  </a:txBody>
                  <a:tcPr marL="157241" marR="157241" marT="78620" marB="786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2215005"/>
                  </a:ext>
                </a:extLst>
              </a:tr>
              <a:tr h="366594">
                <a:tc vMerge="1">
                  <a:txBody>
                    <a:bodyPr/>
                    <a:lstStyle/>
                    <a:p>
                      <a:endParaRPr lang="en-IN"/>
                    </a:p>
                  </a:txBody>
                  <a:tcPr/>
                </a:tc>
                <a:tc>
                  <a:txBody>
                    <a:bodyPr/>
                    <a:lstStyle/>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dirty="0">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ctr">
                        <a:lnSpc>
                          <a:spcPct val="107000"/>
                        </a:lnSpc>
                        <a:spcBef>
                          <a:spcPts val="0"/>
                        </a:spcBef>
                        <a:spcAft>
                          <a:spcPts val="800"/>
                        </a:spcAft>
                      </a:pPr>
                      <a:r>
                        <a:rPr lang="en-IN" sz="14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dirty="0">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58988"/>
                  </a:ext>
                </a:extLst>
              </a:tr>
              <a:tr h="329715">
                <a:tc rowSpan="2">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 and Validation</a:t>
                      </a:r>
                      <a:endParaRPr lang="en-IN" sz="3100" b="0" i="0" u="none" strike="noStrike">
                        <a:effectLst/>
                        <a:latin typeface="Arial" panose="020B0604020202020204" pitchFamily="34" charset="0"/>
                      </a:endParaRPr>
                    </a:p>
                  </a:txBody>
                  <a:tcPr marL="157241" marR="157241" marT="78620" marB="786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393902311"/>
                  </a:ext>
                </a:extLst>
              </a:tr>
              <a:tr h="366594">
                <a:tc vMerge="1">
                  <a:txBody>
                    <a:bodyPr/>
                    <a:lstStyle/>
                    <a:p>
                      <a:endParaRPr lang="en-IN"/>
                    </a:p>
                  </a:txBody>
                  <a:tcPr/>
                </a:tc>
                <a:tc>
                  <a:txBody>
                    <a:bodyPr/>
                    <a:lstStyle/>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262424"/>
                  </a:ext>
                </a:extLst>
              </a:tr>
              <a:tr h="329715">
                <a:tc rowSpan="2">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Documentation</a:t>
                      </a:r>
                      <a:endParaRPr lang="en-IN" sz="3100" b="0" i="0" u="none" strike="noStrike">
                        <a:effectLst/>
                        <a:latin typeface="Arial" panose="020B0604020202020204" pitchFamily="34" charset="0"/>
                      </a:endParaRPr>
                    </a:p>
                  </a:txBody>
                  <a:tcPr marL="157241" marR="157241" marT="78620" marB="786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884440872"/>
                  </a:ext>
                </a:extLst>
              </a:tr>
              <a:tr h="329715">
                <a:tc vMerge="1">
                  <a:txBody>
                    <a:bodyPr/>
                    <a:lstStyle/>
                    <a:p>
                      <a:endParaRPr lang="en-IN"/>
                    </a:p>
                  </a:txBody>
                  <a:tcPr/>
                </a:tc>
                <a:tc>
                  <a:txBody>
                    <a:bodyPr/>
                    <a:lstStyle/>
                    <a:p>
                      <a:pPr algn="ctr" fontAlgn="t">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07000"/>
                        </a:lnSpc>
                        <a:spcBef>
                          <a:spcPts val="0"/>
                        </a:spcBef>
                        <a:spcAft>
                          <a:spcPts val="800"/>
                        </a:spcAft>
                      </a:pPr>
                      <a:r>
                        <a:rPr lang="en-IN" sz="14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0" i="0" u="none" strike="noStrike" dirty="0">
                        <a:effectLst/>
                        <a:latin typeface="Arial" panose="020B0604020202020204" pitchFamily="34" charset="0"/>
                      </a:endParaRPr>
                    </a:p>
                  </a:txBody>
                  <a:tcPr marL="117931" marR="117931" marT="163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320134"/>
                  </a:ext>
                </a:extLst>
              </a:tr>
            </a:tbl>
          </a:graphicData>
        </a:graphic>
      </p:graphicFrame>
      <p:graphicFrame>
        <p:nvGraphicFramePr>
          <p:cNvPr id="7" name="Table 7">
            <a:extLst>
              <a:ext uri="{FF2B5EF4-FFF2-40B4-BE49-F238E27FC236}">
                <a16:creationId xmlns:a16="http://schemas.microsoft.com/office/drawing/2014/main" id="{84FD179D-6696-2FE6-327B-C462E6FC9878}"/>
              </a:ext>
            </a:extLst>
          </p:cNvPr>
          <p:cNvGraphicFramePr>
            <a:graphicFrameLocks noGrp="1"/>
          </p:cNvGraphicFramePr>
          <p:nvPr>
            <p:extLst>
              <p:ext uri="{D42A27DB-BD31-4B8C-83A1-F6EECF244321}">
                <p14:modId xmlns:p14="http://schemas.microsoft.com/office/powerpoint/2010/main" val="608204066"/>
              </p:ext>
            </p:extLst>
          </p:nvPr>
        </p:nvGraphicFramePr>
        <p:xfrm>
          <a:off x="1063442" y="6168744"/>
          <a:ext cx="2978020" cy="370840"/>
        </p:xfrm>
        <a:graphic>
          <a:graphicData uri="http://schemas.openxmlformats.org/drawingml/2006/table">
            <a:tbl>
              <a:tblPr firstRow="1" bandRow="1">
                <a:tableStyleId>{2D5ABB26-0587-4C30-8999-92F81FD0307C}</a:tableStyleId>
              </a:tblPr>
              <a:tblGrid>
                <a:gridCol w="1074576">
                  <a:extLst>
                    <a:ext uri="{9D8B030D-6E8A-4147-A177-3AD203B41FA5}">
                      <a16:colId xmlns:a16="http://schemas.microsoft.com/office/drawing/2014/main" val="1421777892"/>
                    </a:ext>
                  </a:extLst>
                </a:gridCol>
                <a:gridCol w="1903444">
                  <a:extLst>
                    <a:ext uri="{9D8B030D-6E8A-4147-A177-3AD203B41FA5}">
                      <a16:colId xmlns:a16="http://schemas.microsoft.com/office/drawing/2014/main" val="4136999449"/>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a:latin typeface="Times New Roman" panose="02020603050405020304" pitchFamily="18" charset="0"/>
                          <a:cs typeface="Times New Roman" panose="02020603050405020304" pitchFamily="18" charset="0"/>
                        </a:rPr>
                        <a:t> Proposed Work</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311425"/>
                  </a:ext>
                </a:extLst>
              </a:tr>
            </a:tbl>
          </a:graphicData>
        </a:graphic>
      </p:graphicFrame>
      <p:graphicFrame>
        <p:nvGraphicFramePr>
          <p:cNvPr id="8" name="Table 7">
            <a:extLst>
              <a:ext uri="{FF2B5EF4-FFF2-40B4-BE49-F238E27FC236}">
                <a16:creationId xmlns:a16="http://schemas.microsoft.com/office/drawing/2014/main" id="{C42007EA-CF73-466C-DC18-26702B6CB667}"/>
              </a:ext>
            </a:extLst>
          </p:cNvPr>
          <p:cNvGraphicFramePr>
            <a:graphicFrameLocks noGrp="1"/>
          </p:cNvGraphicFramePr>
          <p:nvPr>
            <p:extLst>
              <p:ext uri="{D42A27DB-BD31-4B8C-83A1-F6EECF244321}">
                <p14:modId xmlns:p14="http://schemas.microsoft.com/office/powerpoint/2010/main" val="3586875666"/>
              </p:ext>
            </p:extLst>
          </p:nvPr>
        </p:nvGraphicFramePr>
        <p:xfrm>
          <a:off x="4606989" y="6168744"/>
          <a:ext cx="2978020" cy="370840"/>
        </p:xfrm>
        <a:graphic>
          <a:graphicData uri="http://schemas.openxmlformats.org/drawingml/2006/table">
            <a:tbl>
              <a:tblPr firstRow="1" bandRow="1">
                <a:tableStyleId>{2D5ABB26-0587-4C30-8999-92F81FD0307C}</a:tableStyleId>
              </a:tblPr>
              <a:tblGrid>
                <a:gridCol w="1074576">
                  <a:extLst>
                    <a:ext uri="{9D8B030D-6E8A-4147-A177-3AD203B41FA5}">
                      <a16:colId xmlns:a16="http://schemas.microsoft.com/office/drawing/2014/main" val="1421777892"/>
                    </a:ext>
                  </a:extLst>
                </a:gridCol>
                <a:gridCol w="1903444">
                  <a:extLst>
                    <a:ext uri="{9D8B030D-6E8A-4147-A177-3AD203B41FA5}">
                      <a16:colId xmlns:a16="http://schemas.microsoft.com/office/drawing/2014/main" val="4136999449"/>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latin typeface="Times New Roman" panose="02020603050405020304" pitchFamily="18" charset="0"/>
                          <a:cs typeface="Times New Roman" panose="02020603050405020304" pitchFamily="18" charset="0"/>
                        </a:rPr>
                        <a:t>Completed Work</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311425"/>
                  </a:ext>
                </a:extLst>
              </a:tr>
            </a:tbl>
          </a:graphicData>
        </a:graphic>
      </p:graphicFrame>
      <p:graphicFrame>
        <p:nvGraphicFramePr>
          <p:cNvPr id="9" name="Table 7">
            <a:extLst>
              <a:ext uri="{FF2B5EF4-FFF2-40B4-BE49-F238E27FC236}">
                <a16:creationId xmlns:a16="http://schemas.microsoft.com/office/drawing/2014/main" id="{D6FE505B-9E85-3747-3905-30E6534907F6}"/>
              </a:ext>
            </a:extLst>
          </p:cNvPr>
          <p:cNvGraphicFramePr>
            <a:graphicFrameLocks noGrp="1"/>
          </p:cNvGraphicFramePr>
          <p:nvPr>
            <p:extLst>
              <p:ext uri="{D42A27DB-BD31-4B8C-83A1-F6EECF244321}">
                <p14:modId xmlns:p14="http://schemas.microsoft.com/office/powerpoint/2010/main" val="1043884503"/>
              </p:ext>
            </p:extLst>
          </p:nvPr>
        </p:nvGraphicFramePr>
        <p:xfrm>
          <a:off x="8241794" y="6168744"/>
          <a:ext cx="2978020" cy="370840"/>
        </p:xfrm>
        <a:graphic>
          <a:graphicData uri="http://schemas.openxmlformats.org/drawingml/2006/table">
            <a:tbl>
              <a:tblPr firstRow="1" bandRow="1">
                <a:tableStyleId>{2D5ABB26-0587-4C30-8999-92F81FD0307C}</a:tableStyleId>
              </a:tblPr>
              <a:tblGrid>
                <a:gridCol w="1074576">
                  <a:extLst>
                    <a:ext uri="{9D8B030D-6E8A-4147-A177-3AD203B41FA5}">
                      <a16:colId xmlns:a16="http://schemas.microsoft.com/office/drawing/2014/main" val="1421777892"/>
                    </a:ext>
                  </a:extLst>
                </a:gridCol>
                <a:gridCol w="1903444">
                  <a:extLst>
                    <a:ext uri="{9D8B030D-6E8A-4147-A177-3AD203B41FA5}">
                      <a16:colId xmlns:a16="http://schemas.microsoft.com/office/drawing/2014/main" val="4136999449"/>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latin typeface="Times New Roman" panose="02020603050405020304" pitchFamily="18" charset="0"/>
                          <a:cs typeface="Times New Roman" panose="02020603050405020304" pitchFamily="18" charset="0"/>
                        </a:rPr>
                        <a:t> Ongoing Work</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311425"/>
                  </a:ext>
                </a:extLst>
              </a:tr>
            </a:tbl>
          </a:graphicData>
        </a:graphic>
      </p:graphicFrame>
    </p:spTree>
    <p:extLst>
      <p:ext uri="{BB962C8B-B14F-4D97-AF65-F5344CB8AC3E}">
        <p14:creationId xmlns:p14="http://schemas.microsoft.com/office/powerpoint/2010/main" val="3430034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6F93-6546-C298-BC7E-5F0CA6E81580}"/>
              </a:ext>
            </a:extLst>
          </p:cNvPr>
          <p:cNvSpPr>
            <a:spLocks noGrp="1"/>
          </p:cNvSpPr>
          <p:nvPr>
            <p:ph type="title"/>
          </p:nvPr>
        </p:nvSpPr>
        <p:spPr>
          <a:xfrm>
            <a:off x="632927" y="85207"/>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7077F8-D039-5950-F290-E84BDB8D0599}"/>
              </a:ext>
            </a:extLst>
          </p:cNvPr>
          <p:cNvSpPr>
            <a:spLocks noGrp="1"/>
          </p:cNvSpPr>
          <p:nvPr>
            <p:ph idx="1"/>
          </p:nvPr>
        </p:nvSpPr>
        <p:spPr>
          <a:xfrm>
            <a:off x="74645" y="1296955"/>
            <a:ext cx="12117355" cy="5475838"/>
          </a:xfrm>
        </p:spPr>
        <p:txBody>
          <a:bodyPr>
            <a:noAutofit/>
          </a:bodyPr>
          <a:lstStyle/>
          <a:p>
            <a:pPr marL="0" indent="0">
              <a:buNone/>
            </a:pPr>
            <a:r>
              <a:rPr lang="en-IN" sz="1400" dirty="0"/>
              <a:t>[1]	</a:t>
            </a:r>
            <a:r>
              <a:rPr lang="en-IN" sz="1400" dirty="0" err="1"/>
              <a:t>Tawsifur</a:t>
            </a:r>
            <a:r>
              <a:rPr lang="en-IN" sz="1400" dirty="0"/>
              <a:t> Rahman, </a:t>
            </a:r>
            <a:r>
              <a:rPr lang="en-IN" sz="1400" dirty="0" err="1"/>
              <a:t>Amith</a:t>
            </a:r>
            <a:r>
              <a:rPr lang="en-IN" sz="1400" dirty="0"/>
              <a:t> </a:t>
            </a:r>
            <a:r>
              <a:rPr lang="en-IN" sz="1400" dirty="0" err="1"/>
              <a:t>Khandakar</a:t>
            </a:r>
            <a:r>
              <a:rPr lang="en-IN" sz="1400" dirty="0"/>
              <a:t>, Yazan </a:t>
            </a:r>
            <a:r>
              <a:rPr lang="en-IN" sz="1400" dirty="0" err="1"/>
              <a:t>Qiblawey</a:t>
            </a:r>
            <a:r>
              <a:rPr lang="en-IN" sz="1400" dirty="0"/>
              <a:t>, Anas Tahir, “Exploring the effect of image enhancement techniques on COVID-19 detection using 	chest X-ray images”, </a:t>
            </a:r>
          </a:p>
          <a:p>
            <a:pPr marL="0" indent="0">
              <a:buNone/>
            </a:pPr>
            <a:r>
              <a:rPr lang="en-IN" sz="1400" dirty="0"/>
              <a:t>	[March 2021]</a:t>
            </a:r>
          </a:p>
          <a:p>
            <a:pPr marL="0" indent="0">
              <a:buNone/>
            </a:pPr>
            <a:r>
              <a:rPr lang="en-IN" sz="1400" dirty="0"/>
              <a:t>	Link: </a:t>
            </a:r>
            <a:r>
              <a:rPr lang="en-IN" sz="1400" dirty="0">
                <a:hlinkClick r:id="rId2"/>
              </a:rPr>
              <a:t>https://www.sciencedirect.com/science/article/pii/S001048252100113X</a:t>
            </a:r>
            <a:endParaRPr lang="en-IN" sz="1400" dirty="0"/>
          </a:p>
          <a:p>
            <a:pPr marL="0" indent="0">
              <a:buNone/>
            </a:pPr>
            <a:r>
              <a:rPr lang="en-IN" sz="1400" dirty="0"/>
              <a:t>[2]	</a:t>
            </a:r>
            <a:r>
              <a:rPr lang="en-IN" sz="1400" dirty="0" err="1"/>
              <a:t>Thet</a:t>
            </a:r>
            <a:r>
              <a:rPr lang="en-IN" sz="1400" dirty="0"/>
              <a:t> </a:t>
            </a:r>
            <a:r>
              <a:rPr lang="en-IN" sz="1400" dirty="0" err="1"/>
              <a:t>Thet</a:t>
            </a:r>
            <a:r>
              <a:rPr lang="en-IN" sz="1400" dirty="0"/>
              <a:t> </a:t>
            </a:r>
            <a:r>
              <a:rPr lang="en-IN" sz="1400" dirty="0" err="1"/>
              <a:t>Khaing</a:t>
            </a:r>
            <a:r>
              <a:rPr lang="en-IN" sz="1400" dirty="0"/>
              <a:t>, Phyu Sin Nyein, </a:t>
            </a:r>
            <a:r>
              <a:rPr lang="en-IN" sz="1400" dirty="0" err="1"/>
              <a:t>Myint</a:t>
            </a:r>
            <a:r>
              <a:rPr lang="en-IN" sz="1400" dirty="0"/>
              <a:t> Soe </a:t>
            </a:r>
            <a:r>
              <a:rPr lang="en-IN" sz="1400" dirty="0" err="1"/>
              <a:t>Khyaing</a:t>
            </a:r>
            <a:r>
              <a:rPr lang="en-IN" sz="1400" dirty="0"/>
              <a:t>, </a:t>
            </a:r>
            <a:r>
              <a:rPr lang="en-IN" sz="1400" dirty="0" err="1"/>
              <a:t>Khaing</a:t>
            </a:r>
            <a:r>
              <a:rPr lang="en-IN" sz="1400" dirty="0"/>
              <a:t> </a:t>
            </a:r>
            <a:r>
              <a:rPr lang="en-IN" sz="1400" dirty="0" err="1"/>
              <a:t>Khaing</a:t>
            </a:r>
            <a:r>
              <a:rPr lang="en-IN" sz="1400" dirty="0"/>
              <a:t> Wai, “Dimension Reduction of Images Using Principal  Component Analysis 	Algorithm “,</a:t>
            </a:r>
          </a:p>
          <a:p>
            <a:pPr marL="0" indent="0">
              <a:buNone/>
            </a:pPr>
            <a:r>
              <a:rPr lang="en-IN" sz="1400" dirty="0"/>
              <a:t>	[May 2020]</a:t>
            </a:r>
          </a:p>
          <a:p>
            <a:pPr marL="0" indent="0">
              <a:buNone/>
            </a:pPr>
            <a:r>
              <a:rPr lang="en-IN" sz="1400" dirty="0"/>
              <a:t>	Link: </a:t>
            </a:r>
            <a:r>
              <a:rPr lang="en-IN" sz="1400" dirty="0">
                <a:hlinkClick r:id="rId3"/>
              </a:rPr>
              <a:t>https://www.irejournals.com/formatedpaper/1702269.pdf</a:t>
            </a:r>
            <a:endParaRPr lang="en-IN" sz="1400" dirty="0"/>
          </a:p>
          <a:p>
            <a:pPr marL="0" indent="0">
              <a:buNone/>
            </a:pPr>
            <a:r>
              <a:rPr lang="en-IN" sz="1400" dirty="0"/>
              <a:t>[3]	Ayesha, </a:t>
            </a:r>
            <a:r>
              <a:rPr lang="en-IN" sz="1400" dirty="0" err="1"/>
              <a:t>Shaeela</a:t>
            </a:r>
            <a:r>
              <a:rPr lang="en-IN" sz="1400" dirty="0"/>
              <a:t>; Hanif, Muhammad Kashif, “Overview and Comparative Study of Dimensionality Reduction Techniques for High Dimensional 	Data”,</a:t>
            </a:r>
          </a:p>
          <a:p>
            <a:pPr marL="0" indent="0">
              <a:buNone/>
            </a:pPr>
            <a:r>
              <a:rPr lang="en-IN" sz="1400" dirty="0"/>
              <a:t>	[January 2020]</a:t>
            </a:r>
          </a:p>
          <a:p>
            <a:pPr marL="0" indent="0">
              <a:buNone/>
            </a:pPr>
            <a:r>
              <a:rPr lang="en-IN" sz="1400" dirty="0"/>
              <a:t>	Link: </a:t>
            </a:r>
            <a:r>
              <a:rPr lang="en-IN" sz="1400" dirty="0">
                <a:hlinkClick r:id="rId4"/>
              </a:rPr>
              <a:t>https://www.sciencedirect.com/science/article/abs/pii/S156625351930377X</a:t>
            </a:r>
            <a:endParaRPr lang="en-IN" sz="1400" dirty="0"/>
          </a:p>
          <a:p>
            <a:pPr marL="0" indent="0">
              <a:buNone/>
            </a:pPr>
            <a:r>
              <a:rPr lang="en-IN" sz="1400" dirty="0"/>
              <a:t>[4]	</a:t>
            </a:r>
            <a:r>
              <a:rPr lang="en-IN" sz="1400" dirty="0" err="1"/>
              <a:t>Taufit</a:t>
            </a:r>
            <a:r>
              <a:rPr lang="en-IN" sz="1400" dirty="0"/>
              <a:t> </a:t>
            </a:r>
            <a:r>
              <a:rPr lang="en-IN" sz="1400" dirty="0" err="1"/>
              <a:t>Rahmat</a:t>
            </a:r>
            <a:r>
              <a:rPr lang="en-IN" sz="1400" dirty="0"/>
              <a:t>, </a:t>
            </a:r>
            <a:r>
              <a:rPr lang="en-IN" sz="1400" dirty="0" err="1"/>
              <a:t>Azlan</a:t>
            </a:r>
            <a:r>
              <a:rPr lang="en-IN" sz="1400" dirty="0"/>
              <a:t> Ismail, Sharifah </a:t>
            </a:r>
            <a:r>
              <a:rPr lang="en-IN" sz="1400" dirty="0" err="1"/>
              <a:t>Aliman</a:t>
            </a:r>
            <a:r>
              <a:rPr lang="en-IN" sz="1400" dirty="0"/>
              <a:t>, “Chest X-Rays Image Classification in Medical Image Analysis”</a:t>
            </a:r>
          </a:p>
          <a:p>
            <a:pPr marL="0" indent="0">
              <a:buNone/>
            </a:pPr>
            <a:r>
              <a:rPr lang="en-IN" sz="1400" dirty="0"/>
              <a:t>	[December 2018]</a:t>
            </a:r>
          </a:p>
          <a:p>
            <a:pPr marL="0" indent="0">
              <a:buNone/>
            </a:pPr>
            <a:r>
              <a:rPr lang="en-IN" sz="1400" dirty="0"/>
              <a:t>	</a:t>
            </a:r>
            <a:r>
              <a:rPr lang="en-IN" sz="1400" dirty="0" err="1"/>
              <a:t>Link:</a:t>
            </a:r>
            <a:r>
              <a:rPr lang="en-IN" sz="1400" dirty="0" err="1">
                <a:hlinkClick r:id="rId5"/>
              </a:rPr>
              <a:t>https</a:t>
            </a:r>
            <a:r>
              <a:rPr lang="en-IN" sz="1400" dirty="0">
                <a:hlinkClick r:id="rId5"/>
              </a:rPr>
              <a:t>://www.researchgate.net/publication/330105218_CHEST_XRAYS_IMAGE_CLASSIFICATION_IN_MEDICAL_IMAGE_ANALYSIS</a:t>
            </a:r>
            <a:endParaRPr lang="en-IN" sz="1400" dirty="0"/>
          </a:p>
        </p:txBody>
      </p:sp>
    </p:spTree>
    <p:extLst>
      <p:ext uri="{BB962C8B-B14F-4D97-AF65-F5344CB8AC3E}">
        <p14:creationId xmlns:p14="http://schemas.microsoft.com/office/powerpoint/2010/main" val="251807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3602DD0A-6B1D-E446-CF21-A2FC6DA12DCA}"/>
              </a:ext>
            </a:extLst>
          </p:cNvPr>
          <p:cNvGraphicFramePr>
            <a:graphicFrameLocks noGrp="1"/>
          </p:cNvGraphicFramePr>
          <p:nvPr>
            <p:extLst>
              <p:ext uri="{D42A27DB-BD31-4B8C-83A1-F6EECF244321}">
                <p14:modId xmlns:p14="http://schemas.microsoft.com/office/powerpoint/2010/main" val="1183996648"/>
              </p:ext>
            </p:extLst>
          </p:nvPr>
        </p:nvGraphicFramePr>
        <p:xfrm>
          <a:off x="720012" y="1287626"/>
          <a:ext cx="10751975" cy="5197149"/>
        </p:xfrm>
        <a:graphic>
          <a:graphicData uri="http://schemas.openxmlformats.org/drawingml/2006/table">
            <a:tbl>
              <a:tblPr firstRow="1" bandRow="1">
                <a:tableStyleId>{7DF18680-E054-41AD-8BC1-D1AEF772440D}</a:tableStyleId>
              </a:tblPr>
              <a:tblGrid>
                <a:gridCol w="2347881">
                  <a:extLst>
                    <a:ext uri="{9D8B030D-6E8A-4147-A177-3AD203B41FA5}">
                      <a16:colId xmlns:a16="http://schemas.microsoft.com/office/drawing/2014/main" val="1613363565"/>
                    </a:ext>
                  </a:extLst>
                </a:gridCol>
                <a:gridCol w="4820102">
                  <a:extLst>
                    <a:ext uri="{9D8B030D-6E8A-4147-A177-3AD203B41FA5}">
                      <a16:colId xmlns:a16="http://schemas.microsoft.com/office/drawing/2014/main" val="4188752099"/>
                    </a:ext>
                  </a:extLst>
                </a:gridCol>
                <a:gridCol w="3583992">
                  <a:extLst>
                    <a:ext uri="{9D8B030D-6E8A-4147-A177-3AD203B41FA5}">
                      <a16:colId xmlns:a16="http://schemas.microsoft.com/office/drawing/2014/main" val="3188275168"/>
                    </a:ext>
                  </a:extLst>
                </a:gridCol>
              </a:tblGrid>
              <a:tr h="577461">
                <a:tc>
                  <a:txBody>
                    <a:bodyPr/>
                    <a:lstStyle/>
                    <a:p>
                      <a:pPr algn="ctr"/>
                      <a:r>
                        <a:rPr lang="en-US" b="1" dirty="0">
                          <a:latin typeface="Times New Roman" panose="02020603050405020304" pitchFamily="18" charset="0"/>
                          <a:cs typeface="Times New Roman" panose="02020603050405020304" pitchFamily="18" charset="0"/>
                        </a:rPr>
                        <a:t>SL. NO</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CONTENT</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SLIDE NO</a:t>
                      </a:r>
                      <a:endParaRPr lang="en-IN"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93251615"/>
                  </a:ext>
                </a:extLst>
              </a:tr>
              <a:tr h="577461">
                <a:tc>
                  <a:txBody>
                    <a:bodyPr/>
                    <a:lstStyle/>
                    <a:p>
                      <a:pPr algn="ctr"/>
                      <a:r>
                        <a:rPr lang="en-US" b="0" dirty="0">
                          <a:latin typeface="Times New Roman" panose="02020603050405020304" pitchFamily="18" charset="0"/>
                          <a:cs typeface="Times New Roman" panose="02020603050405020304" pitchFamily="18" charset="0"/>
                        </a:rPr>
                        <a:t>1.</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Abstract</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3</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76274283"/>
                  </a:ext>
                </a:extLst>
              </a:tr>
              <a:tr h="577461">
                <a:tc>
                  <a:txBody>
                    <a:bodyPr/>
                    <a:lstStyle/>
                    <a:p>
                      <a:pPr algn="ctr"/>
                      <a:r>
                        <a:rPr lang="en-US" b="0" dirty="0">
                          <a:latin typeface="Times New Roman" panose="02020603050405020304" pitchFamily="18" charset="0"/>
                          <a:cs typeface="Times New Roman" panose="02020603050405020304" pitchFamily="18" charset="0"/>
                        </a:rPr>
                        <a:t>2.</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Introduction</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4</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55943093"/>
                  </a:ext>
                </a:extLst>
              </a:tr>
              <a:tr h="577461">
                <a:tc>
                  <a:txBody>
                    <a:bodyPr/>
                    <a:lstStyle/>
                    <a:p>
                      <a:pPr algn="ctr"/>
                      <a:r>
                        <a:rPr lang="en-US" b="0" dirty="0">
                          <a:latin typeface="Times New Roman" panose="02020603050405020304" pitchFamily="18" charset="0"/>
                          <a:cs typeface="Times New Roman" panose="02020603050405020304" pitchFamily="18" charset="0"/>
                        </a:rPr>
                        <a:t>3.</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Literature Survey</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5-6</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53822948"/>
                  </a:ext>
                </a:extLst>
              </a:tr>
              <a:tr h="577461">
                <a:tc>
                  <a:txBody>
                    <a:bodyPr/>
                    <a:lstStyle/>
                    <a:p>
                      <a:pPr algn="ctr"/>
                      <a:r>
                        <a:rPr lang="en-US" b="0" dirty="0">
                          <a:latin typeface="Times New Roman" panose="02020603050405020304" pitchFamily="18" charset="0"/>
                          <a:cs typeface="Times New Roman" panose="02020603050405020304" pitchFamily="18" charset="0"/>
                        </a:rPr>
                        <a:t>4. </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Problem Definition</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7</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93582285"/>
                  </a:ext>
                </a:extLst>
              </a:tr>
              <a:tr h="577461">
                <a:tc>
                  <a:txBody>
                    <a:bodyPr/>
                    <a:lstStyle/>
                    <a:p>
                      <a:pPr algn="ctr"/>
                      <a:r>
                        <a:rPr lang="en-US" b="0" dirty="0">
                          <a:latin typeface="Times New Roman" panose="02020603050405020304" pitchFamily="18" charset="0"/>
                          <a:cs typeface="Times New Roman" panose="02020603050405020304" pitchFamily="18" charset="0"/>
                        </a:rPr>
                        <a:t>5. </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Solution Strategy</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8-9</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19604443"/>
                  </a:ext>
                </a:extLst>
              </a:tr>
              <a:tr h="577461">
                <a:tc>
                  <a:txBody>
                    <a:bodyPr/>
                    <a:lstStyle/>
                    <a:p>
                      <a:pPr algn="ctr"/>
                      <a:r>
                        <a:rPr lang="en-US" b="0" dirty="0">
                          <a:latin typeface="Times New Roman" panose="02020603050405020304" pitchFamily="18" charset="0"/>
                          <a:cs typeface="Times New Roman" panose="02020603050405020304" pitchFamily="18" charset="0"/>
                        </a:rPr>
                        <a:t>6.</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Design Diagrams</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10-12</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72091431"/>
                  </a:ext>
                </a:extLst>
              </a:tr>
              <a:tr h="577461">
                <a:tc>
                  <a:txBody>
                    <a:bodyPr/>
                    <a:lstStyle/>
                    <a:p>
                      <a:pPr algn="ctr"/>
                      <a:r>
                        <a:rPr lang="en-US" b="0" dirty="0">
                          <a:latin typeface="Times New Roman" panose="02020603050405020304" pitchFamily="18" charset="0"/>
                          <a:cs typeface="Times New Roman" panose="02020603050405020304" pitchFamily="18" charset="0"/>
                        </a:rPr>
                        <a:t>7.</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Gantt Chart</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IN" b="0" dirty="0">
                          <a:latin typeface="Times New Roman" panose="02020603050405020304" pitchFamily="18" charset="0"/>
                          <a:cs typeface="Times New Roman" panose="02020603050405020304" pitchFamily="18" charset="0"/>
                        </a:rPr>
                        <a:t>13</a:t>
                      </a:r>
                    </a:p>
                  </a:txBody>
                  <a:tcPr anchor="ctr"/>
                </a:tc>
                <a:extLst>
                  <a:ext uri="{0D108BD9-81ED-4DB2-BD59-A6C34878D82A}">
                    <a16:rowId xmlns:a16="http://schemas.microsoft.com/office/drawing/2014/main" val="3727208898"/>
                  </a:ext>
                </a:extLst>
              </a:tr>
              <a:tr h="577461">
                <a:tc>
                  <a:txBody>
                    <a:bodyPr/>
                    <a:lstStyle/>
                    <a:p>
                      <a:pPr algn="ctr"/>
                      <a:r>
                        <a:rPr lang="en-US" b="0" dirty="0">
                          <a:latin typeface="Times New Roman" panose="02020603050405020304" pitchFamily="18" charset="0"/>
                          <a:cs typeface="Times New Roman" panose="02020603050405020304" pitchFamily="18" charset="0"/>
                        </a:rPr>
                        <a:t>8.</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0" dirty="0">
                          <a:latin typeface="Times New Roman" panose="02020603050405020304" pitchFamily="18" charset="0"/>
                          <a:cs typeface="Times New Roman" panose="02020603050405020304" pitchFamily="18" charset="0"/>
                        </a:rPr>
                        <a:t>References</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IN" b="0" dirty="0">
                          <a:latin typeface="Times New Roman" panose="02020603050405020304" pitchFamily="18" charset="0"/>
                          <a:cs typeface="Times New Roman" panose="02020603050405020304" pitchFamily="18" charset="0"/>
                        </a:rPr>
                        <a:t>14</a:t>
                      </a:r>
                    </a:p>
                  </a:txBody>
                  <a:tcPr anchor="ctr"/>
                </a:tc>
                <a:extLst>
                  <a:ext uri="{0D108BD9-81ED-4DB2-BD59-A6C34878D82A}">
                    <a16:rowId xmlns:a16="http://schemas.microsoft.com/office/drawing/2014/main" val="1264492532"/>
                  </a:ext>
                </a:extLst>
              </a:tr>
            </a:tbl>
          </a:graphicData>
        </a:graphic>
      </p:graphicFrame>
      <p:sp>
        <p:nvSpPr>
          <p:cNvPr id="8" name="TextBox 7">
            <a:extLst>
              <a:ext uri="{FF2B5EF4-FFF2-40B4-BE49-F238E27FC236}">
                <a16:creationId xmlns:a16="http://schemas.microsoft.com/office/drawing/2014/main" id="{2C300FCC-7DCE-F203-4976-9E1674E4A064}"/>
              </a:ext>
            </a:extLst>
          </p:cNvPr>
          <p:cNvSpPr txBox="1"/>
          <p:nvPr/>
        </p:nvSpPr>
        <p:spPr>
          <a:xfrm>
            <a:off x="2163145" y="270588"/>
            <a:ext cx="7865707"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TABLE OF CONTENTS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05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6F93-6546-C298-BC7E-5F0CA6E81580}"/>
              </a:ext>
            </a:extLst>
          </p:cNvPr>
          <p:cNvSpPr>
            <a:spLocks noGrp="1"/>
          </p:cNvSpPr>
          <p:nvPr>
            <p:ph type="title"/>
          </p:nvPr>
        </p:nvSpPr>
        <p:spPr>
          <a:xfrm>
            <a:off x="632927" y="85207"/>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7077F8-D039-5950-F290-E84BDB8D0599}"/>
              </a:ext>
            </a:extLst>
          </p:cNvPr>
          <p:cNvSpPr>
            <a:spLocks noGrp="1"/>
          </p:cNvSpPr>
          <p:nvPr>
            <p:ph idx="1"/>
          </p:nvPr>
        </p:nvSpPr>
        <p:spPr>
          <a:xfrm>
            <a:off x="171061" y="1410770"/>
            <a:ext cx="11849878" cy="5318448"/>
          </a:xfrm>
        </p:spPr>
        <p:txBody>
          <a:bodyPr>
            <a:norm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Covid-19 pandemic has highlighted the need for efficient and effective diagnostic tools to </a:t>
            </a:r>
            <a:r>
              <a:rPr lang="en-US" sz="2400" b="0" i="0" u="sng" dirty="0">
                <a:effectLst/>
                <a:latin typeface="Times New Roman" panose="02020603050405020304" pitchFamily="18" charset="0"/>
                <a:cs typeface="Times New Roman" panose="02020603050405020304" pitchFamily="18" charset="0"/>
              </a:rPr>
              <a:t>assist</a:t>
            </a:r>
            <a:r>
              <a:rPr lang="en-US" sz="2400" b="0" i="0" dirty="0">
                <a:effectLst/>
                <a:latin typeface="Times New Roman" panose="02020603050405020304" pitchFamily="18" charset="0"/>
                <a:cs typeface="Times New Roman" panose="02020603050405020304" pitchFamily="18" charset="0"/>
              </a:rPr>
              <a:t> medical professionals. Chest radiographs </a:t>
            </a:r>
            <a:r>
              <a:rPr lang="en-US" sz="2400" dirty="0">
                <a:latin typeface="Times New Roman" panose="02020603050405020304" pitchFamily="18" charset="0"/>
                <a:cs typeface="Times New Roman" panose="02020603050405020304" pitchFamily="18" charset="0"/>
              </a:rPr>
              <a:t>can be one such </a:t>
            </a:r>
            <a:r>
              <a:rPr lang="en-US" sz="2400" b="0" i="0" dirty="0">
                <a:effectLst/>
                <a:latin typeface="Times New Roman" panose="02020603050405020304" pitchFamily="18" charset="0"/>
                <a:cs typeface="Times New Roman" panose="02020603050405020304" pitchFamily="18" charset="0"/>
              </a:rPr>
              <a:t>diagnostic tool that can be used to detect the presence of a variety of lung diseases. </a:t>
            </a:r>
          </a:p>
          <a:p>
            <a:pPr marL="0" indent="0" algn="l">
              <a:buNone/>
            </a:pP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However, the high dimensionality of CXR images presents a problem. Our project aims to build a chest radiograph classifier to predict various lung diseases while addressing the issue of high dimensionality by using dimensionality reduction algorithms to extract the most relevant features.</a:t>
            </a:r>
          </a:p>
          <a:p>
            <a:pPr algn="l">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proposed classifier aims to improve both the accuracy of disease classification and the computational efficiency of the model, making it cost effective and hence practical for real-world applications.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32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6F93-6546-C298-BC7E-5F0CA6E81580}"/>
              </a:ext>
            </a:extLst>
          </p:cNvPr>
          <p:cNvSpPr>
            <a:spLocks noGrp="1"/>
          </p:cNvSpPr>
          <p:nvPr>
            <p:ph type="title"/>
          </p:nvPr>
        </p:nvSpPr>
        <p:spPr>
          <a:xfrm>
            <a:off x="632927" y="85207"/>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r>
              <a:rPr lang="en-US" sz="360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7077F8-D039-5950-F290-E84BDB8D0599}"/>
              </a:ext>
            </a:extLst>
          </p:cNvPr>
          <p:cNvSpPr>
            <a:spLocks noGrp="1"/>
          </p:cNvSpPr>
          <p:nvPr>
            <p:ph idx="1"/>
          </p:nvPr>
        </p:nvSpPr>
        <p:spPr>
          <a:xfrm>
            <a:off x="93306" y="1576874"/>
            <a:ext cx="12098694" cy="5281126"/>
          </a:xfrm>
        </p:spPr>
        <p:txBody>
          <a:bodyPr>
            <a:normAutofit/>
          </a:bodyPr>
          <a:lstStyle/>
          <a:p>
            <a:r>
              <a:rPr lang="en-US" sz="2400" b="0" i="0" dirty="0">
                <a:effectLst/>
                <a:latin typeface="Times New Roman" panose="02020603050405020304" pitchFamily="18" charset="0"/>
                <a:cs typeface="Times New Roman" panose="02020603050405020304" pitchFamily="18" charset="0"/>
              </a:rPr>
              <a:t>Chest radiographs (chest X-rays), are a valuable diagnostic tool that is widely used to detect the presence of a variety of lung diseases. They are fast to obtain, easily accessible, and relatively inexpensive, making them an ideal tool for screening and diagnosis.</a:t>
            </a:r>
          </a:p>
          <a:p>
            <a:pPr marL="0" indent="0">
              <a:buNone/>
            </a:pPr>
            <a:endParaRPr lang="en-US" sz="2400" b="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Chest radiograph classifier can be an effective diagnostic tool that can be used in detecting and classifying lung infections such as Covid -19, Pneumonia &amp; Tuberculosis and hence can assist doctors in interpreting Chest X-Rays.</a:t>
            </a:r>
          </a:p>
          <a:p>
            <a:pPr marL="0" indent="0">
              <a:buNone/>
            </a:pPr>
            <a:endParaRPr lang="en-US" sz="2400" b="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Dimensionality reduction is a technique used to reduce the number of features or dimensions in a dataset, while simultaneously preserving the most important information in the data. </a:t>
            </a:r>
            <a:endParaRPr lang="en-US" sz="2400" dirty="0">
              <a:latin typeface="Times New Roman" panose="02020603050405020304" pitchFamily="18" charset="0"/>
              <a:cs typeface="Times New Roman" panose="02020603050405020304" pitchFamily="18" charset="0"/>
            </a:endParaRPr>
          </a:p>
          <a:p>
            <a:pPr marL="0" indent="0">
              <a:buNone/>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91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4652-2D01-4C59-870B-07741CD81F46}"/>
              </a:ext>
            </a:extLst>
          </p:cNvPr>
          <p:cNvSpPr>
            <a:spLocks noGrp="1"/>
          </p:cNvSpPr>
          <p:nvPr>
            <p:ph type="title"/>
          </p:nvPr>
        </p:nvSpPr>
        <p:spPr>
          <a:xfrm>
            <a:off x="838200" y="-112583"/>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2DA0668D-F1F1-E908-78DE-5A0106E54CD2}"/>
              </a:ext>
            </a:extLst>
          </p:cNvPr>
          <p:cNvGraphicFramePr>
            <a:graphicFrameLocks noGrp="1"/>
          </p:cNvGraphicFramePr>
          <p:nvPr>
            <p:extLst>
              <p:ext uri="{D42A27DB-BD31-4B8C-83A1-F6EECF244321}">
                <p14:modId xmlns:p14="http://schemas.microsoft.com/office/powerpoint/2010/main" val="677719760"/>
              </p:ext>
            </p:extLst>
          </p:nvPr>
        </p:nvGraphicFramePr>
        <p:xfrm>
          <a:off x="297024" y="1101013"/>
          <a:ext cx="11597952" cy="5486400"/>
        </p:xfrm>
        <a:graphic>
          <a:graphicData uri="http://schemas.openxmlformats.org/drawingml/2006/table">
            <a:tbl>
              <a:tblPr firstRow="1" bandRow="1">
                <a:tableStyleId>{7DF18680-E054-41AD-8BC1-D1AEF772440D}</a:tableStyleId>
              </a:tblPr>
              <a:tblGrid>
                <a:gridCol w="991349">
                  <a:extLst>
                    <a:ext uri="{9D8B030D-6E8A-4147-A177-3AD203B41FA5}">
                      <a16:colId xmlns:a16="http://schemas.microsoft.com/office/drawing/2014/main" val="167124891"/>
                    </a:ext>
                  </a:extLst>
                </a:gridCol>
                <a:gridCol w="2719130">
                  <a:extLst>
                    <a:ext uri="{9D8B030D-6E8A-4147-A177-3AD203B41FA5}">
                      <a16:colId xmlns:a16="http://schemas.microsoft.com/office/drawing/2014/main" val="3666671837"/>
                    </a:ext>
                  </a:extLst>
                </a:gridCol>
                <a:gridCol w="2929062">
                  <a:extLst>
                    <a:ext uri="{9D8B030D-6E8A-4147-A177-3AD203B41FA5}">
                      <a16:colId xmlns:a16="http://schemas.microsoft.com/office/drawing/2014/main" val="849322495"/>
                    </a:ext>
                  </a:extLst>
                </a:gridCol>
                <a:gridCol w="3248960">
                  <a:extLst>
                    <a:ext uri="{9D8B030D-6E8A-4147-A177-3AD203B41FA5}">
                      <a16:colId xmlns:a16="http://schemas.microsoft.com/office/drawing/2014/main" val="670603654"/>
                    </a:ext>
                  </a:extLst>
                </a:gridCol>
                <a:gridCol w="1709451">
                  <a:extLst>
                    <a:ext uri="{9D8B030D-6E8A-4147-A177-3AD203B41FA5}">
                      <a16:colId xmlns:a16="http://schemas.microsoft.com/office/drawing/2014/main" val="869092153"/>
                    </a:ext>
                  </a:extLst>
                </a:gridCol>
              </a:tblGrid>
              <a:tr h="1031151">
                <a:tc>
                  <a:txBody>
                    <a:bodyPr/>
                    <a:lstStyle/>
                    <a:p>
                      <a:pPr algn="ctr"/>
                      <a:r>
                        <a:rPr lang="en-US" sz="1800" b="1" dirty="0"/>
                        <a:t>Sl. No</a:t>
                      </a:r>
                      <a:endParaRPr lang="en-IN"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Author (s)</a:t>
                      </a:r>
                      <a:endParaRPr lang="en-IN"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Paper and Publication</a:t>
                      </a:r>
                      <a:endParaRPr lang="en-IN"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Findings</a:t>
                      </a:r>
                      <a:endParaRPr lang="en-IN"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Relevance</a:t>
                      </a:r>
                      <a:endParaRPr lang="en-IN"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386015"/>
                  </a:ext>
                </a:extLst>
              </a:tr>
              <a:tr h="2633135">
                <a:tc>
                  <a:txBody>
                    <a:bodyPr/>
                    <a:lstStyle/>
                    <a:p>
                      <a:pPr algn="ctr"/>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err="1">
                          <a:effectLst/>
                          <a:latin typeface="Times New Roman" panose="02020603050405020304" pitchFamily="18" charset="0"/>
                          <a:cs typeface="Times New Roman" panose="02020603050405020304" pitchFamily="18" charset="0"/>
                        </a:rPr>
                        <a:t>Tawsifur</a:t>
                      </a:r>
                      <a:r>
                        <a:rPr lang="en-US" sz="1400" i="1" dirty="0">
                          <a:effectLst/>
                          <a:latin typeface="Times New Roman" panose="02020603050405020304" pitchFamily="18" charset="0"/>
                          <a:cs typeface="Times New Roman" panose="02020603050405020304" pitchFamily="18" charset="0"/>
                        </a:rPr>
                        <a:t> Rahman, </a:t>
                      </a:r>
                      <a:r>
                        <a:rPr lang="en-US" sz="1400" i="1" dirty="0" err="1">
                          <a:effectLst/>
                          <a:latin typeface="Times New Roman" panose="02020603050405020304" pitchFamily="18" charset="0"/>
                          <a:cs typeface="Times New Roman" panose="02020603050405020304" pitchFamily="18" charset="0"/>
                        </a:rPr>
                        <a:t>Amith</a:t>
                      </a:r>
                      <a:r>
                        <a:rPr lang="en-US" sz="1400" i="1" dirty="0">
                          <a:effectLst/>
                          <a:latin typeface="Times New Roman" panose="02020603050405020304" pitchFamily="18" charset="0"/>
                          <a:cs typeface="Times New Roman" panose="02020603050405020304" pitchFamily="18" charset="0"/>
                        </a:rPr>
                        <a:t> </a:t>
                      </a:r>
                      <a:r>
                        <a:rPr lang="en-US" sz="1400" i="1" dirty="0" err="1">
                          <a:effectLst/>
                          <a:latin typeface="Times New Roman" panose="02020603050405020304" pitchFamily="18" charset="0"/>
                          <a:cs typeface="Times New Roman" panose="02020603050405020304" pitchFamily="18" charset="0"/>
                        </a:rPr>
                        <a:t>Khandakar</a:t>
                      </a:r>
                      <a:r>
                        <a:rPr lang="en-US" sz="1400" i="1" dirty="0">
                          <a:effectLst/>
                          <a:latin typeface="Times New Roman" panose="02020603050405020304" pitchFamily="18" charset="0"/>
                          <a:cs typeface="Times New Roman" panose="02020603050405020304" pitchFamily="18" charset="0"/>
                        </a:rPr>
                        <a:t>, Yazan </a:t>
                      </a:r>
                      <a:r>
                        <a:rPr lang="en-US" sz="1400" i="1" dirty="0" err="1">
                          <a:effectLst/>
                          <a:latin typeface="Times New Roman" panose="02020603050405020304" pitchFamily="18" charset="0"/>
                          <a:cs typeface="Times New Roman" panose="02020603050405020304" pitchFamily="18" charset="0"/>
                        </a:rPr>
                        <a:t>Qiblawey</a:t>
                      </a:r>
                      <a:r>
                        <a:rPr lang="en-US" sz="1400" i="1" dirty="0">
                          <a:effectLst/>
                          <a:latin typeface="Times New Roman" panose="02020603050405020304" pitchFamily="18" charset="0"/>
                          <a:cs typeface="Times New Roman" panose="02020603050405020304" pitchFamily="18" charset="0"/>
                        </a:rPr>
                        <a:t>, Anas Tahir.</a:t>
                      </a:r>
                      <a:endParaRPr lang="en-IN" sz="1400" i="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“Exploring the effect of image enhancement techniques on COVID-19</a:t>
                      </a:r>
                      <a:endParaRPr lang="en-IN" sz="14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detection using chest X-ray images”</a:t>
                      </a:r>
                      <a:endParaRPr lang="en-IN" sz="14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Computers in Biology and Medicine 132, Elsevier.</a:t>
                      </a:r>
                      <a:endParaRPr lang="en-IN" sz="1400" dirty="0">
                        <a:effectLst/>
                        <a:latin typeface="Times New Roman" panose="02020603050405020304" pitchFamily="18" charset="0"/>
                        <a:cs typeface="Times New Roman" panose="02020603050405020304" pitchFamily="18" charset="0"/>
                      </a:endParaRPr>
                    </a:p>
                    <a:p>
                      <a:pPr algn="ctr"/>
                      <a:r>
                        <a:rPr lang="en-US" sz="1400" dirty="0">
                          <a:effectLst/>
                          <a:latin typeface="Times New Roman" panose="02020603050405020304" pitchFamily="18" charset="0"/>
                          <a:cs typeface="Times New Roman" panose="02020603050405020304" pitchFamily="18" charset="0"/>
                        </a:rPr>
                        <a:t>[4</a:t>
                      </a:r>
                      <a:r>
                        <a:rPr lang="en-US" sz="1400" baseline="30000" dirty="0">
                          <a:effectLst/>
                          <a:latin typeface="Times New Roman" panose="02020603050405020304" pitchFamily="18" charset="0"/>
                          <a:cs typeface="Times New Roman" panose="02020603050405020304" pitchFamily="18" charset="0"/>
                        </a:rPr>
                        <a:t>th</a:t>
                      </a:r>
                      <a:r>
                        <a:rPr lang="en-US" sz="1400" dirty="0">
                          <a:effectLst/>
                          <a:latin typeface="Times New Roman" panose="02020603050405020304" pitchFamily="18" charset="0"/>
                          <a:cs typeface="Times New Roman" panose="02020603050405020304" pitchFamily="18" charset="0"/>
                        </a:rPr>
                        <a:t> March 2021]</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kern="1200" dirty="0">
                          <a:solidFill>
                            <a:schemeClr val="dk1"/>
                          </a:solidFill>
                          <a:effectLst/>
                          <a:latin typeface="Times New Roman" panose="02020603050405020304" pitchFamily="18" charset="0"/>
                          <a:cs typeface="Times New Roman" panose="02020603050405020304" pitchFamily="18" charset="0"/>
                        </a:rPr>
                        <a:t>Study confirmed that deep learning models can be used to effectively detect lung diseases from CXR images.</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kern="1200" dirty="0">
                          <a:solidFill>
                            <a:schemeClr val="dk1"/>
                          </a:solidFill>
                          <a:effectLst/>
                          <a:latin typeface="Times New Roman" panose="02020603050405020304" pitchFamily="18" charset="0"/>
                          <a:cs typeface="Times New Roman" panose="02020603050405020304" pitchFamily="18" charset="0"/>
                        </a:rPr>
                        <a:t>Dataset being used was produced by this research.</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5558972"/>
                  </a:ext>
                </a:extLst>
              </a:tr>
              <a:tr h="1822114">
                <a:tc>
                  <a:txBody>
                    <a:bodyPr/>
                    <a:lstStyle/>
                    <a:p>
                      <a:pPr algn="ctr"/>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i="1" dirty="0" err="1">
                          <a:latin typeface="Times New Roman" panose="02020603050405020304" pitchFamily="18" charset="0"/>
                          <a:cs typeface="Times New Roman" panose="02020603050405020304" pitchFamily="18" charset="0"/>
                        </a:rPr>
                        <a:t>Thet</a:t>
                      </a:r>
                      <a:r>
                        <a:rPr lang="en-IN" sz="1400" i="1" dirty="0">
                          <a:latin typeface="Times New Roman" panose="02020603050405020304" pitchFamily="18" charset="0"/>
                          <a:cs typeface="Times New Roman" panose="02020603050405020304" pitchFamily="18" charset="0"/>
                        </a:rPr>
                        <a:t> </a:t>
                      </a:r>
                      <a:r>
                        <a:rPr lang="en-IN" sz="1400" i="1" dirty="0" err="1">
                          <a:latin typeface="Times New Roman" panose="02020603050405020304" pitchFamily="18" charset="0"/>
                          <a:cs typeface="Times New Roman" panose="02020603050405020304" pitchFamily="18" charset="0"/>
                        </a:rPr>
                        <a:t>Thet</a:t>
                      </a:r>
                      <a:r>
                        <a:rPr lang="en-IN" sz="1400" i="1" dirty="0">
                          <a:latin typeface="Times New Roman" panose="02020603050405020304" pitchFamily="18" charset="0"/>
                          <a:cs typeface="Times New Roman" panose="02020603050405020304" pitchFamily="18" charset="0"/>
                        </a:rPr>
                        <a:t> </a:t>
                      </a:r>
                      <a:r>
                        <a:rPr lang="en-IN" sz="1400" i="1" dirty="0" err="1">
                          <a:latin typeface="Times New Roman" panose="02020603050405020304" pitchFamily="18" charset="0"/>
                          <a:cs typeface="Times New Roman" panose="02020603050405020304" pitchFamily="18" charset="0"/>
                        </a:rPr>
                        <a:t>Khaing</a:t>
                      </a:r>
                      <a:r>
                        <a:rPr lang="en-IN" sz="1400" i="1" dirty="0">
                          <a:latin typeface="Times New Roman" panose="02020603050405020304" pitchFamily="18" charset="0"/>
                          <a:cs typeface="Times New Roman" panose="02020603050405020304" pitchFamily="18" charset="0"/>
                        </a:rPr>
                        <a:t>, Phyu Sin Nyein, </a:t>
                      </a:r>
                      <a:r>
                        <a:rPr lang="en-IN" sz="1400" i="1" dirty="0" err="1">
                          <a:latin typeface="Times New Roman" panose="02020603050405020304" pitchFamily="18" charset="0"/>
                          <a:cs typeface="Times New Roman" panose="02020603050405020304" pitchFamily="18" charset="0"/>
                        </a:rPr>
                        <a:t>Myint</a:t>
                      </a:r>
                      <a:r>
                        <a:rPr lang="en-IN" sz="1400" i="1" dirty="0">
                          <a:latin typeface="Times New Roman" panose="02020603050405020304" pitchFamily="18" charset="0"/>
                          <a:cs typeface="Times New Roman" panose="02020603050405020304" pitchFamily="18" charset="0"/>
                        </a:rPr>
                        <a:t> Soe </a:t>
                      </a:r>
                      <a:r>
                        <a:rPr lang="en-IN" sz="1400" i="1" dirty="0" err="1">
                          <a:latin typeface="Times New Roman" panose="02020603050405020304" pitchFamily="18" charset="0"/>
                          <a:cs typeface="Times New Roman" panose="02020603050405020304" pitchFamily="18" charset="0"/>
                        </a:rPr>
                        <a:t>Khyaing</a:t>
                      </a:r>
                      <a:r>
                        <a:rPr lang="en-IN" sz="1400" i="1" dirty="0">
                          <a:latin typeface="Times New Roman" panose="02020603050405020304" pitchFamily="18" charset="0"/>
                          <a:cs typeface="Times New Roman" panose="02020603050405020304" pitchFamily="18" charset="0"/>
                        </a:rPr>
                        <a:t>, </a:t>
                      </a:r>
                      <a:r>
                        <a:rPr lang="en-IN" sz="1400" i="1" dirty="0" err="1">
                          <a:latin typeface="Times New Roman" panose="02020603050405020304" pitchFamily="18" charset="0"/>
                          <a:cs typeface="Times New Roman" panose="02020603050405020304" pitchFamily="18" charset="0"/>
                        </a:rPr>
                        <a:t>Khaing</a:t>
                      </a:r>
                      <a:r>
                        <a:rPr lang="en-IN" sz="1400" i="1" dirty="0">
                          <a:latin typeface="Times New Roman" panose="02020603050405020304" pitchFamily="18" charset="0"/>
                          <a:cs typeface="Times New Roman" panose="02020603050405020304" pitchFamily="18" charset="0"/>
                        </a:rPr>
                        <a:t> </a:t>
                      </a:r>
                      <a:r>
                        <a:rPr lang="en-IN" sz="1400" i="1" dirty="0" err="1">
                          <a:latin typeface="Times New Roman" panose="02020603050405020304" pitchFamily="18" charset="0"/>
                          <a:cs typeface="Times New Roman" panose="02020603050405020304" pitchFamily="18" charset="0"/>
                        </a:rPr>
                        <a:t>Khaing</a:t>
                      </a:r>
                      <a:r>
                        <a:rPr lang="en-IN" sz="1400" i="1" dirty="0">
                          <a:latin typeface="Times New Roman" panose="02020603050405020304" pitchFamily="18" charset="0"/>
                          <a:cs typeface="Times New Roman" panose="02020603050405020304" pitchFamily="18" charset="0"/>
                        </a:rPr>
                        <a:t> Wai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kern="1200" dirty="0">
                          <a:solidFill>
                            <a:schemeClr val="dk1"/>
                          </a:solidFill>
                          <a:effectLst/>
                          <a:latin typeface="Times New Roman" panose="02020603050405020304" pitchFamily="18" charset="0"/>
                          <a:cs typeface="Times New Roman" panose="02020603050405020304" pitchFamily="18" charset="0"/>
                        </a:rPr>
                        <a:t>“Dimension Reduction of Images Using Principal Component Analysis Algorithm” </a:t>
                      </a:r>
                    </a:p>
                    <a:p>
                      <a:pPr algn="ctr"/>
                      <a:r>
                        <a:rPr lang="en-US" sz="1400" kern="1200" dirty="0">
                          <a:solidFill>
                            <a:schemeClr val="dk1"/>
                          </a:solidFill>
                          <a:effectLst/>
                          <a:latin typeface="Times New Roman" panose="02020603050405020304" pitchFamily="18" charset="0"/>
                          <a:cs typeface="Times New Roman" panose="02020603050405020304" pitchFamily="18" charset="0"/>
                        </a:rPr>
                        <a:t>Iconic Research and Engineering Journals</a:t>
                      </a:r>
                    </a:p>
                    <a:p>
                      <a:pPr algn="ctr"/>
                      <a:r>
                        <a:rPr lang="en-US" sz="1400" kern="1200" dirty="0">
                          <a:solidFill>
                            <a:schemeClr val="dk1"/>
                          </a:solidFill>
                          <a:effectLst/>
                          <a:latin typeface="Times New Roman" panose="02020603050405020304" pitchFamily="18" charset="0"/>
                          <a:cs typeface="Times New Roman" panose="02020603050405020304" pitchFamily="18" charset="0"/>
                        </a:rPr>
                        <a:t>[May 2020]</a:t>
                      </a:r>
                      <a:endParaRPr lang="en-IN" sz="1400" kern="1200" dirty="0">
                        <a:solidFill>
                          <a:schemeClr val="dk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kern="1200" dirty="0">
                          <a:solidFill>
                            <a:schemeClr val="dk1"/>
                          </a:solidFill>
                          <a:effectLst/>
                          <a:latin typeface="Times New Roman" panose="02020603050405020304" pitchFamily="18" charset="0"/>
                          <a:cs typeface="Times New Roman" panose="02020603050405020304" pitchFamily="18" charset="0"/>
                        </a:rPr>
                        <a:t>Study found that PCA effectively reduced the file size of the images and improved the processing time for the compressed images.</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Provides algorithm for applying PCA to images.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9330783"/>
                  </a:ext>
                </a:extLst>
              </a:tr>
            </a:tbl>
          </a:graphicData>
        </a:graphic>
      </p:graphicFrame>
    </p:spTree>
    <p:extLst>
      <p:ext uri="{BB962C8B-B14F-4D97-AF65-F5344CB8AC3E}">
        <p14:creationId xmlns:p14="http://schemas.microsoft.com/office/powerpoint/2010/main" val="97107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B6715B0D-6D7B-5DCD-ACC2-1604039D5FA1}"/>
              </a:ext>
            </a:extLst>
          </p:cNvPr>
          <p:cNvGraphicFramePr>
            <a:graphicFrameLocks noGrp="1"/>
          </p:cNvGraphicFramePr>
          <p:nvPr>
            <p:extLst>
              <p:ext uri="{D42A27DB-BD31-4B8C-83A1-F6EECF244321}">
                <p14:modId xmlns:p14="http://schemas.microsoft.com/office/powerpoint/2010/main" val="231406936"/>
              </p:ext>
            </p:extLst>
          </p:nvPr>
        </p:nvGraphicFramePr>
        <p:xfrm>
          <a:off x="297024" y="685800"/>
          <a:ext cx="11597952" cy="5486400"/>
        </p:xfrm>
        <a:graphic>
          <a:graphicData uri="http://schemas.openxmlformats.org/drawingml/2006/table">
            <a:tbl>
              <a:tblPr firstRow="1" bandRow="1">
                <a:tableStyleId>{7DF18680-E054-41AD-8BC1-D1AEF772440D}</a:tableStyleId>
              </a:tblPr>
              <a:tblGrid>
                <a:gridCol w="991349">
                  <a:extLst>
                    <a:ext uri="{9D8B030D-6E8A-4147-A177-3AD203B41FA5}">
                      <a16:colId xmlns:a16="http://schemas.microsoft.com/office/drawing/2014/main" val="167124891"/>
                    </a:ext>
                  </a:extLst>
                </a:gridCol>
                <a:gridCol w="2719130">
                  <a:extLst>
                    <a:ext uri="{9D8B030D-6E8A-4147-A177-3AD203B41FA5}">
                      <a16:colId xmlns:a16="http://schemas.microsoft.com/office/drawing/2014/main" val="3666671837"/>
                    </a:ext>
                  </a:extLst>
                </a:gridCol>
                <a:gridCol w="2929062">
                  <a:extLst>
                    <a:ext uri="{9D8B030D-6E8A-4147-A177-3AD203B41FA5}">
                      <a16:colId xmlns:a16="http://schemas.microsoft.com/office/drawing/2014/main" val="849322495"/>
                    </a:ext>
                  </a:extLst>
                </a:gridCol>
                <a:gridCol w="3248960">
                  <a:extLst>
                    <a:ext uri="{9D8B030D-6E8A-4147-A177-3AD203B41FA5}">
                      <a16:colId xmlns:a16="http://schemas.microsoft.com/office/drawing/2014/main" val="670603654"/>
                    </a:ext>
                  </a:extLst>
                </a:gridCol>
                <a:gridCol w="1709451">
                  <a:extLst>
                    <a:ext uri="{9D8B030D-6E8A-4147-A177-3AD203B41FA5}">
                      <a16:colId xmlns:a16="http://schemas.microsoft.com/office/drawing/2014/main" val="869092153"/>
                    </a:ext>
                  </a:extLst>
                </a:gridCol>
              </a:tblGrid>
              <a:tr h="1031151">
                <a:tc>
                  <a:txBody>
                    <a:bodyPr/>
                    <a:lstStyle/>
                    <a:p>
                      <a:pPr algn="ctr"/>
                      <a:r>
                        <a:rPr lang="en-US" sz="1800" b="1" dirty="0"/>
                        <a:t>Sl. No</a:t>
                      </a:r>
                      <a:endParaRPr lang="en-IN"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Author (s)</a:t>
                      </a:r>
                      <a:endParaRPr lang="en-IN"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Paper and Publication</a:t>
                      </a:r>
                      <a:endParaRPr lang="en-IN"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Findings</a:t>
                      </a:r>
                      <a:endParaRPr lang="en-IN"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Relevance</a:t>
                      </a:r>
                      <a:endParaRPr lang="en-IN"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386015"/>
                  </a:ext>
                </a:extLst>
              </a:tr>
              <a:tr h="2633135">
                <a:tc>
                  <a:txBody>
                    <a:bodyPr/>
                    <a:lstStyle/>
                    <a:p>
                      <a:pPr algn="ctr"/>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i="1" dirty="0">
                          <a:latin typeface="Times New Roman" panose="02020603050405020304" pitchFamily="18" charset="0"/>
                          <a:cs typeface="Times New Roman" panose="02020603050405020304" pitchFamily="18" charset="0"/>
                        </a:rPr>
                        <a:t>Ayesha, </a:t>
                      </a:r>
                      <a:r>
                        <a:rPr lang="en-IN" sz="1400" i="1" dirty="0" err="1">
                          <a:latin typeface="Times New Roman" panose="02020603050405020304" pitchFamily="18" charset="0"/>
                          <a:cs typeface="Times New Roman" panose="02020603050405020304" pitchFamily="18" charset="0"/>
                        </a:rPr>
                        <a:t>Shaeela</a:t>
                      </a:r>
                      <a:r>
                        <a:rPr lang="en-IN" sz="1400" i="1" dirty="0">
                          <a:latin typeface="Times New Roman" panose="02020603050405020304" pitchFamily="18" charset="0"/>
                          <a:cs typeface="Times New Roman" panose="02020603050405020304" pitchFamily="18" charset="0"/>
                        </a:rPr>
                        <a:t>; Hanif, Muhammad Kashif</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“Overview and Comparative Study of Dimensionality Reduction</a:t>
                      </a:r>
                    </a:p>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Techniques for High Dimensional Data” </a:t>
                      </a:r>
                      <a:endParaRPr lang="en-IN" sz="14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Information Fusion</a:t>
                      </a:r>
                    </a:p>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[Jan 2020]</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kern="1200" dirty="0">
                          <a:solidFill>
                            <a:schemeClr val="dk1"/>
                          </a:solidFill>
                          <a:effectLst/>
                          <a:latin typeface="Times New Roman" panose="02020603050405020304" pitchFamily="18" charset="0"/>
                          <a:cs typeface="Times New Roman" panose="02020603050405020304" pitchFamily="18" charset="0"/>
                        </a:rPr>
                        <a:t>Study found that Linear DRA techniques are less computationally intensive.</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dirty="0">
                          <a:latin typeface="Times New Roman" panose="02020603050405020304" pitchFamily="18" charset="0"/>
                          <a:cs typeface="Times New Roman" panose="02020603050405020304" pitchFamily="18" charset="0"/>
                        </a:rPr>
                        <a:t>Discusses and compares various dimensionality reduction techniques.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5558972"/>
                  </a:ext>
                </a:extLst>
              </a:tr>
              <a:tr h="1822114">
                <a:tc>
                  <a:txBody>
                    <a:bodyPr/>
                    <a:lstStyle/>
                    <a:p>
                      <a:pPr algn="ctr"/>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i="1" kern="1200" dirty="0" err="1">
                          <a:solidFill>
                            <a:schemeClr val="dk1"/>
                          </a:solidFill>
                          <a:effectLst/>
                          <a:latin typeface="Times New Roman" panose="02020603050405020304" pitchFamily="18" charset="0"/>
                          <a:cs typeface="Times New Roman" panose="02020603050405020304" pitchFamily="18" charset="0"/>
                        </a:rPr>
                        <a:t>Taufit</a:t>
                      </a:r>
                      <a:r>
                        <a:rPr lang="en-US" sz="1400" i="1" kern="1200" dirty="0">
                          <a:solidFill>
                            <a:schemeClr val="dk1"/>
                          </a:solidFill>
                          <a:effectLst/>
                          <a:latin typeface="Times New Roman" panose="02020603050405020304" pitchFamily="18" charset="0"/>
                          <a:cs typeface="Times New Roman" panose="02020603050405020304" pitchFamily="18" charset="0"/>
                        </a:rPr>
                        <a:t> </a:t>
                      </a:r>
                      <a:r>
                        <a:rPr lang="en-US" sz="1400" i="1" kern="1200" dirty="0" err="1">
                          <a:solidFill>
                            <a:schemeClr val="dk1"/>
                          </a:solidFill>
                          <a:effectLst/>
                          <a:latin typeface="Times New Roman" panose="02020603050405020304" pitchFamily="18" charset="0"/>
                          <a:cs typeface="Times New Roman" panose="02020603050405020304" pitchFamily="18" charset="0"/>
                        </a:rPr>
                        <a:t>Rahmat</a:t>
                      </a:r>
                      <a:r>
                        <a:rPr lang="en-US" sz="1400" i="1" kern="1200" dirty="0">
                          <a:solidFill>
                            <a:schemeClr val="dk1"/>
                          </a:solidFill>
                          <a:effectLst/>
                          <a:latin typeface="Times New Roman" panose="02020603050405020304" pitchFamily="18" charset="0"/>
                          <a:cs typeface="Times New Roman" panose="02020603050405020304" pitchFamily="18" charset="0"/>
                        </a:rPr>
                        <a:t>, </a:t>
                      </a:r>
                      <a:r>
                        <a:rPr lang="en-US" sz="1400" i="1" kern="1200" dirty="0" err="1">
                          <a:solidFill>
                            <a:schemeClr val="dk1"/>
                          </a:solidFill>
                          <a:effectLst/>
                          <a:latin typeface="Times New Roman" panose="02020603050405020304" pitchFamily="18" charset="0"/>
                          <a:cs typeface="Times New Roman" panose="02020603050405020304" pitchFamily="18" charset="0"/>
                        </a:rPr>
                        <a:t>Azlan</a:t>
                      </a:r>
                      <a:r>
                        <a:rPr lang="en-US" sz="1400" i="1" kern="1200" dirty="0">
                          <a:solidFill>
                            <a:schemeClr val="dk1"/>
                          </a:solidFill>
                          <a:effectLst/>
                          <a:latin typeface="Times New Roman" panose="02020603050405020304" pitchFamily="18" charset="0"/>
                          <a:cs typeface="Times New Roman" panose="02020603050405020304" pitchFamily="18" charset="0"/>
                        </a:rPr>
                        <a:t> Ismail, Sharifah </a:t>
                      </a:r>
                      <a:r>
                        <a:rPr lang="en-US" sz="1400" i="1" kern="1200" dirty="0" err="1">
                          <a:solidFill>
                            <a:schemeClr val="dk1"/>
                          </a:solidFill>
                          <a:effectLst/>
                          <a:latin typeface="Times New Roman" panose="02020603050405020304" pitchFamily="18" charset="0"/>
                          <a:cs typeface="Times New Roman" panose="02020603050405020304" pitchFamily="18" charset="0"/>
                        </a:rPr>
                        <a:t>Aliman</a:t>
                      </a:r>
                      <a:endParaRPr lang="en-IN" sz="1400" i="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kern="1200" dirty="0">
                          <a:solidFill>
                            <a:schemeClr val="dk1"/>
                          </a:solidFill>
                          <a:effectLst/>
                          <a:latin typeface="Times New Roman" panose="02020603050405020304" pitchFamily="18" charset="0"/>
                          <a:cs typeface="Times New Roman" panose="02020603050405020304" pitchFamily="18" charset="0"/>
                        </a:rPr>
                        <a:t>“Chest X-Rays Image Classification in Medical Image Analysis”</a:t>
                      </a:r>
                      <a:endParaRPr lang="en-IN" sz="1400" kern="1200" dirty="0">
                        <a:solidFill>
                          <a:schemeClr val="dk1"/>
                        </a:solidFill>
                        <a:effectLst/>
                        <a:latin typeface="Times New Roman" panose="02020603050405020304" pitchFamily="18" charset="0"/>
                        <a:cs typeface="Times New Roman" panose="02020603050405020304" pitchFamily="18" charset="0"/>
                      </a:endParaRPr>
                    </a:p>
                    <a:p>
                      <a:pPr algn="ctr"/>
                      <a:r>
                        <a:rPr lang="en-US" sz="1400" kern="1200" dirty="0">
                          <a:solidFill>
                            <a:schemeClr val="dk1"/>
                          </a:solidFill>
                          <a:effectLst/>
                          <a:latin typeface="Times New Roman" panose="02020603050405020304" pitchFamily="18" charset="0"/>
                          <a:cs typeface="Times New Roman" panose="02020603050405020304" pitchFamily="18" charset="0"/>
                        </a:rPr>
                        <a:t> </a:t>
                      </a:r>
                      <a:endParaRPr lang="en-IN" sz="1400" kern="1200" dirty="0">
                        <a:solidFill>
                          <a:schemeClr val="dk1"/>
                        </a:solidFill>
                        <a:effectLst/>
                        <a:latin typeface="Times New Roman" panose="02020603050405020304" pitchFamily="18" charset="0"/>
                        <a:cs typeface="Times New Roman" panose="02020603050405020304" pitchFamily="18" charset="0"/>
                      </a:endParaRPr>
                    </a:p>
                    <a:p>
                      <a:pPr algn="ctr"/>
                      <a:r>
                        <a:rPr lang="en-US" sz="1400" kern="1200" dirty="0" err="1">
                          <a:solidFill>
                            <a:schemeClr val="dk1"/>
                          </a:solidFill>
                          <a:effectLst/>
                          <a:latin typeface="Times New Roman" panose="02020603050405020304" pitchFamily="18" charset="0"/>
                          <a:cs typeface="Times New Roman" panose="02020603050405020304" pitchFamily="18" charset="0"/>
                        </a:rPr>
                        <a:t>Universiti</a:t>
                      </a:r>
                      <a:r>
                        <a:rPr lang="en-US" sz="1400" kern="1200" dirty="0">
                          <a:solidFill>
                            <a:schemeClr val="dk1"/>
                          </a:solidFill>
                          <a:effectLst/>
                          <a:latin typeface="Times New Roman" panose="02020603050405020304" pitchFamily="18" charset="0"/>
                          <a:cs typeface="Times New Roman" panose="02020603050405020304" pitchFamily="18" charset="0"/>
                        </a:rPr>
                        <a:t> </a:t>
                      </a:r>
                      <a:r>
                        <a:rPr lang="en-US" sz="1400" kern="1200" dirty="0" err="1">
                          <a:solidFill>
                            <a:schemeClr val="dk1"/>
                          </a:solidFill>
                          <a:effectLst/>
                          <a:latin typeface="Times New Roman" panose="02020603050405020304" pitchFamily="18" charset="0"/>
                          <a:cs typeface="Times New Roman" panose="02020603050405020304" pitchFamily="18" charset="0"/>
                        </a:rPr>
                        <a:t>Teknologi</a:t>
                      </a:r>
                      <a:r>
                        <a:rPr lang="en-US" sz="1400" kern="1200" dirty="0">
                          <a:solidFill>
                            <a:schemeClr val="dk1"/>
                          </a:solidFill>
                          <a:effectLst/>
                          <a:latin typeface="Times New Roman" panose="02020603050405020304" pitchFamily="18" charset="0"/>
                          <a:cs typeface="Times New Roman" panose="02020603050405020304" pitchFamily="18" charset="0"/>
                        </a:rPr>
                        <a:t>, Malaysia.</a:t>
                      </a:r>
                      <a:endParaRPr lang="en-IN" sz="1400" kern="1200" dirty="0">
                        <a:solidFill>
                          <a:schemeClr val="dk1"/>
                        </a:solidFill>
                        <a:effectLst/>
                        <a:latin typeface="Times New Roman" panose="02020603050405020304" pitchFamily="18" charset="0"/>
                        <a:cs typeface="Times New Roman" panose="02020603050405020304" pitchFamily="18" charset="0"/>
                      </a:endParaRPr>
                    </a:p>
                    <a:p>
                      <a:pPr algn="ctr"/>
                      <a:r>
                        <a:rPr lang="en-US" sz="1400" kern="1200" dirty="0">
                          <a:solidFill>
                            <a:schemeClr val="dk1"/>
                          </a:solidFill>
                          <a:effectLst/>
                          <a:latin typeface="Times New Roman" panose="02020603050405020304" pitchFamily="18" charset="0"/>
                          <a:cs typeface="Times New Roman" panose="02020603050405020304" pitchFamily="18" charset="0"/>
                        </a:rPr>
                        <a:t>[27</a:t>
                      </a:r>
                      <a:r>
                        <a:rPr lang="en-US" sz="1400" kern="1200" baseline="30000" dirty="0">
                          <a:solidFill>
                            <a:schemeClr val="dk1"/>
                          </a:solidFill>
                          <a:effectLst/>
                          <a:latin typeface="Times New Roman" panose="02020603050405020304" pitchFamily="18" charset="0"/>
                          <a:cs typeface="Times New Roman" panose="02020603050405020304" pitchFamily="18" charset="0"/>
                        </a:rPr>
                        <a:t>th</a:t>
                      </a:r>
                      <a:r>
                        <a:rPr lang="en-US" sz="1400" kern="1200" dirty="0">
                          <a:solidFill>
                            <a:schemeClr val="dk1"/>
                          </a:solidFill>
                          <a:effectLst/>
                          <a:latin typeface="Times New Roman" panose="02020603050405020304" pitchFamily="18" charset="0"/>
                          <a:cs typeface="Times New Roman" panose="02020603050405020304" pitchFamily="18" charset="0"/>
                        </a:rPr>
                        <a:t> December 2018]</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kern="1200" dirty="0">
                          <a:solidFill>
                            <a:schemeClr val="dk1"/>
                          </a:solidFill>
                          <a:effectLst/>
                          <a:latin typeface="Times New Roman" panose="02020603050405020304" pitchFamily="18" charset="0"/>
                          <a:cs typeface="Times New Roman" panose="02020603050405020304" pitchFamily="18" charset="0"/>
                        </a:rPr>
                        <a:t>Study discusses approaches for classifying chest X-ray images, including the classification problem types, datasets used, splitting ratios, methods, and evaluation metrics.</a:t>
                      </a:r>
                      <a:endParaRPr lang="en-IN"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Discusses various approaches for CXR Classification.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9330783"/>
                  </a:ext>
                </a:extLst>
              </a:tr>
            </a:tbl>
          </a:graphicData>
        </a:graphic>
      </p:graphicFrame>
    </p:spTree>
    <p:extLst>
      <p:ext uri="{BB962C8B-B14F-4D97-AF65-F5344CB8AC3E}">
        <p14:creationId xmlns:p14="http://schemas.microsoft.com/office/powerpoint/2010/main" val="115160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6F93-6546-C298-BC7E-5F0CA6E81580}"/>
              </a:ext>
            </a:extLst>
          </p:cNvPr>
          <p:cNvSpPr>
            <a:spLocks noGrp="1"/>
          </p:cNvSpPr>
          <p:nvPr>
            <p:ph type="title"/>
          </p:nvPr>
        </p:nvSpPr>
        <p:spPr>
          <a:xfrm>
            <a:off x="632927" y="85207"/>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PROBLEM DEFINITION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7077F8-D039-5950-F290-E84BDB8D0599}"/>
              </a:ext>
            </a:extLst>
          </p:cNvPr>
          <p:cNvSpPr>
            <a:spLocks noGrp="1"/>
          </p:cNvSpPr>
          <p:nvPr>
            <p:ph idx="1"/>
          </p:nvPr>
        </p:nvSpPr>
        <p:spPr>
          <a:xfrm>
            <a:off x="111579" y="2006082"/>
            <a:ext cx="11968842" cy="4637314"/>
          </a:xfrm>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 The demand for efficient diagnostic tools has become increasingly pressing due to the growing burden on healthcare systems, shortage of healthcare workers, and limited resources. Developing effective diagnostic tools can improve the speed and accuracy of diagnoses, reduce the workload on healthcare professionals, and ultimately improve patient outcomes.</a:t>
            </a:r>
          </a:p>
          <a:p>
            <a:pPr marL="0" indent="0">
              <a:buNone/>
            </a:pPr>
            <a:endParaRPr lang="en-US" sz="2400" b="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 The problem of high dimensionality in chest radiograph images is a significant challenge in the classification of lung diseases and image classification models in general, resulting in lower accuracy, higher computational costs, and potential limitations in real-world applications.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21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6F93-6546-C298-BC7E-5F0CA6E81580}"/>
              </a:ext>
            </a:extLst>
          </p:cNvPr>
          <p:cNvSpPr>
            <a:spLocks noGrp="1"/>
          </p:cNvSpPr>
          <p:nvPr>
            <p:ph type="title"/>
          </p:nvPr>
        </p:nvSpPr>
        <p:spPr>
          <a:xfrm>
            <a:off x="632927" y="85207"/>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SOLUTION STRATEGY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7077F8-D039-5950-F290-E84BDB8D0599}"/>
              </a:ext>
            </a:extLst>
          </p:cNvPr>
          <p:cNvSpPr>
            <a:spLocks noGrp="1"/>
          </p:cNvSpPr>
          <p:nvPr>
            <p:ph idx="1"/>
          </p:nvPr>
        </p:nvSpPr>
        <p:spPr>
          <a:xfrm>
            <a:off x="74645" y="1324947"/>
            <a:ext cx="12241763" cy="5447846"/>
          </a:xfrm>
        </p:spPr>
        <p:txBody>
          <a:bodyPr>
            <a:normAutofit/>
          </a:bodyPr>
          <a:lstStyle/>
          <a:p>
            <a:pPr marL="0" indent="0">
              <a:buNone/>
            </a:pPr>
            <a:r>
              <a:rPr lang="en-IN" sz="2000" b="0" i="0" u="sng" dirty="0">
                <a:effectLst/>
                <a:latin typeface="Söhne"/>
              </a:rPr>
              <a:t>GOAL</a:t>
            </a:r>
            <a:r>
              <a:rPr lang="en-IN" sz="2000" b="0" i="0" dirty="0">
                <a:effectLst/>
                <a:latin typeface="Söhne"/>
              </a:rPr>
              <a:t>:  Develop efficient chest x-ray classifier using dimensionality reduction and deploy it in a web app.</a:t>
            </a:r>
            <a:r>
              <a:rPr lang="en-IN" sz="2000" dirty="0">
                <a:latin typeface="Söhne"/>
                <a:cs typeface="Times New Roman" panose="02020603050405020304" pitchFamily="18" charset="0"/>
              </a:rPr>
              <a:t>			</a:t>
            </a:r>
          </a:p>
          <a:p>
            <a:pPr marL="0" indent="0">
              <a:buNone/>
            </a:pPr>
            <a:r>
              <a:rPr lang="en-IN" sz="2000" dirty="0">
                <a:latin typeface="Söhne"/>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STEP 1: Download annotated CXR dataset.</a:t>
            </a:r>
          </a:p>
          <a:p>
            <a:pPr marL="0" indent="0">
              <a:buNone/>
            </a:pPr>
            <a:r>
              <a:rPr lang="en-IN" sz="2000" dirty="0">
                <a:latin typeface="Times New Roman" panose="02020603050405020304" pitchFamily="18" charset="0"/>
                <a:cs typeface="Times New Roman" panose="02020603050405020304" pitchFamily="18" charset="0"/>
              </a:rPr>
              <a:t>			STEP 2: </a:t>
            </a:r>
            <a:r>
              <a:rPr lang="en-US" sz="2000" dirty="0">
                <a:latin typeface="Times New Roman" panose="02020603050405020304" pitchFamily="18" charset="0"/>
                <a:cs typeface="Times New Roman" panose="02020603050405020304" pitchFamily="18" charset="0"/>
              </a:rPr>
              <a:t>Preprocess data with resizing and splitting.</a:t>
            </a:r>
          </a:p>
          <a:p>
            <a:pPr marL="0" indent="0">
              <a:buNone/>
            </a:pPr>
            <a:r>
              <a:rPr lang="en-US" sz="2000" dirty="0">
                <a:latin typeface="Times New Roman" panose="02020603050405020304" pitchFamily="18" charset="0"/>
                <a:cs typeface="Times New Roman" panose="02020603050405020304" pitchFamily="18" charset="0"/>
              </a:rPr>
              <a:t>			STEP 3: </a:t>
            </a:r>
            <a:r>
              <a:rPr lang="en-US" sz="2000" b="0" i="0" dirty="0">
                <a:effectLst/>
                <a:latin typeface="Times New Roman" panose="02020603050405020304" pitchFamily="18" charset="0"/>
                <a:cs typeface="Times New Roman" panose="02020603050405020304" pitchFamily="18" charset="0"/>
              </a:rPr>
              <a:t>Use dimensionality reduction algorithms (PCA/ICA)</a:t>
            </a:r>
          </a:p>
          <a:p>
            <a:pPr marL="0" indent="0">
              <a:buNone/>
            </a:pPr>
            <a:r>
              <a:rPr lang="en-US" sz="2000" dirty="0">
                <a:latin typeface="Times New Roman" panose="02020603050405020304" pitchFamily="18" charset="0"/>
                <a:cs typeface="Times New Roman" panose="02020603050405020304" pitchFamily="18" charset="0"/>
              </a:rPr>
              <a:t>			STEP 4: </a:t>
            </a:r>
            <a:r>
              <a:rPr lang="en-US" sz="2000" b="0" i="0" dirty="0">
                <a:effectLst/>
                <a:latin typeface="Times New Roman" panose="02020603050405020304" pitchFamily="18" charset="0"/>
                <a:cs typeface="Times New Roman" panose="02020603050405020304" pitchFamily="18" charset="0"/>
              </a:rPr>
              <a:t>Train a machine learning model on reduced-dimensionality data</a:t>
            </a:r>
          </a:p>
          <a:p>
            <a:pPr marL="0" indent="0">
              <a:buNone/>
            </a:pPr>
            <a:r>
              <a:rPr lang="en-US" sz="2000" dirty="0">
                <a:latin typeface="Times New Roman" panose="02020603050405020304" pitchFamily="18" charset="0"/>
                <a:cs typeface="Times New Roman" panose="02020603050405020304" pitchFamily="18" charset="0"/>
              </a:rPr>
              <a:t>			STEP 5: Deploy model on web application using Flask and ReactJS.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b="0" i="0" dirty="0">
                <a:effectLst/>
                <a:latin typeface="Times New Roman" panose="02020603050405020304" pitchFamily="18" charset="0"/>
                <a:cs typeface="Times New Roman" panose="02020603050405020304" pitchFamily="18" charset="0"/>
              </a:rPr>
              <a:t>  </a:t>
            </a:r>
          </a:p>
          <a:p>
            <a:pPr marL="0" indent="0">
              <a:buNone/>
            </a:pPr>
            <a:endParaRPr lang="en-US" sz="1400" b="0" i="0" dirty="0">
              <a:solidFill>
                <a:srgbClr val="D1D5DB"/>
              </a:solidFill>
              <a:effectLst/>
              <a:latin typeface="Söhne"/>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8" name="Picture 7" descr="A picture containing graphical user interface&#10;&#10;Description automatically generated">
            <a:extLst>
              <a:ext uri="{FF2B5EF4-FFF2-40B4-BE49-F238E27FC236}">
                <a16:creationId xmlns:a16="http://schemas.microsoft.com/office/drawing/2014/main" id="{CC42A20D-9A2C-9ABA-0F37-0105E61ED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129314"/>
            <a:ext cx="5623249" cy="2689380"/>
          </a:xfrm>
          <a:prstGeom prst="rect">
            <a:avLst/>
          </a:prstGeom>
        </p:spPr>
      </p:pic>
      <p:pic>
        <p:nvPicPr>
          <p:cNvPr id="10" name="Picture 9" descr="Diagram&#10;&#10;Description automatically generated">
            <a:extLst>
              <a:ext uri="{FF2B5EF4-FFF2-40B4-BE49-F238E27FC236}">
                <a16:creationId xmlns:a16="http://schemas.microsoft.com/office/drawing/2014/main" id="{5F03197D-2AE0-2146-E40C-34FAFDFA8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114" y="4158047"/>
            <a:ext cx="5263828" cy="2631914"/>
          </a:xfrm>
          <a:prstGeom prst="rect">
            <a:avLst/>
          </a:prstGeom>
        </p:spPr>
      </p:pic>
    </p:spTree>
    <p:extLst>
      <p:ext uri="{BB962C8B-B14F-4D97-AF65-F5344CB8AC3E}">
        <p14:creationId xmlns:p14="http://schemas.microsoft.com/office/powerpoint/2010/main" val="613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8EA5E6D-A468-7926-6C38-4511DD12324E}"/>
              </a:ext>
            </a:extLst>
          </p:cNvPr>
          <p:cNvGraphicFramePr/>
          <p:nvPr>
            <p:extLst>
              <p:ext uri="{D42A27DB-BD31-4B8C-83A1-F6EECF244321}">
                <p14:modId xmlns:p14="http://schemas.microsoft.com/office/powerpoint/2010/main" val="942041825"/>
              </p:ext>
            </p:extLst>
          </p:nvPr>
        </p:nvGraphicFramePr>
        <p:xfrm>
          <a:off x="5043195" y="363893"/>
          <a:ext cx="7884367" cy="5980923"/>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descr="A picture containing text&#10;&#10;Description automatically generated">
            <a:extLst>
              <a:ext uri="{FF2B5EF4-FFF2-40B4-BE49-F238E27FC236}">
                <a16:creationId xmlns:a16="http://schemas.microsoft.com/office/drawing/2014/main" id="{3D25537B-165F-37C2-A2A6-92EDCEA49725}"/>
              </a:ext>
            </a:extLst>
          </p:cNvPr>
          <p:cNvPicPr>
            <a:picLocks noChangeAspect="1"/>
          </p:cNvPicPr>
          <p:nvPr/>
        </p:nvPicPr>
        <p:blipFill rotWithShape="1">
          <a:blip r:embed="rId3">
            <a:extLst>
              <a:ext uri="{28A0092B-C50C-407E-A947-70E740481C1C}">
                <a14:useLocalDpi xmlns:a14="http://schemas.microsoft.com/office/drawing/2010/main" val="0"/>
              </a:ext>
            </a:extLst>
          </a:blip>
          <a:srcRect l="6609" t="5871" r="8046" b="5249"/>
          <a:stretch/>
        </p:blipFill>
        <p:spPr bwMode="auto">
          <a:xfrm>
            <a:off x="83975" y="279918"/>
            <a:ext cx="5821341" cy="6526646"/>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6ABFEBB4-2320-C221-8D1A-D12A96CB1A57}"/>
              </a:ext>
            </a:extLst>
          </p:cNvPr>
          <p:cNvSpPr txBox="1"/>
          <p:nvPr/>
        </p:nvSpPr>
        <p:spPr>
          <a:xfrm>
            <a:off x="8985379" y="1586205"/>
            <a:ext cx="1054359"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1345</a:t>
            </a:r>
          </a:p>
        </p:txBody>
      </p:sp>
    </p:spTree>
    <p:extLst>
      <p:ext uri="{BB962C8B-B14F-4D97-AF65-F5344CB8AC3E}">
        <p14:creationId xmlns:p14="http://schemas.microsoft.com/office/powerpoint/2010/main" val="28685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1140</Words>
  <Application>Microsoft Office PowerPoint</Application>
  <PresentationFormat>Widescreen</PresentationFormat>
  <Paragraphs>206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PowerPoint Presentation</vt:lpstr>
      <vt:lpstr>PowerPoint Presentation</vt:lpstr>
      <vt:lpstr>ABSTRACT</vt:lpstr>
      <vt:lpstr>INTRODUCTION </vt:lpstr>
      <vt:lpstr>LITERATURE SURVEY</vt:lpstr>
      <vt:lpstr>PowerPoint Presentation</vt:lpstr>
      <vt:lpstr>PROBLEM DEFINITION</vt:lpstr>
      <vt:lpstr>SOLUTION STRATEGY</vt:lpstr>
      <vt:lpstr>PowerPoint Presentation</vt:lpstr>
      <vt:lpstr>DESIGN DIAGRAMS</vt:lpstr>
      <vt:lpstr>PowerPoint Presentation</vt:lpstr>
      <vt:lpstr>PowerPoint Presentation</vt:lpstr>
      <vt:lpstr>GANTT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Rinchen Tempa Bhutia</dc:creator>
  <cp:lastModifiedBy>Rinchen Tempa Bhutia</cp:lastModifiedBy>
  <cp:revision>13</cp:revision>
  <dcterms:created xsi:type="dcterms:W3CDTF">2023-01-14T16:41:04Z</dcterms:created>
  <dcterms:modified xsi:type="dcterms:W3CDTF">2023-02-04T05:28:24Z</dcterms:modified>
</cp:coreProperties>
</file>