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2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F1D2"/>
    <a:srgbClr val="FAF9EE"/>
    <a:srgbClr val="F7D64C"/>
    <a:srgbClr val="F9D543"/>
    <a:srgbClr val="FBF27E"/>
    <a:srgbClr val="101F25"/>
    <a:srgbClr val="2B5363"/>
    <a:srgbClr val="227872"/>
    <a:srgbClr val="AEE8B3"/>
    <a:srgbClr val="41C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79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E851DE-329E-4518-9B2B-13BFAB766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37FCBF-0278-4878-8BCA-3CE97831F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E12C45-2EE5-41E7-A4C7-8AB171DF1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7ACD-4DCA-4ED3-9C4E-47F8905C95F1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718565-1B85-461C-840C-50F7981FA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8D0C7B-EBC3-4634-9E02-79C7BE4BF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026C-EBD8-4959-9349-2DF2D829A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02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A1F69-0F48-4522-B395-F2AD31ADA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0E0368A-439E-4FB6-86ED-5C6439F6A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A3F292-E888-433C-9D01-442A94A1A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7ACD-4DCA-4ED3-9C4E-47F8905C95F1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920117-75ED-4086-8F44-D5504FA5E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5D90CC-787A-402E-8D5F-8683C86A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026C-EBD8-4959-9349-2DF2D829A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02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400BCBA-0E9C-4D75-BCF1-AE7E23A7AA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104FA9D-A4B1-49D7-80F1-59269B5D7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BC277B-2BFB-4674-9B1F-EC3661574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7ACD-4DCA-4ED3-9C4E-47F8905C95F1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694D4B-8380-4174-AE2E-FB377FB86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69417D-05DD-44A7-AA91-4A6993D28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026C-EBD8-4959-9349-2DF2D829A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60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08962-E862-4D68-A2E4-7EB1A9626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590B97-09A0-49C1-860A-384D7D8BA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E190D4-F120-4E0D-B84B-3BF62A95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7ACD-4DCA-4ED3-9C4E-47F8905C95F1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87461A-7169-497B-9E5D-CBB576785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A70EC0-748D-4C1E-90FC-7455C31C3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026C-EBD8-4959-9349-2DF2D829A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07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2BEB50-DE85-48E9-B86E-B06857AB7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828ECB-AD74-49A1-9B6B-5711E1212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0A4E1E-DAB1-4192-A2E3-BF2C10676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7ACD-4DCA-4ED3-9C4E-47F8905C95F1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1C101A-497A-4182-BED9-A081FD36A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69F99A-DA37-440B-A530-C53624D96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026C-EBD8-4959-9349-2DF2D829A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68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B9FF17-C6E0-4966-9213-1862F60EF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08BA29-5899-4861-87C4-EFA4E39ED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0513C77-D65A-49B5-B068-937A42446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1A5109-A9C7-46CF-935D-325C9D50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7ACD-4DCA-4ED3-9C4E-47F8905C95F1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8C23B1-8082-4D8A-869F-6634CF670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DBA5C9-A4E5-41DF-9EA7-A329A248A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026C-EBD8-4959-9349-2DF2D829A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94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20BE9-D175-4E09-9D2C-D22B2F4A1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88167C-E8CB-4115-8D45-93B54CB91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608B7C4-9A33-485A-9F54-A8AA383CE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B7001B3-D392-4F10-A1A3-C0AA83340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3CD3809-F270-4EA3-A842-A4A985BF8A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199A73C-0C87-459E-9F0C-C060008E3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7ACD-4DCA-4ED3-9C4E-47F8905C95F1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29FE829-6286-46E8-81AC-A62266528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9E20515-9567-4391-B659-04822B973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026C-EBD8-4959-9349-2DF2D829A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69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7BD747-2252-493A-87BC-593FDCF49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DCC3EC9-CC2B-4A1B-A111-5AD4D0EF2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7ACD-4DCA-4ED3-9C4E-47F8905C95F1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20D8F6E-0AF2-42E4-B5A0-3663A040D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5AD7F06-091A-4E81-B9EF-B77F41643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026C-EBD8-4959-9349-2DF2D829A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58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7AAEDDB-BA80-46B0-8F24-A962E91A5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7ACD-4DCA-4ED3-9C4E-47F8905C95F1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7C8CB22-52A6-4882-A667-ED7BCD2CC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442A201-D228-4FEC-9DCA-FD9D3D9D0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026C-EBD8-4959-9349-2DF2D829A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27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1FB09F-6B9E-4F3C-A63F-026B99EA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190B96-A78F-4C30-A53D-47A43A2A1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AF4FB15-3B2A-4E28-92FC-AC9B80142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B1AA04-A645-48C6-AEB6-6276E7D20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7ACD-4DCA-4ED3-9C4E-47F8905C95F1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BEE02D-5C14-4430-8140-474FD82D3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5248DF-3245-4836-BE04-5FAF6D89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026C-EBD8-4959-9349-2DF2D829A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76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381173-5D6D-44AD-B0A4-B0CE9AA7B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539101E-0016-4151-9A3D-008262E440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0DE4593-C29A-4C06-BB48-E3959EB1E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86A018-5EC4-4F01-9543-B04C1AA94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7ACD-4DCA-4ED3-9C4E-47F8905C95F1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42254C-3789-4F38-A5FF-6120103F7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B501C66-E9CF-4C0B-ABD3-BAE610307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026C-EBD8-4959-9349-2DF2D829A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89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E61AB98-6500-40B3-8FA1-584BDCFF3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C1E493-2B2B-4AE2-ADF3-B8EEA8E32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E3E194-4A83-484F-AF30-E033B0E76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17ACD-4DCA-4ED3-9C4E-47F8905C95F1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676286-4E9F-4819-A3A7-096825359F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3EC652-A62B-4123-9579-457D2FABB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5026C-EBD8-4959-9349-2DF2D829A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8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F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29AE5759-C744-4C68-9EAA-24D566EC82BC}"/>
              </a:ext>
            </a:extLst>
          </p:cNvPr>
          <p:cNvSpPr/>
          <p:nvPr/>
        </p:nvSpPr>
        <p:spPr>
          <a:xfrm rot="3277383" flipH="1">
            <a:off x="618370" y="-1816343"/>
            <a:ext cx="955040" cy="6500792"/>
          </a:xfrm>
          <a:prstGeom prst="rect">
            <a:avLst/>
          </a:prstGeom>
          <a:solidFill>
            <a:srgbClr val="AEE8B3"/>
          </a:solidFill>
          <a:ln>
            <a:noFill/>
          </a:ln>
          <a:effectLst>
            <a:reflection blurRad="6350" stA="50000" endA="295" endPos="920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11324DA-EBC2-4DE6-9F3E-21D543FF6E73}"/>
              </a:ext>
            </a:extLst>
          </p:cNvPr>
          <p:cNvSpPr/>
          <p:nvPr/>
        </p:nvSpPr>
        <p:spPr>
          <a:xfrm rot="3277383" flipH="1">
            <a:off x="2032455" y="-1825730"/>
            <a:ext cx="955040" cy="6597525"/>
          </a:xfrm>
          <a:prstGeom prst="rect">
            <a:avLst/>
          </a:prstGeom>
          <a:solidFill>
            <a:srgbClr val="41C696">
              <a:alpha val="50000"/>
            </a:srgbClr>
          </a:solidFill>
          <a:ln>
            <a:noFill/>
          </a:ln>
          <a:effectLst>
            <a:reflection blurRad="6350" stA="50000" endA="295" endPos="920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EDDE163-C36F-4549-A36A-3BCB5FE50E7C}"/>
              </a:ext>
            </a:extLst>
          </p:cNvPr>
          <p:cNvSpPr/>
          <p:nvPr/>
        </p:nvSpPr>
        <p:spPr>
          <a:xfrm rot="3277383" flipV="1">
            <a:off x="3645680" y="-2033348"/>
            <a:ext cx="955040" cy="6902238"/>
          </a:xfrm>
          <a:prstGeom prst="rect">
            <a:avLst/>
          </a:prstGeom>
          <a:solidFill>
            <a:srgbClr val="F7D64C">
              <a:alpha val="50000"/>
            </a:srgbClr>
          </a:solidFill>
          <a:ln>
            <a:noFill/>
          </a:ln>
          <a:effectLst>
            <a:reflection blurRad="6350" stA="50000" endA="295" endPos="920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EE1495-07F1-411C-A36D-5498C96D6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51141" y="904558"/>
            <a:ext cx="5537200" cy="1030922"/>
          </a:xfrm>
        </p:spPr>
        <p:txBody>
          <a:bodyPr>
            <a:noAutofit/>
          </a:bodyPr>
          <a:lstStyle/>
          <a:p>
            <a:r>
              <a:rPr lang="es-ES" sz="3600" dirty="0">
                <a:solidFill>
                  <a:srgbClr val="F9D543"/>
                </a:solidFill>
                <a:latin typeface="Trebuchet MS" panose="020B0603020202020204" pitchFamily="34" charset="0"/>
              </a:rPr>
              <a:t>Informe</a:t>
            </a:r>
          </a:p>
          <a:p>
            <a:r>
              <a:rPr lang="es-ES" sz="3600" dirty="0">
                <a:solidFill>
                  <a:srgbClr val="F9D543"/>
                </a:solidFill>
                <a:latin typeface="Trebuchet MS" panose="020B0603020202020204" pitchFamily="34" charset="0"/>
              </a:rPr>
              <a:t>Adventure Works Cycles</a:t>
            </a:r>
            <a:endParaRPr lang="en-US" sz="3600" dirty="0">
              <a:solidFill>
                <a:srgbClr val="F9D543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134DC6D-FCF8-4A61-AED7-596DF821A5D1}"/>
              </a:ext>
            </a:extLst>
          </p:cNvPr>
          <p:cNvSpPr/>
          <p:nvPr/>
        </p:nvSpPr>
        <p:spPr>
          <a:xfrm rot="3277383" flipV="1">
            <a:off x="5047355" y="-1807056"/>
            <a:ext cx="955040" cy="6664652"/>
          </a:xfrm>
          <a:prstGeom prst="rect">
            <a:avLst/>
          </a:prstGeom>
          <a:solidFill>
            <a:srgbClr val="FBF27E">
              <a:alpha val="50000"/>
            </a:srgbClr>
          </a:solidFill>
          <a:ln>
            <a:noFill/>
          </a:ln>
          <a:effectLst>
            <a:reflection blurRad="6350" stA="50000" endA="295" endPos="920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E0962ADC-8B25-4F77-8CB9-9C7D6BA24DBE}"/>
              </a:ext>
            </a:extLst>
          </p:cNvPr>
          <p:cNvSpPr/>
          <p:nvPr/>
        </p:nvSpPr>
        <p:spPr>
          <a:xfrm>
            <a:off x="6676181" y="5323342"/>
            <a:ext cx="1249680" cy="436880"/>
          </a:xfrm>
          <a:prstGeom prst="roundRect">
            <a:avLst/>
          </a:prstGeom>
          <a:solidFill>
            <a:srgbClr val="227872"/>
          </a:solidFill>
          <a:ln>
            <a:solidFill>
              <a:srgbClr val="2278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latin typeface="Trebuchet MS" panose="020B0603020202020204" pitchFamily="34" charset="0"/>
              </a:rPr>
              <a:t>Resumen Ejecutivo</a:t>
            </a:r>
            <a:endParaRPr lang="en-US" sz="1400" dirty="0">
              <a:latin typeface="Trebuchet MS" panose="020B0603020202020204" pitchFamily="34" charset="0"/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55CF79F9-90F5-4374-8104-8CEB5FABD955}"/>
              </a:ext>
            </a:extLst>
          </p:cNvPr>
          <p:cNvSpPr/>
          <p:nvPr/>
        </p:nvSpPr>
        <p:spPr>
          <a:xfrm>
            <a:off x="8042144" y="5318031"/>
            <a:ext cx="1249680" cy="436880"/>
          </a:xfrm>
          <a:prstGeom prst="roundRect">
            <a:avLst/>
          </a:prstGeom>
          <a:solidFill>
            <a:srgbClr val="227872"/>
          </a:solidFill>
          <a:ln>
            <a:solidFill>
              <a:srgbClr val="2278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latin typeface="Trebuchet MS" panose="020B0603020202020204" pitchFamily="34" charset="0"/>
              </a:rPr>
              <a:t>Resumen EEUU</a:t>
            </a:r>
            <a:endParaRPr lang="en-US" sz="1400" dirty="0">
              <a:latin typeface="Trebuchet MS" panose="020B0603020202020204" pitchFamily="34" charset="0"/>
            </a:endParaRP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28336865-4E79-4BAD-AF46-A325C2DE8ABA}"/>
              </a:ext>
            </a:extLst>
          </p:cNvPr>
          <p:cNvSpPr txBox="1">
            <a:spLocks/>
          </p:cNvSpPr>
          <p:nvPr/>
        </p:nvSpPr>
        <p:spPr>
          <a:xfrm>
            <a:off x="5861733" y="3828740"/>
            <a:ext cx="5537200" cy="10309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>
                <a:solidFill>
                  <a:srgbClr val="FAF9EE"/>
                </a:solidFill>
                <a:latin typeface="Trebuchet MS" panose="020B0603020202020204" pitchFamily="34" charset="0"/>
              </a:rPr>
              <a:t>Análisis integral del rendimiento de ventas de AWC, con el fin de ofrecer una comprensión profunda de los factores que afectan sus ventas, costos y rentabilidad.</a:t>
            </a:r>
            <a:endParaRPr lang="en-US" sz="2000" dirty="0">
              <a:solidFill>
                <a:srgbClr val="FAF9EE"/>
              </a:solidFill>
              <a:latin typeface="Trebuchet MS" panose="020B0603020202020204" pitchFamily="34" charset="0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AD305818-676C-40C9-AC03-37AD9AEFD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9896" y="1266228"/>
            <a:ext cx="5134572" cy="5134572"/>
          </a:xfrm>
          <a:prstGeom prst="ellipse">
            <a:avLst/>
          </a:prstGeom>
          <a:ln>
            <a:noFill/>
          </a:ln>
          <a:effectLst>
            <a:glow rad="101600">
              <a:srgbClr val="FBF27E">
                <a:alpha val="40000"/>
              </a:srgbClr>
            </a:glow>
            <a:softEdge rad="63500"/>
          </a:effectLst>
        </p:spPr>
      </p:pic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CA6013F3-0664-4F5A-B64E-379BC5F441C6}"/>
              </a:ext>
            </a:extLst>
          </p:cNvPr>
          <p:cNvSpPr/>
          <p:nvPr/>
        </p:nvSpPr>
        <p:spPr>
          <a:xfrm>
            <a:off x="9408108" y="5323342"/>
            <a:ext cx="1249680" cy="436880"/>
          </a:xfrm>
          <a:prstGeom prst="roundRect">
            <a:avLst/>
          </a:prstGeom>
          <a:solidFill>
            <a:srgbClr val="227872"/>
          </a:solidFill>
          <a:ln>
            <a:solidFill>
              <a:srgbClr val="2278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latin typeface="Trebuchet MS" panose="020B0603020202020204" pitchFamily="34" charset="0"/>
              </a:rPr>
              <a:t>Análisis por Producto</a:t>
            </a:r>
            <a:endParaRPr lang="en-US" sz="1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646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F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6EE1495-07F1-411C-A36D-5498C96D6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515" y="460723"/>
            <a:ext cx="5537200" cy="665058"/>
          </a:xfrm>
        </p:spPr>
        <p:txBody>
          <a:bodyPr>
            <a:noAutofit/>
          </a:bodyPr>
          <a:lstStyle/>
          <a:p>
            <a:r>
              <a:rPr lang="es-ES" sz="3600" dirty="0">
                <a:solidFill>
                  <a:srgbClr val="F9D543"/>
                </a:solidFill>
                <a:latin typeface="Trebuchet MS" panose="020B0603020202020204" pitchFamily="34" charset="0"/>
              </a:rPr>
              <a:t>Resumen Ejecutivo</a:t>
            </a:r>
            <a:endParaRPr lang="en-US" sz="3600" dirty="0">
              <a:solidFill>
                <a:srgbClr val="F9D543"/>
              </a:solidFill>
              <a:latin typeface="Trebuchet MS" panose="020B0603020202020204" pitchFamily="34" charset="0"/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E0962ADC-8B25-4F77-8CB9-9C7D6BA24DBE}"/>
              </a:ext>
            </a:extLst>
          </p:cNvPr>
          <p:cNvSpPr/>
          <p:nvPr/>
        </p:nvSpPr>
        <p:spPr>
          <a:xfrm>
            <a:off x="8087607" y="143705"/>
            <a:ext cx="1249680" cy="436880"/>
          </a:xfrm>
          <a:prstGeom prst="roundRect">
            <a:avLst/>
          </a:prstGeom>
          <a:solidFill>
            <a:srgbClr val="227872"/>
          </a:solidFill>
          <a:ln>
            <a:solidFill>
              <a:srgbClr val="2278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latin typeface="Trebuchet MS" panose="020B0603020202020204" pitchFamily="34" charset="0"/>
              </a:rPr>
              <a:t>Portada</a:t>
            </a:r>
            <a:endParaRPr lang="en-US" sz="1400" dirty="0">
              <a:latin typeface="Trebuchet MS" panose="020B0603020202020204" pitchFamily="34" charset="0"/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55CF79F9-90F5-4374-8104-8CEB5FABD955}"/>
              </a:ext>
            </a:extLst>
          </p:cNvPr>
          <p:cNvSpPr/>
          <p:nvPr/>
        </p:nvSpPr>
        <p:spPr>
          <a:xfrm>
            <a:off x="10841081" y="143705"/>
            <a:ext cx="1249680" cy="436880"/>
          </a:xfrm>
          <a:prstGeom prst="roundRect">
            <a:avLst/>
          </a:prstGeom>
          <a:solidFill>
            <a:srgbClr val="227872"/>
          </a:solidFill>
          <a:ln>
            <a:solidFill>
              <a:srgbClr val="2278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latin typeface="Trebuchet MS" panose="020B0603020202020204" pitchFamily="34" charset="0"/>
              </a:rPr>
              <a:t>Resumen EEUU</a:t>
            </a:r>
            <a:endParaRPr lang="en-US" sz="1400" dirty="0">
              <a:latin typeface="Trebuchet MS" panose="020B0603020202020204" pitchFamily="34" charset="0"/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92E6CFBA-0277-43EF-940E-3A832A2C906D}"/>
              </a:ext>
            </a:extLst>
          </p:cNvPr>
          <p:cNvSpPr/>
          <p:nvPr/>
        </p:nvSpPr>
        <p:spPr>
          <a:xfrm>
            <a:off x="9464344" y="143705"/>
            <a:ext cx="1249680" cy="436880"/>
          </a:xfrm>
          <a:prstGeom prst="roundRect">
            <a:avLst/>
          </a:prstGeom>
          <a:solidFill>
            <a:srgbClr val="227872"/>
          </a:solidFill>
          <a:ln>
            <a:solidFill>
              <a:srgbClr val="2278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latin typeface="Trebuchet MS" panose="020B0603020202020204" pitchFamily="34" charset="0"/>
              </a:rPr>
              <a:t>Análisis por Producto</a:t>
            </a:r>
            <a:endParaRPr lang="en-US" sz="1400" dirty="0">
              <a:latin typeface="Trebuchet MS" panose="020B0603020202020204" pitchFamily="34" charset="0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AD305818-676C-40C9-AC03-37AD9AEFD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06" y="79444"/>
            <a:ext cx="1287343" cy="1287343"/>
          </a:xfrm>
          <a:prstGeom prst="ellipse">
            <a:avLst/>
          </a:prstGeom>
          <a:ln>
            <a:noFill/>
          </a:ln>
          <a:effectLst/>
        </p:spPr>
      </p:pic>
      <p:pic>
        <p:nvPicPr>
          <p:cNvPr id="1028" name="Picture 4" descr="Dashboard in Power BI for a call center that reflects all relevant KPIs and  metrics in">
            <a:extLst>
              <a:ext uri="{FF2B5EF4-FFF2-40B4-BE49-F238E27FC236}">
                <a16:creationId xmlns:a16="http://schemas.microsoft.com/office/drawing/2014/main" id="{2AA18ECF-04D2-4746-9729-3BAB4C202B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3" t="15501" r="1517" b="60312"/>
          <a:stretch/>
        </p:blipFill>
        <p:spPr bwMode="auto">
          <a:xfrm>
            <a:off x="1834732" y="1174475"/>
            <a:ext cx="9991507" cy="60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019C1D6-37C6-443F-8155-FC24150ADDF5}"/>
              </a:ext>
            </a:extLst>
          </p:cNvPr>
          <p:cNvSpPr txBox="1"/>
          <p:nvPr/>
        </p:nvSpPr>
        <p:spPr>
          <a:xfrm>
            <a:off x="2261418" y="1176238"/>
            <a:ext cx="110121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KPI 1</a:t>
            </a:r>
            <a:endParaRPr lang="en-US" sz="1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210D979-2FC8-4618-9E13-5A1A5CBD92A1}"/>
              </a:ext>
            </a:extLst>
          </p:cNvPr>
          <p:cNvSpPr txBox="1"/>
          <p:nvPr/>
        </p:nvSpPr>
        <p:spPr>
          <a:xfrm>
            <a:off x="4033520" y="1176238"/>
            <a:ext cx="166624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KPI 2</a:t>
            </a:r>
            <a:endParaRPr lang="en-US" sz="1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D54DCF3-762F-4FEF-BD16-23D2BB217EA0}"/>
              </a:ext>
            </a:extLst>
          </p:cNvPr>
          <p:cNvSpPr txBox="1"/>
          <p:nvPr/>
        </p:nvSpPr>
        <p:spPr>
          <a:xfrm>
            <a:off x="6096000" y="1188795"/>
            <a:ext cx="146006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KPI 3</a:t>
            </a:r>
            <a:endParaRPr lang="en-US" sz="1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1B34858-9C9E-46CA-B976-149A86086290}"/>
              </a:ext>
            </a:extLst>
          </p:cNvPr>
          <p:cNvSpPr txBox="1"/>
          <p:nvPr/>
        </p:nvSpPr>
        <p:spPr>
          <a:xfrm>
            <a:off x="8154139" y="1207366"/>
            <a:ext cx="146006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KPI 4</a:t>
            </a:r>
            <a:endParaRPr lang="en-US" sz="1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B2F54FB-CAB5-455D-9FE3-6511B8C02D72}"/>
              </a:ext>
            </a:extLst>
          </p:cNvPr>
          <p:cNvSpPr txBox="1"/>
          <p:nvPr/>
        </p:nvSpPr>
        <p:spPr>
          <a:xfrm>
            <a:off x="10111051" y="1174475"/>
            <a:ext cx="146006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KPI 5</a:t>
            </a:r>
            <a:endParaRPr lang="en-US" sz="1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pic>
        <p:nvPicPr>
          <p:cNvPr id="1030" name="Picture 6" descr="Gráfica de Barras. Características y usos">
            <a:extLst>
              <a:ext uri="{FF2B5EF4-FFF2-40B4-BE49-F238E27FC236}">
                <a16:creationId xmlns:a16="http://schemas.microsoft.com/office/drawing/2014/main" id="{3706F7E0-18B4-427B-8D77-0B8D662C7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733" y="2017174"/>
            <a:ext cx="4513064" cy="213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 para principiantes">
            <a:extLst>
              <a:ext uri="{FF2B5EF4-FFF2-40B4-BE49-F238E27FC236}">
                <a16:creationId xmlns:a16="http://schemas.microsoft.com/office/drawing/2014/main" id="{EC074CDA-A12E-407B-B32E-F39E418AC4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4" t="12148" b="8593"/>
          <a:stretch/>
        </p:blipFill>
        <p:spPr bwMode="auto">
          <a:xfrm>
            <a:off x="7071984" y="2017174"/>
            <a:ext cx="4743162" cy="213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ndexa Capital lanza su mapa interactivo de clientes en Europa tras  alcanzar los 80.000 - Funds Society">
            <a:extLst>
              <a:ext uri="{FF2B5EF4-FFF2-40B4-BE49-F238E27FC236}">
                <a16:creationId xmlns:a16="http://schemas.microsoft.com/office/drawing/2014/main" id="{23915044-601F-4ED4-8046-9C0F3AD2C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984" y="4247281"/>
            <a:ext cx="4743162" cy="2512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ráficos de área básicos - Power BI | Microsoft Learn">
            <a:extLst>
              <a:ext uri="{FF2B5EF4-FFF2-40B4-BE49-F238E27FC236}">
                <a16:creationId xmlns:a16="http://schemas.microsoft.com/office/drawing/2014/main" id="{713926B8-99A2-43A6-8CD1-C9C4A31713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05"/>
          <a:stretch/>
        </p:blipFill>
        <p:spPr bwMode="auto">
          <a:xfrm>
            <a:off x="1834731" y="4247281"/>
            <a:ext cx="4513063" cy="251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CC753B4B-AAE5-4CD1-AFC7-27969EEEB601}"/>
              </a:ext>
            </a:extLst>
          </p:cNvPr>
          <p:cNvSpPr/>
          <p:nvPr/>
        </p:nvSpPr>
        <p:spPr>
          <a:xfrm>
            <a:off x="231006" y="1780333"/>
            <a:ext cx="1287343" cy="4979728"/>
          </a:xfrm>
          <a:prstGeom prst="roundRect">
            <a:avLst/>
          </a:prstGeom>
          <a:solidFill>
            <a:srgbClr val="2B5363">
              <a:alpha val="5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" descr="Análisis de clientes con Power BI: más allá de los indicadores  tradicionales de ventas.">
            <a:extLst>
              <a:ext uri="{FF2B5EF4-FFF2-40B4-BE49-F238E27FC236}">
                <a16:creationId xmlns:a16="http://schemas.microsoft.com/office/drawing/2014/main" id="{D3B07207-FE93-4109-A7C7-9DEAC09D32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83" r="68668" b="84947"/>
          <a:stretch/>
        </p:blipFill>
        <p:spPr bwMode="auto">
          <a:xfrm>
            <a:off x="376854" y="2017174"/>
            <a:ext cx="995646" cy="687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Análisis de clientes con Power BI: más allá de los indicadores  tradicionales de ventas.">
            <a:extLst>
              <a:ext uri="{FF2B5EF4-FFF2-40B4-BE49-F238E27FC236}">
                <a16:creationId xmlns:a16="http://schemas.microsoft.com/office/drawing/2014/main" id="{80776ED5-9C7B-45DB-8B4D-F7272393D6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69" r="46726" b="84947"/>
          <a:stretch/>
        </p:blipFill>
        <p:spPr bwMode="auto">
          <a:xfrm>
            <a:off x="374401" y="2955961"/>
            <a:ext cx="995646" cy="73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Análisis de clientes con Power BI: más allá de los indicadores  tradicionales de ventas.">
            <a:extLst>
              <a:ext uri="{FF2B5EF4-FFF2-40B4-BE49-F238E27FC236}">
                <a16:creationId xmlns:a16="http://schemas.microsoft.com/office/drawing/2014/main" id="{4AAC5572-61E2-4CA0-9464-D61DA4FDAB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99" r="13624" b="84947"/>
          <a:stretch/>
        </p:blipFill>
        <p:spPr bwMode="auto">
          <a:xfrm>
            <a:off x="376854" y="4869798"/>
            <a:ext cx="993193" cy="73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Análisis de clientes con Power BI: más allá de los indicadores  tradicionales de ventas.">
            <a:extLst>
              <a:ext uri="{FF2B5EF4-FFF2-40B4-BE49-F238E27FC236}">
                <a16:creationId xmlns:a16="http://schemas.microsoft.com/office/drawing/2014/main" id="{5E282B50-CCFB-487D-9B11-72C70C1D71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74" r="2499" b="84947"/>
          <a:stretch/>
        </p:blipFill>
        <p:spPr bwMode="auto">
          <a:xfrm>
            <a:off x="376854" y="5853695"/>
            <a:ext cx="993193" cy="716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0">
            <a:extLst>
              <a:ext uri="{FF2B5EF4-FFF2-40B4-BE49-F238E27FC236}">
                <a16:creationId xmlns:a16="http://schemas.microsoft.com/office/drawing/2014/main" id="{87A6B80E-10E4-4323-9A39-A4E989CD00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80" r="35737" b="86482"/>
          <a:stretch/>
        </p:blipFill>
        <p:spPr bwMode="auto">
          <a:xfrm>
            <a:off x="376854" y="3899607"/>
            <a:ext cx="993193" cy="73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6200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F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6EE1495-07F1-411C-A36D-5498C96D6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515" y="460723"/>
            <a:ext cx="5537200" cy="665058"/>
          </a:xfrm>
        </p:spPr>
        <p:txBody>
          <a:bodyPr>
            <a:noAutofit/>
          </a:bodyPr>
          <a:lstStyle/>
          <a:p>
            <a:r>
              <a:rPr lang="es-ES" sz="3600" dirty="0">
                <a:solidFill>
                  <a:srgbClr val="F9D543"/>
                </a:solidFill>
                <a:latin typeface="Trebuchet MS" panose="020B0603020202020204" pitchFamily="34" charset="0"/>
              </a:rPr>
              <a:t>Resumen EEUU</a:t>
            </a:r>
            <a:endParaRPr lang="en-US" sz="3600" dirty="0">
              <a:solidFill>
                <a:srgbClr val="F9D543"/>
              </a:solidFill>
              <a:latin typeface="Trebuchet MS" panose="020B0603020202020204" pitchFamily="34" charset="0"/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E0962ADC-8B25-4F77-8CB9-9C7D6BA24DBE}"/>
              </a:ext>
            </a:extLst>
          </p:cNvPr>
          <p:cNvSpPr/>
          <p:nvPr/>
        </p:nvSpPr>
        <p:spPr>
          <a:xfrm>
            <a:off x="8087607" y="143705"/>
            <a:ext cx="1249680" cy="436880"/>
          </a:xfrm>
          <a:prstGeom prst="roundRect">
            <a:avLst/>
          </a:prstGeom>
          <a:solidFill>
            <a:srgbClr val="227872"/>
          </a:solidFill>
          <a:ln>
            <a:solidFill>
              <a:srgbClr val="2278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latin typeface="Trebuchet MS" panose="020B0603020202020204" pitchFamily="34" charset="0"/>
              </a:rPr>
              <a:t>Resumen Ejecutivo</a:t>
            </a:r>
            <a:endParaRPr lang="en-US" sz="1400" dirty="0">
              <a:latin typeface="Trebuchet MS" panose="020B0603020202020204" pitchFamily="34" charset="0"/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55CF79F9-90F5-4374-8104-8CEB5FABD955}"/>
              </a:ext>
            </a:extLst>
          </p:cNvPr>
          <p:cNvSpPr/>
          <p:nvPr/>
        </p:nvSpPr>
        <p:spPr>
          <a:xfrm>
            <a:off x="10841081" y="143705"/>
            <a:ext cx="1249680" cy="436880"/>
          </a:xfrm>
          <a:prstGeom prst="roundRect">
            <a:avLst/>
          </a:prstGeom>
          <a:solidFill>
            <a:srgbClr val="227872"/>
          </a:solidFill>
          <a:ln>
            <a:solidFill>
              <a:srgbClr val="2278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latin typeface="Trebuchet MS" panose="020B0603020202020204" pitchFamily="34" charset="0"/>
              </a:rPr>
              <a:t>Portada</a:t>
            </a:r>
            <a:endParaRPr lang="en-US" sz="1400" dirty="0">
              <a:latin typeface="Trebuchet MS" panose="020B0603020202020204" pitchFamily="34" charset="0"/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92E6CFBA-0277-43EF-940E-3A832A2C906D}"/>
              </a:ext>
            </a:extLst>
          </p:cNvPr>
          <p:cNvSpPr/>
          <p:nvPr/>
        </p:nvSpPr>
        <p:spPr>
          <a:xfrm>
            <a:off x="9464344" y="143705"/>
            <a:ext cx="1249680" cy="436880"/>
          </a:xfrm>
          <a:prstGeom prst="roundRect">
            <a:avLst/>
          </a:prstGeom>
          <a:solidFill>
            <a:srgbClr val="227872"/>
          </a:solidFill>
          <a:ln>
            <a:solidFill>
              <a:srgbClr val="2278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latin typeface="Trebuchet MS" panose="020B0603020202020204" pitchFamily="34" charset="0"/>
              </a:rPr>
              <a:t>Análisis por Producto</a:t>
            </a:r>
            <a:endParaRPr lang="en-US" sz="1400" dirty="0">
              <a:latin typeface="Trebuchet MS" panose="020B0603020202020204" pitchFamily="34" charset="0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AD305818-676C-40C9-AC03-37AD9AEFD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06" y="79444"/>
            <a:ext cx="1287343" cy="1287343"/>
          </a:xfrm>
          <a:prstGeom prst="ellipse">
            <a:avLst/>
          </a:prstGeom>
          <a:ln>
            <a:noFill/>
          </a:ln>
          <a:effectLst/>
        </p:spPr>
      </p:pic>
      <p:pic>
        <p:nvPicPr>
          <p:cNvPr id="1028" name="Picture 4" descr="Dashboard in Power BI for a call center that reflects all relevant KPIs and  metrics in">
            <a:extLst>
              <a:ext uri="{FF2B5EF4-FFF2-40B4-BE49-F238E27FC236}">
                <a16:creationId xmlns:a16="http://schemas.microsoft.com/office/drawing/2014/main" id="{2AA18ECF-04D2-4746-9729-3BAB4C202B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3" t="15501" r="33376" b="60312"/>
          <a:stretch/>
        </p:blipFill>
        <p:spPr bwMode="auto">
          <a:xfrm>
            <a:off x="3362631" y="1195101"/>
            <a:ext cx="6039268" cy="60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019C1D6-37C6-443F-8155-FC24150ADDF5}"/>
              </a:ext>
            </a:extLst>
          </p:cNvPr>
          <p:cNvSpPr txBox="1"/>
          <p:nvPr/>
        </p:nvSpPr>
        <p:spPr>
          <a:xfrm>
            <a:off x="3790498" y="1226676"/>
            <a:ext cx="110121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KPI 1</a:t>
            </a:r>
            <a:endParaRPr lang="en-US" sz="1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210D979-2FC8-4618-9E13-5A1A5CBD92A1}"/>
              </a:ext>
            </a:extLst>
          </p:cNvPr>
          <p:cNvSpPr txBox="1"/>
          <p:nvPr/>
        </p:nvSpPr>
        <p:spPr>
          <a:xfrm>
            <a:off x="5511337" y="1218886"/>
            <a:ext cx="167148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KPI 2</a:t>
            </a:r>
            <a:endParaRPr lang="en-US" sz="1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D54DCF3-762F-4FEF-BD16-23D2BB217EA0}"/>
              </a:ext>
            </a:extLst>
          </p:cNvPr>
          <p:cNvSpPr txBox="1"/>
          <p:nvPr/>
        </p:nvSpPr>
        <p:spPr>
          <a:xfrm>
            <a:off x="7522004" y="1195101"/>
            <a:ext cx="1540716" cy="2462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KPI 3</a:t>
            </a:r>
            <a:endParaRPr lang="en-US" sz="1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pic>
        <p:nvPicPr>
          <p:cNvPr id="3074" name="Picture 2" descr="Formato condicional en gráficos de columnas – artesaniadelsoftware.com">
            <a:extLst>
              <a:ext uri="{FF2B5EF4-FFF2-40B4-BE49-F238E27FC236}">
                <a16:creationId xmlns:a16="http://schemas.microsoft.com/office/drawing/2014/main" id="{1EA40CF5-D2B7-4552-9D00-B7B4AC4FA0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5"/>
          <a:stretch/>
        </p:blipFill>
        <p:spPr bwMode="auto">
          <a:xfrm>
            <a:off x="1894274" y="2180325"/>
            <a:ext cx="4638606" cy="213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Solved: Re: Mostrar cero en el gráfico de líneas donde no ... - Microsoft  Fabric Community">
            <a:extLst>
              <a:ext uri="{FF2B5EF4-FFF2-40B4-BE49-F238E27FC236}">
                <a16:creationId xmlns:a16="http://schemas.microsoft.com/office/drawing/2014/main" id="{2E9ED7F6-D5C1-4153-BDE6-917C5833F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274" y="4621795"/>
            <a:ext cx="9920872" cy="213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Visualización de tablas en los informes y los paneles de Power BI - Power  BI | Microsoft Learn">
            <a:extLst>
              <a:ext uri="{FF2B5EF4-FFF2-40B4-BE49-F238E27FC236}">
                <a16:creationId xmlns:a16="http://schemas.microsoft.com/office/drawing/2014/main" id="{BE9305AB-BF13-4F5A-B53B-48975AD98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646" y="2180326"/>
            <a:ext cx="5101500" cy="213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574B2E48-342E-4135-A00B-CE10D0009C63}"/>
              </a:ext>
            </a:extLst>
          </p:cNvPr>
          <p:cNvSpPr/>
          <p:nvPr/>
        </p:nvSpPr>
        <p:spPr>
          <a:xfrm>
            <a:off x="231006" y="1780333"/>
            <a:ext cx="1287343" cy="4979728"/>
          </a:xfrm>
          <a:prstGeom prst="roundRect">
            <a:avLst/>
          </a:prstGeom>
          <a:solidFill>
            <a:srgbClr val="2B5363">
              <a:alpha val="5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" descr="Análisis de clientes con Power BI: más allá de los indicadores  tradicionales de ventas.">
            <a:extLst>
              <a:ext uri="{FF2B5EF4-FFF2-40B4-BE49-F238E27FC236}">
                <a16:creationId xmlns:a16="http://schemas.microsoft.com/office/drawing/2014/main" id="{D2787A31-9E02-4D6D-8B20-35955332F1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83" r="68668" b="84947"/>
          <a:stretch/>
        </p:blipFill>
        <p:spPr bwMode="auto">
          <a:xfrm>
            <a:off x="376854" y="2017174"/>
            <a:ext cx="995646" cy="687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Análisis de clientes con Power BI: más allá de los indicadores  tradicionales de ventas.">
            <a:extLst>
              <a:ext uri="{FF2B5EF4-FFF2-40B4-BE49-F238E27FC236}">
                <a16:creationId xmlns:a16="http://schemas.microsoft.com/office/drawing/2014/main" id="{5E0427C9-41DA-4C71-A664-D1F044D1DD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69" r="46726" b="84947"/>
          <a:stretch/>
        </p:blipFill>
        <p:spPr bwMode="auto">
          <a:xfrm>
            <a:off x="374401" y="2955961"/>
            <a:ext cx="995646" cy="73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Análisis de clientes con Power BI: más allá de los indicadores  tradicionales de ventas.">
            <a:extLst>
              <a:ext uri="{FF2B5EF4-FFF2-40B4-BE49-F238E27FC236}">
                <a16:creationId xmlns:a16="http://schemas.microsoft.com/office/drawing/2014/main" id="{07A10E24-ACE3-400E-921D-F6BDCC7EF6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99" r="13624" b="84947"/>
          <a:stretch/>
        </p:blipFill>
        <p:spPr bwMode="auto">
          <a:xfrm>
            <a:off x="376854" y="4869798"/>
            <a:ext cx="993193" cy="73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Análisis de clientes con Power BI: más allá de los indicadores  tradicionales de ventas.">
            <a:extLst>
              <a:ext uri="{FF2B5EF4-FFF2-40B4-BE49-F238E27FC236}">
                <a16:creationId xmlns:a16="http://schemas.microsoft.com/office/drawing/2014/main" id="{4C6F1C5D-85A0-4651-83C8-A00343EAC1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74" r="2499" b="84947"/>
          <a:stretch/>
        </p:blipFill>
        <p:spPr bwMode="auto">
          <a:xfrm>
            <a:off x="376854" y="5853695"/>
            <a:ext cx="993193" cy="716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0">
            <a:extLst>
              <a:ext uri="{FF2B5EF4-FFF2-40B4-BE49-F238E27FC236}">
                <a16:creationId xmlns:a16="http://schemas.microsoft.com/office/drawing/2014/main" id="{CCC65D7E-E582-4545-BED8-3D670EA7C4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80" r="35737" b="86482"/>
          <a:stretch/>
        </p:blipFill>
        <p:spPr bwMode="auto">
          <a:xfrm>
            <a:off x="376854" y="3899607"/>
            <a:ext cx="993193" cy="73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625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F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6EE1495-07F1-411C-A36D-5498C96D6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7315" y="460723"/>
            <a:ext cx="5537200" cy="665058"/>
          </a:xfrm>
        </p:spPr>
        <p:txBody>
          <a:bodyPr>
            <a:noAutofit/>
          </a:bodyPr>
          <a:lstStyle/>
          <a:p>
            <a:r>
              <a:rPr lang="es-ES" sz="3600" dirty="0">
                <a:solidFill>
                  <a:srgbClr val="F9D543"/>
                </a:solidFill>
                <a:latin typeface="Trebuchet MS" panose="020B0603020202020204" pitchFamily="34" charset="0"/>
              </a:rPr>
              <a:t>Análisis por Producto</a:t>
            </a:r>
            <a:endParaRPr lang="en-US" sz="3600" dirty="0">
              <a:solidFill>
                <a:srgbClr val="F9D543"/>
              </a:solidFill>
              <a:latin typeface="Trebuchet MS" panose="020B0603020202020204" pitchFamily="34" charset="0"/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E0962ADC-8B25-4F77-8CB9-9C7D6BA24DBE}"/>
              </a:ext>
            </a:extLst>
          </p:cNvPr>
          <p:cNvSpPr/>
          <p:nvPr/>
        </p:nvSpPr>
        <p:spPr>
          <a:xfrm>
            <a:off x="8087607" y="143705"/>
            <a:ext cx="1249680" cy="436880"/>
          </a:xfrm>
          <a:prstGeom prst="roundRect">
            <a:avLst/>
          </a:prstGeom>
          <a:solidFill>
            <a:srgbClr val="227872"/>
          </a:solidFill>
          <a:ln>
            <a:solidFill>
              <a:srgbClr val="2278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latin typeface="Trebuchet MS" panose="020B0603020202020204" pitchFamily="34" charset="0"/>
              </a:rPr>
              <a:t>Resumen Ejecutivo</a:t>
            </a:r>
            <a:endParaRPr lang="en-US" sz="1400" dirty="0">
              <a:latin typeface="Trebuchet MS" panose="020B0603020202020204" pitchFamily="34" charset="0"/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55CF79F9-90F5-4374-8104-8CEB5FABD955}"/>
              </a:ext>
            </a:extLst>
          </p:cNvPr>
          <p:cNvSpPr/>
          <p:nvPr/>
        </p:nvSpPr>
        <p:spPr>
          <a:xfrm>
            <a:off x="10841081" y="143705"/>
            <a:ext cx="1249680" cy="436880"/>
          </a:xfrm>
          <a:prstGeom prst="roundRect">
            <a:avLst/>
          </a:prstGeom>
          <a:solidFill>
            <a:srgbClr val="227872"/>
          </a:solidFill>
          <a:ln>
            <a:solidFill>
              <a:srgbClr val="2278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latin typeface="Trebuchet MS" panose="020B0603020202020204" pitchFamily="34" charset="0"/>
              </a:rPr>
              <a:t>Resumen EEUU</a:t>
            </a:r>
            <a:endParaRPr lang="en-US" sz="1400" dirty="0">
              <a:latin typeface="Trebuchet MS" panose="020B0603020202020204" pitchFamily="34" charset="0"/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92E6CFBA-0277-43EF-940E-3A832A2C906D}"/>
              </a:ext>
            </a:extLst>
          </p:cNvPr>
          <p:cNvSpPr/>
          <p:nvPr/>
        </p:nvSpPr>
        <p:spPr>
          <a:xfrm>
            <a:off x="9464344" y="143705"/>
            <a:ext cx="1249680" cy="436880"/>
          </a:xfrm>
          <a:prstGeom prst="roundRect">
            <a:avLst/>
          </a:prstGeom>
          <a:solidFill>
            <a:srgbClr val="227872"/>
          </a:solidFill>
          <a:ln>
            <a:solidFill>
              <a:srgbClr val="2278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latin typeface="Trebuchet MS" panose="020B0603020202020204" pitchFamily="34" charset="0"/>
              </a:rPr>
              <a:t>Portada</a:t>
            </a:r>
            <a:endParaRPr lang="en-US" sz="1400" dirty="0">
              <a:latin typeface="Trebuchet MS" panose="020B0603020202020204" pitchFamily="34" charset="0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AD305818-676C-40C9-AC03-37AD9AEFD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06" y="79444"/>
            <a:ext cx="1287343" cy="1287343"/>
          </a:xfrm>
          <a:prstGeom prst="ellipse">
            <a:avLst/>
          </a:prstGeom>
          <a:ln>
            <a:noFill/>
          </a:ln>
          <a:effectLst/>
        </p:spPr>
      </p:pic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D7B08F74-060F-4CB0-A00F-1067AF67A8A2}"/>
              </a:ext>
            </a:extLst>
          </p:cNvPr>
          <p:cNvSpPr/>
          <p:nvPr/>
        </p:nvSpPr>
        <p:spPr>
          <a:xfrm>
            <a:off x="231006" y="1780333"/>
            <a:ext cx="1287343" cy="4979728"/>
          </a:xfrm>
          <a:prstGeom prst="roundRect">
            <a:avLst/>
          </a:prstGeom>
          <a:solidFill>
            <a:srgbClr val="2B5363">
              <a:alpha val="5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nálisis de clientes con Power BI: más allá de los indicadores  tradicionales de ventas.">
            <a:extLst>
              <a:ext uri="{FF2B5EF4-FFF2-40B4-BE49-F238E27FC236}">
                <a16:creationId xmlns:a16="http://schemas.microsoft.com/office/drawing/2014/main" id="{8400DB51-5EF6-4CE9-B35A-7697FCA6F2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83" r="68668" b="84947"/>
          <a:stretch/>
        </p:blipFill>
        <p:spPr bwMode="auto">
          <a:xfrm>
            <a:off x="376854" y="2017174"/>
            <a:ext cx="995646" cy="687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Análisis de clientes con Power BI: más allá de los indicadores  tradicionales de ventas.">
            <a:extLst>
              <a:ext uri="{FF2B5EF4-FFF2-40B4-BE49-F238E27FC236}">
                <a16:creationId xmlns:a16="http://schemas.microsoft.com/office/drawing/2014/main" id="{5191CEAF-3D89-4546-9257-D4552FFA3D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69" r="46726" b="84947"/>
          <a:stretch/>
        </p:blipFill>
        <p:spPr bwMode="auto">
          <a:xfrm>
            <a:off x="374401" y="2955961"/>
            <a:ext cx="995646" cy="73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Análisis de clientes con Power BI: más allá de los indicadores  tradicionales de ventas.">
            <a:extLst>
              <a:ext uri="{FF2B5EF4-FFF2-40B4-BE49-F238E27FC236}">
                <a16:creationId xmlns:a16="http://schemas.microsoft.com/office/drawing/2014/main" id="{4E8C027B-6D47-4808-B9DD-FDC8582CBD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99" r="13624" b="84947"/>
          <a:stretch/>
        </p:blipFill>
        <p:spPr bwMode="auto">
          <a:xfrm>
            <a:off x="376854" y="4869798"/>
            <a:ext cx="993193" cy="73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Análisis de clientes con Power BI: más allá de los indicadores  tradicionales de ventas.">
            <a:extLst>
              <a:ext uri="{FF2B5EF4-FFF2-40B4-BE49-F238E27FC236}">
                <a16:creationId xmlns:a16="http://schemas.microsoft.com/office/drawing/2014/main" id="{1E49BF1B-9E74-4CFF-AF4A-FF66735BDA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74" r="2499" b="84947"/>
          <a:stretch/>
        </p:blipFill>
        <p:spPr bwMode="auto">
          <a:xfrm>
            <a:off x="376854" y="5853695"/>
            <a:ext cx="993193" cy="716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ashboard in Power BI for a call center that reflects all relevant KPIs and  metrics in">
            <a:extLst>
              <a:ext uri="{FF2B5EF4-FFF2-40B4-BE49-F238E27FC236}">
                <a16:creationId xmlns:a16="http://schemas.microsoft.com/office/drawing/2014/main" id="{2AA18ECF-04D2-4746-9729-3BAB4C202B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3" t="15501" r="1517" b="60312"/>
          <a:stretch/>
        </p:blipFill>
        <p:spPr bwMode="auto">
          <a:xfrm>
            <a:off x="1834732" y="1174475"/>
            <a:ext cx="9991507" cy="60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019C1D6-37C6-443F-8155-FC24150ADDF5}"/>
              </a:ext>
            </a:extLst>
          </p:cNvPr>
          <p:cNvSpPr txBox="1"/>
          <p:nvPr/>
        </p:nvSpPr>
        <p:spPr>
          <a:xfrm>
            <a:off x="2261418" y="1176238"/>
            <a:ext cx="110121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KPI 1</a:t>
            </a:r>
            <a:endParaRPr lang="en-US" sz="1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210D979-2FC8-4618-9E13-5A1A5CBD92A1}"/>
              </a:ext>
            </a:extLst>
          </p:cNvPr>
          <p:cNvSpPr txBox="1"/>
          <p:nvPr/>
        </p:nvSpPr>
        <p:spPr>
          <a:xfrm>
            <a:off x="3839527" y="1176238"/>
            <a:ext cx="146006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KPI 2</a:t>
            </a:r>
            <a:endParaRPr lang="en-US" sz="1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D54DCF3-762F-4FEF-BD16-23D2BB217EA0}"/>
              </a:ext>
            </a:extLst>
          </p:cNvPr>
          <p:cNvSpPr txBox="1"/>
          <p:nvPr/>
        </p:nvSpPr>
        <p:spPr>
          <a:xfrm>
            <a:off x="5611924" y="1188795"/>
            <a:ext cx="146006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KPI 3</a:t>
            </a:r>
            <a:endParaRPr lang="en-US" sz="1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1B34858-9C9E-46CA-B976-149A86086290}"/>
              </a:ext>
            </a:extLst>
          </p:cNvPr>
          <p:cNvSpPr txBox="1"/>
          <p:nvPr/>
        </p:nvSpPr>
        <p:spPr>
          <a:xfrm>
            <a:off x="7384321" y="1188795"/>
            <a:ext cx="146006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KPI 4</a:t>
            </a:r>
            <a:endParaRPr lang="en-US" sz="1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B2F54FB-CAB5-455D-9FE3-6511B8C02D72}"/>
              </a:ext>
            </a:extLst>
          </p:cNvPr>
          <p:cNvSpPr txBox="1"/>
          <p:nvPr/>
        </p:nvSpPr>
        <p:spPr>
          <a:xfrm>
            <a:off x="9200552" y="1195409"/>
            <a:ext cx="146006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KPI 5</a:t>
            </a:r>
            <a:endParaRPr lang="en-US" sz="1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pic>
        <p:nvPicPr>
          <p:cNvPr id="2050" name="Picture 2" descr="Mapa de árbol y tarjetas – artesaniadelsoftware.com">
            <a:extLst>
              <a:ext uri="{FF2B5EF4-FFF2-40B4-BE49-F238E27FC236}">
                <a16:creationId xmlns:a16="http://schemas.microsoft.com/office/drawing/2014/main" id="{C7C85C47-5531-4B0B-9B7D-637E85D76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161" y="2017173"/>
            <a:ext cx="4946986" cy="2402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Visualización de tablas en los informes y los paneles de Power BI - Power  BI | Microsoft Learn">
            <a:extLst>
              <a:ext uri="{FF2B5EF4-FFF2-40B4-BE49-F238E27FC236}">
                <a16:creationId xmlns:a16="http://schemas.microsoft.com/office/drawing/2014/main" id="{FD9E3F12-5604-45D1-AC5F-3DE2B0F2A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732" y="2014599"/>
            <a:ext cx="4698148" cy="474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Formato condicional en gráficos de dispersión | Interactive Chaos">
            <a:extLst>
              <a:ext uri="{FF2B5EF4-FFF2-40B4-BE49-F238E27FC236}">
                <a16:creationId xmlns:a16="http://schemas.microsoft.com/office/drawing/2014/main" id="{78ED827E-ECD6-4AFF-B4A8-2E218DC635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5" t="19734" r="29902" b="35677"/>
          <a:stretch/>
        </p:blipFill>
        <p:spPr bwMode="auto">
          <a:xfrm>
            <a:off x="6868161" y="4527779"/>
            <a:ext cx="4958078" cy="2229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AA719E70-128F-4371-BA80-63CF1EC9A6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80" r="35737" b="86482"/>
          <a:stretch/>
        </p:blipFill>
        <p:spPr bwMode="auto">
          <a:xfrm>
            <a:off x="376854" y="3899607"/>
            <a:ext cx="993193" cy="73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302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ítulo 2">
            <a:extLst>
              <a:ext uri="{FF2B5EF4-FFF2-40B4-BE49-F238E27FC236}">
                <a16:creationId xmlns:a16="http://schemas.microsoft.com/office/drawing/2014/main" id="{28336865-4E79-4BAD-AF46-A325C2DE8ABA}"/>
              </a:ext>
            </a:extLst>
          </p:cNvPr>
          <p:cNvSpPr txBox="1">
            <a:spLocks/>
          </p:cNvSpPr>
          <p:nvPr/>
        </p:nvSpPr>
        <p:spPr>
          <a:xfrm>
            <a:off x="475827" y="1320331"/>
            <a:ext cx="5537200" cy="10309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2000" dirty="0">
                <a:latin typeface="Trebuchet MS" panose="020B0603020202020204" pitchFamily="34" charset="0"/>
              </a:rPr>
              <a:t>TIPO DE FUENTE: </a:t>
            </a:r>
            <a:r>
              <a:rPr lang="es-ES" sz="2000" dirty="0" err="1">
                <a:latin typeface="Trebuchet MS" panose="020B0603020202020204" pitchFamily="34" charset="0"/>
              </a:rPr>
              <a:t>Trebuchet</a:t>
            </a:r>
            <a:r>
              <a:rPr lang="es-ES" sz="2000" dirty="0">
                <a:latin typeface="Trebuchet MS" panose="020B0603020202020204" pitchFamily="34" charset="0"/>
              </a:rPr>
              <a:t> MS</a:t>
            </a:r>
          </a:p>
          <a:p>
            <a:pPr algn="l"/>
            <a:endParaRPr lang="es-ES" sz="2000" dirty="0">
              <a:latin typeface="Trebuchet MS" panose="020B0603020202020204" pitchFamily="34" charset="0"/>
            </a:endParaRPr>
          </a:p>
          <a:p>
            <a:pPr algn="l"/>
            <a:r>
              <a:rPr lang="es-ES" sz="2000" dirty="0">
                <a:latin typeface="Trebuchet MS" panose="020B0603020202020204" pitchFamily="34" charset="0"/>
              </a:rPr>
              <a:t>PALETA DE COLORES</a:t>
            </a:r>
          </a:p>
          <a:p>
            <a:pPr algn="l"/>
            <a:r>
              <a:rPr lang="es-ES" sz="2000" dirty="0">
                <a:latin typeface="Trebuchet MS" panose="020B0603020202020204" pitchFamily="34" charset="0"/>
              </a:rPr>
              <a:t>-Colores Principales</a:t>
            </a:r>
          </a:p>
          <a:p>
            <a:pPr algn="l"/>
            <a:endParaRPr lang="es-ES" sz="2000" dirty="0">
              <a:latin typeface="Trebuchet MS" panose="020B0603020202020204" pitchFamily="34" charset="0"/>
            </a:endParaRPr>
          </a:p>
          <a:p>
            <a:pPr algn="l"/>
            <a:endParaRPr lang="es-ES" sz="2000" dirty="0">
              <a:latin typeface="Trebuchet MS" panose="020B0603020202020204" pitchFamily="34" charset="0"/>
            </a:endParaRPr>
          </a:p>
          <a:p>
            <a:pPr algn="l"/>
            <a:endParaRPr lang="es-ES" sz="2000" dirty="0">
              <a:latin typeface="Trebuchet MS" panose="020B0603020202020204" pitchFamily="34" charset="0"/>
            </a:endParaRPr>
          </a:p>
          <a:p>
            <a:pPr marL="342900" indent="-342900" algn="l">
              <a:buFontTx/>
              <a:buChar char="-"/>
            </a:pPr>
            <a:r>
              <a:rPr lang="es-ES" sz="2000" dirty="0">
                <a:latin typeface="Trebuchet MS" panose="020B0603020202020204" pitchFamily="34" charset="0"/>
              </a:rPr>
              <a:t>Color </a:t>
            </a:r>
            <a:r>
              <a:rPr lang="es-ES" sz="2000" dirty="0" err="1">
                <a:latin typeface="Trebuchet MS" panose="020B0603020202020204" pitchFamily="34" charset="0"/>
              </a:rPr>
              <a:t>Background</a:t>
            </a:r>
            <a:endParaRPr lang="es-ES" sz="2000" dirty="0">
              <a:latin typeface="Trebuchet MS" panose="020B0603020202020204" pitchFamily="34" charset="0"/>
            </a:endParaRPr>
          </a:p>
          <a:p>
            <a:pPr marL="342900" indent="-342900" algn="l">
              <a:buFontTx/>
              <a:buChar char="-"/>
            </a:pPr>
            <a:r>
              <a:rPr lang="es-ES" sz="2000" dirty="0">
                <a:latin typeface="Trebuchet MS" panose="020B0603020202020204" pitchFamily="34" charset="0"/>
              </a:rPr>
              <a:t>Color Texto</a:t>
            </a:r>
          </a:p>
          <a:p>
            <a:pPr marL="342900" indent="-342900" algn="l">
              <a:buFontTx/>
              <a:buChar char="-"/>
            </a:pPr>
            <a:r>
              <a:rPr lang="es-ES" sz="2000" dirty="0">
                <a:latin typeface="Trebuchet MS" panose="020B0603020202020204" pitchFamily="34" charset="0"/>
              </a:rPr>
              <a:t>Color </a:t>
            </a:r>
            <a:r>
              <a:rPr lang="es-ES" sz="2000" dirty="0" err="1">
                <a:latin typeface="Trebuchet MS" panose="020B0603020202020204" pitchFamily="34" charset="0"/>
              </a:rPr>
              <a:t>Card</a:t>
            </a:r>
            <a:r>
              <a:rPr lang="es-ES" sz="2000" dirty="0">
                <a:latin typeface="Trebuchet MS" panose="020B0603020202020204" pitchFamily="34" charset="0"/>
              </a:rPr>
              <a:t> </a:t>
            </a:r>
            <a:r>
              <a:rPr lang="es-ES" sz="2000" dirty="0" err="1">
                <a:latin typeface="Trebuchet MS" panose="020B0603020202020204" pitchFamily="34" charset="0"/>
              </a:rPr>
              <a:t>Background</a:t>
            </a:r>
            <a:endParaRPr lang="es-ES" sz="2000" dirty="0">
              <a:latin typeface="Trebuchet MS" panose="020B0603020202020204" pitchFamily="34" charset="0"/>
            </a:endParaRPr>
          </a:p>
          <a:p>
            <a:pPr algn="l"/>
            <a:endParaRPr lang="en-US" sz="2000" dirty="0">
              <a:latin typeface="Trebuchet MS" panose="020B0603020202020204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E158C66-8FF9-41CE-8834-4ADD8AC8ABC5}"/>
              </a:ext>
            </a:extLst>
          </p:cNvPr>
          <p:cNvSpPr/>
          <p:nvPr/>
        </p:nvSpPr>
        <p:spPr>
          <a:xfrm>
            <a:off x="563044" y="3034364"/>
            <a:ext cx="1010679" cy="606993"/>
          </a:xfrm>
          <a:prstGeom prst="rect">
            <a:avLst/>
          </a:prstGeom>
          <a:solidFill>
            <a:srgbClr val="AEE8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#AEE8B3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6060385B-8771-4CE0-B6D0-ED8000F1FCE3}"/>
              </a:ext>
            </a:extLst>
          </p:cNvPr>
          <p:cNvSpPr/>
          <p:nvPr/>
        </p:nvSpPr>
        <p:spPr>
          <a:xfrm>
            <a:off x="1689924" y="3042067"/>
            <a:ext cx="1010679" cy="606993"/>
          </a:xfrm>
          <a:prstGeom prst="rect">
            <a:avLst/>
          </a:prstGeom>
          <a:solidFill>
            <a:srgbClr val="227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#227872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837371B3-5364-4F50-A737-F60337B8D6C0}"/>
              </a:ext>
            </a:extLst>
          </p:cNvPr>
          <p:cNvSpPr/>
          <p:nvPr/>
        </p:nvSpPr>
        <p:spPr>
          <a:xfrm>
            <a:off x="2820669" y="3034366"/>
            <a:ext cx="1010679" cy="606993"/>
          </a:xfrm>
          <a:prstGeom prst="rect">
            <a:avLst/>
          </a:prstGeom>
          <a:solidFill>
            <a:srgbClr val="2B5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#2B5363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F23D7478-2752-47E7-80A2-5E16943D5C48}"/>
              </a:ext>
            </a:extLst>
          </p:cNvPr>
          <p:cNvSpPr/>
          <p:nvPr/>
        </p:nvSpPr>
        <p:spPr>
          <a:xfrm>
            <a:off x="3952995" y="3034365"/>
            <a:ext cx="1010679" cy="606993"/>
          </a:xfrm>
          <a:prstGeom prst="rect">
            <a:avLst/>
          </a:prstGeom>
          <a:solidFill>
            <a:srgbClr val="101F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#101F25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5112E2E8-EB9A-4136-B8D6-518D99F95B27}"/>
              </a:ext>
            </a:extLst>
          </p:cNvPr>
          <p:cNvSpPr/>
          <p:nvPr/>
        </p:nvSpPr>
        <p:spPr>
          <a:xfrm>
            <a:off x="5085321" y="3042067"/>
            <a:ext cx="1010679" cy="606993"/>
          </a:xfrm>
          <a:prstGeom prst="rect">
            <a:avLst/>
          </a:prstGeom>
          <a:solidFill>
            <a:srgbClr val="FBF2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#FBF27E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AD52A4A5-D59E-4590-B9DB-3DF6770D7506}"/>
              </a:ext>
            </a:extLst>
          </p:cNvPr>
          <p:cNvSpPr/>
          <p:nvPr/>
        </p:nvSpPr>
        <p:spPr>
          <a:xfrm>
            <a:off x="6210620" y="3042067"/>
            <a:ext cx="1010679" cy="606993"/>
          </a:xfrm>
          <a:prstGeom prst="rect">
            <a:avLst/>
          </a:prstGeom>
          <a:solidFill>
            <a:srgbClr val="F9D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#F9D543</a:t>
            </a:r>
          </a:p>
        </p:txBody>
      </p:sp>
      <p:sp>
        <p:nvSpPr>
          <p:cNvPr id="24" name="Subtítulo 2">
            <a:extLst>
              <a:ext uri="{FF2B5EF4-FFF2-40B4-BE49-F238E27FC236}">
                <a16:creationId xmlns:a16="http://schemas.microsoft.com/office/drawing/2014/main" id="{086E6A1F-009D-41EC-A821-0EF67E64E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044" y="423928"/>
            <a:ext cx="10572316" cy="606993"/>
          </a:xfrm>
        </p:spPr>
        <p:txBody>
          <a:bodyPr>
            <a:noAutofit/>
          </a:bodyPr>
          <a:lstStyle/>
          <a:p>
            <a:pPr algn="l"/>
            <a:r>
              <a:rPr lang="es-ES" sz="3600" dirty="0">
                <a:latin typeface="Trebuchet MS" panose="020B0603020202020204" pitchFamily="34" charset="0"/>
              </a:rPr>
              <a:t>Elementos del diseño</a:t>
            </a:r>
            <a:endParaRPr lang="en-US" sz="3600" dirty="0">
              <a:latin typeface="Trebuchet MS" panose="020B0603020202020204" pitchFamily="34" charset="0"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90BE48EB-8A7F-441B-8322-256A662F6C3F}"/>
              </a:ext>
            </a:extLst>
          </p:cNvPr>
          <p:cNvSpPr/>
          <p:nvPr/>
        </p:nvSpPr>
        <p:spPr>
          <a:xfrm>
            <a:off x="3661844" y="4225021"/>
            <a:ext cx="1010679" cy="310133"/>
          </a:xfrm>
          <a:prstGeom prst="rect">
            <a:avLst/>
          </a:prstGeom>
          <a:solidFill>
            <a:srgbClr val="101F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#101F25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233DE134-5507-488B-93E1-911631484CBC}"/>
              </a:ext>
            </a:extLst>
          </p:cNvPr>
          <p:cNvSpPr/>
          <p:nvPr/>
        </p:nvSpPr>
        <p:spPr>
          <a:xfrm>
            <a:off x="3661844" y="4615419"/>
            <a:ext cx="1010679" cy="310133"/>
          </a:xfrm>
          <a:prstGeom prst="rect">
            <a:avLst/>
          </a:prstGeom>
          <a:solidFill>
            <a:srgbClr val="FAF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#FAF9EE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78C995BA-5BED-48E6-8B16-B8ABA5B806AF}"/>
              </a:ext>
            </a:extLst>
          </p:cNvPr>
          <p:cNvSpPr/>
          <p:nvPr/>
        </p:nvSpPr>
        <p:spPr>
          <a:xfrm>
            <a:off x="3661844" y="5007581"/>
            <a:ext cx="1010679" cy="310134"/>
          </a:xfrm>
          <a:prstGeom prst="rect">
            <a:avLst/>
          </a:prstGeom>
          <a:solidFill>
            <a:srgbClr val="CFF1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#CFF1D2</a:t>
            </a:r>
          </a:p>
        </p:txBody>
      </p:sp>
    </p:spTree>
    <p:extLst>
      <p:ext uri="{BB962C8B-B14F-4D97-AF65-F5344CB8AC3E}">
        <p14:creationId xmlns:p14="http://schemas.microsoft.com/office/powerpoint/2010/main" val="22225267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130</Words>
  <Application>Microsoft Office PowerPoint</Application>
  <PresentationFormat>Panorámica</PresentationFormat>
  <Paragraphs>51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Trebuchet MS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Mariugenia Rincon Juarez</dc:creator>
  <cp:lastModifiedBy>Mariugenia Rincon Juarez</cp:lastModifiedBy>
  <cp:revision>27</cp:revision>
  <dcterms:created xsi:type="dcterms:W3CDTF">2024-10-27T20:55:14Z</dcterms:created>
  <dcterms:modified xsi:type="dcterms:W3CDTF">2024-11-13T03:55:26Z</dcterms:modified>
</cp:coreProperties>
</file>