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45E"/>
    <a:srgbClr val="003366"/>
    <a:srgbClr val="99C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kumen\PROJEK%20PT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kumen\PROJEK%20PT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kumen\PROJEK%20PT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kumen\PROJEK%20PT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1684626158539"/>
          <c:y val="0.18625210305475037"/>
          <c:w val="0.86542424935472273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'Wholesale customers data'!$L$3</c:f>
              <c:strCache>
                <c:ptCount val="1"/>
                <c:pt idx="0">
                  <c:v>Rata-rata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'Wholesale customers data'!$J$4:$K$10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</c:v>
                </c:pt>
                <c:pt idx="5">
                  <c:v>delicassen</c:v>
                </c:pt>
              </c:strCache>
            </c:strRef>
          </c:cat>
          <c:val>
            <c:numRef>
              <c:f>'Wholesale customers data'!$L$4:$L$10</c:f>
              <c:numCache>
                <c:formatCode>General</c:formatCode>
                <c:ptCount val="7"/>
                <c:pt idx="0">
                  <c:v>12000.297727272728</c:v>
                </c:pt>
                <c:pt idx="1">
                  <c:v>5796.2659090909092</c:v>
                </c:pt>
                <c:pt idx="2">
                  <c:v>7951.2772727272732</c:v>
                </c:pt>
                <c:pt idx="3">
                  <c:v>3071.931818181818</c:v>
                </c:pt>
                <c:pt idx="4">
                  <c:v>2881.4931818181817</c:v>
                </c:pt>
                <c:pt idx="5">
                  <c:v>1524.8704545454545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B-4B71-96C7-088095042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132240"/>
        <c:axId val="115133904"/>
      </c:barChart>
      <c:catAx>
        <c:axId val="11513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33904"/>
        <c:crosses val="autoZero"/>
        <c:auto val="1"/>
        <c:lblAlgn val="ctr"/>
        <c:lblOffset val="100"/>
        <c:noMultiLvlLbl val="0"/>
      </c:catAx>
      <c:valAx>
        <c:axId val="11513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32240"/>
        <c:crosses val="autoZero"/>
        <c:crossBetween val="between"/>
      </c:valAx>
      <c:spPr>
        <a:solidFill>
          <a:srgbClr val="003366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49000">
          <a:schemeClr val="accent1">
            <a:lumMod val="45000"/>
            <a:lumOff val="55000"/>
          </a:schemeClr>
        </a:gs>
        <a:gs pos="100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27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Grafik</a:t>
            </a:r>
            <a:r>
              <a:rPr lang="en-ID" baseline="0"/>
              <a:t> Pengeluaran di berbagai kategori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45448818897635"/>
          <c:y val="0.14977441126456278"/>
          <c:w val="0.78160804899387581"/>
          <c:h val="0.6371121318168562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'Wholesale customers data'!$K$3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'Wholesale customers data'!$J$4:$J$9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</c:v>
                </c:pt>
                <c:pt idx="5">
                  <c:v>delicassen</c:v>
                </c:pt>
              </c:strCache>
            </c:strRef>
          </c:cat>
          <c:val>
            <c:numRef>
              <c:f>'Wholesale customers data'!$K$4:$K$9</c:f>
            </c:numRef>
          </c:val>
          <c:extLst>
            <c:ext xmlns:c16="http://schemas.microsoft.com/office/drawing/2014/chart" uri="{C3380CC4-5D6E-409C-BE32-E72D297353CC}">
              <c16:uniqueId val="{00000000-416E-4DD7-B824-40E217D63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9808992"/>
        <c:axId val="709811904"/>
      </c:barChart>
      <c:barChart>
        <c:barDir val="bar"/>
        <c:grouping val="stacked"/>
        <c:varyColors val="0"/>
        <c:ser>
          <c:idx val="1"/>
          <c:order val="1"/>
          <c:tx>
            <c:strRef>
              <c:f>'Wholesale customers data'!$L$3</c:f>
              <c:strCache>
                <c:ptCount val="1"/>
                <c:pt idx="0">
                  <c:v>Rata-rata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'Wholesale customers data'!$J$4:$J$9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</c:v>
                </c:pt>
                <c:pt idx="5">
                  <c:v>delicassen</c:v>
                </c:pt>
              </c:strCache>
            </c:strRef>
          </c:cat>
          <c:val>
            <c:numRef>
              <c:f>'Wholesale customers data'!$L$4:$L$9</c:f>
              <c:numCache>
                <c:formatCode>General</c:formatCode>
                <c:ptCount val="6"/>
                <c:pt idx="0">
                  <c:v>12000.297727272728</c:v>
                </c:pt>
                <c:pt idx="1">
                  <c:v>5796.2659090909092</c:v>
                </c:pt>
                <c:pt idx="2">
                  <c:v>7951.2772727272732</c:v>
                </c:pt>
                <c:pt idx="3">
                  <c:v>3071.931818181818</c:v>
                </c:pt>
                <c:pt idx="4">
                  <c:v>2881.4931818181817</c:v>
                </c:pt>
                <c:pt idx="5">
                  <c:v>1524.8704545454545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6E-4DD7-B824-40E217D636FD}"/>
            </c:ext>
          </c:extLst>
        </c:ser>
        <c:ser>
          <c:idx val="2"/>
          <c:order val="2"/>
          <c:tx>
            <c:strRef>
              <c:f>'Wholesale customers data'!$M$3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'Wholesale customers data'!$J$4:$J$9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</c:v>
                </c:pt>
                <c:pt idx="5">
                  <c:v>delicassen</c:v>
                </c:pt>
              </c:strCache>
            </c:strRef>
          </c:cat>
          <c:val>
            <c:numRef>
              <c:f>'Wholesale customers data'!$M$4:$M$9</c:f>
              <c:numCache>
                <c:formatCode>General</c:formatCode>
                <c:ptCount val="6"/>
                <c:pt idx="0">
                  <c:v>112151</c:v>
                </c:pt>
                <c:pt idx="1">
                  <c:v>73498</c:v>
                </c:pt>
                <c:pt idx="2">
                  <c:v>92780</c:v>
                </c:pt>
                <c:pt idx="3">
                  <c:v>60869</c:v>
                </c:pt>
                <c:pt idx="4">
                  <c:v>40827</c:v>
                </c:pt>
                <c:pt idx="5">
                  <c:v>47943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6E-4DD7-B824-40E217D636FD}"/>
            </c:ext>
          </c:extLst>
        </c:ser>
        <c:ser>
          <c:idx val="3"/>
          <c:order val="3"/>
          <c:tx>
            <c:strRef>
              <c:f>'Wholesale customers data'!$N$3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1"/>
          <c:cat>
            <c:strRef>
              <c:f>'Wholesale customers data'!$J$4:$J$9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</c:v>
                </c:pt>
                <c:pt idx="5">
                  <c:v>delicassen</c:v>
                </c:pt>
              </c:strCache>
            </c:strRef>
          </c:cat>
          <c:val>
            <c:numRef>
              <c:f>'Wholesale customers data'!$N$4:$N$9</c:f>
              <c:numCache>
                <c:formatCode>General</c:formatCode>
                <c:ptCount val="6"/>
                <c:pt idx="0">
                  <c:v>5280131</c:v>
                </c:pt>
                <c:pt idx="1">
                  <c:v>2550357</c:v>
                </c:pt>
                <c:pt idx="2">
                  <c:v>3498562</c:v>
                </c:pt>
                <c:pt idx="3">
                  <c:v>1351650</c:v>
                </c:pt>
                <c:pt idx="4">
                  <c:v>1267857</c:v>
                </c:pt>
                <c:pt idx="5">
                  <c:v>670943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6E-4DD7-B824-40E217D63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9808992"/>
        <c:axId val="709811904"/>
      </c:barChart>
      <c:catAx>
        <c:axId val="709808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11904"/>
        <c:crosses val="autoZero"/>
        <c:auto val="1"/>
        <c:lblAlgn val="ctr"/>
        <c:lblOffset val="100"/>
        <c:noMultiLvlLbl val="0"/>
      </c:catAx>
      <c:valAx>
        <c:axId val="709811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0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49000">
          <a:schemeClr val="accent1">
            <a:lumMod val="45000"/>
            <a:lumOff val="55000"/>
          </a:schemeClr>
        </a:gs>
        <a:gs pos="100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27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Region</a:t>
            </a:r>
          </a:p>
          <a:p>
            <a:pPr>
              <a:defRPr/>
            </a:pP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28-4769-9494-8D6CDAB26E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28-4769-9494-8D6CDAB26E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28-4769-9494-8D6CDAB26E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28-4769-9494-8D6CDAB26E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28-4769-9494-8D6CDAB26E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28-4769-9494-8D6CDAB26E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28-4769-9494-8D6CDAB26E7A}"/>
              </c:ext>
            </c:extLst>
          </c:dPt>
          <c:cat>
            <c:strRef>
              <c:f>'Wholesale customers data'!$V$25:$AB$25</c:f>
              <c:strCache>
                <c:ptCount val="7"/>
                <c:pt idx="0">
                  <c:v>Region</c:v>
                </c:pt>
                <c:pt idx="1">
                  <c:v>FRESH</c:v>
                </c:pt>
                <c:pt idx="2">
                  <c:v>MILK</c:v>
                </c:pt>
                <c:pt idx="3">
                  <c:v>GROCERY</c:v>
                </c:pt>
                <c:pt idx="4">
                  <c:v>FROZEN</c:v>
                </c:pt>
                <c:pt idx="5">
                  <c:v>Detergents_paper</c:v>
                </c:pt>
                <c:pt idx="6">
                  <c:v>Delicassen</c:v>
                </c:pt>
              </c:strCache>
            </c:strRef>
          </c:cat>
          <c:val>
            <c:numRef>
              <c:f>'Wholesale customers data'!$V$26:$AB$26</c:f>
              <c:numCache>
                <c:formatCode>General</c:formatCode>
                <c:ptCount val="7"/>
                <c:pt idx="0">
                  <c:v>1119</c:v>
                </c:pt>
                <c:pt idx="1">
                  <c:v>5280131</c:v>
                </c:pt>
                <c:pt idx="2">
                  <c:v>2550357</c:v>
                </c:pt>
                <c:pt idx="3">
                  <c:v>3498562</c:v>
                </c:pt>
                <c:pt idx="4">
                  <c:v>1351650</c:v>
                </c:pt>
                <c:pt idx="5">
                  <c:v>1267857</c:v>
                </c:pt>
                <c:pt idx="6">
                  <c:v>670943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828-4769-9494-8D6CDAB26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Channel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48-4884-AE97-D6F0ADF37C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48-4884-AE97-D6F0ADF37C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48-4884-AE97-D6F0ADF37C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48-4884-AE97-D6F0ADF37C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48-4884-AE97-D6F0ADF37C7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348-4884-AE97-D6F0ADF37C7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348-4884-AE97-D6F0ADF37C77}"/>
              </c:ext>
            </c:extLst>
          </c:dPt>
          <c:cat>
            <c:strRef>
              <c:f>'Wholesale customers data'!$V$44:$AB$44</c:f>
              <c:strCache>
                <c:ptCount val="7"/>
                <c:pt idx="0">
                  <c:v>Channel</c:v>
                </c:pt>
                <c:pt idx="1">
                  <c:v>Delicassen</c:v>
                </c:pt>
                <c:pt idx="2">
                  <c:v>Detergents_paper</c:v>
                </c:pt>
                <c:pt idx="3">
                  <c:v>Frozen</c:v>
                </c:pt>
                <c:pt idx="4">
                  <c:v>Grocery</c:v>
                </c:pt>
                <c:pt idx="5">
                  <c:v>Milk</c:v>
                </c:pt>
                <c:pt idx="6">
                  <c:v>Fresh</c:v>
                </c:pt>
              </c:strCache>
            </c:strRef>
          </c:cat>
          <c:val>
            <c:numRef>
              <c:f>'Wholesale customers data'!$V$45:$AB$45</c:f>
              <c:numCache>
                <c:formatCode>General</c:formatCode>
                <c:ptCount val="7"/>
                <c:pt idx="0">
                  <c:v>582</c:v>
                </c:pt>
                <c:pt idx="1">
                  <c:v>670943</c:v>
                </c:pt>
                <c:pt idx="2">
                  <c:v>1267857</c:v>
                </c:pt>
                <c:pt idx="3">
                  <c:v>1351650</c:v>
                </c:pt>
                <c:pt idx="4">
                  <c:v>3498562</c:v>
                </c:pt>
                <c:pt idx="5">
                  <c:v>2550357</c:v>
                </c:pt>
                <c:pt idx="6">
                  <c:v>5280131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348-4884-AE97-D6F0ADF37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2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17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8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5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4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874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018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303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580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4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7D012F-BF86-42E2-B25F-396DBB416CD4}" type="datetimeFigureOut">
              <a:rPr lang="en-ID" smtClean="0"/>
              <a:t>21/12/2024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347D57-C5B2-45D9-B694-C8246D79A87F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11.sv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12D0-FBC9-4B35-845B-3CFC74548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772" y="5132252"/>
            <a:ext cx="8273143" cy="12685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pelangganan</a:t>
            </a:r>
            <a:r>
              <a:rPr lang="en-US" dirty="0"/>
              <a:t> </a:t>
            </a:r>
            <a:r>
              <a:rPr lang="en-US" dirty="0" err="1"/>
              <a:t>Wholsale</a:t>
            </a:r>
            <a:endParaRPr lang="en-ID" dirty="0"/>
          </a:p>
        </p:txBody>
      </p:sp>
      <p:pic>
        <p:nvPicPr>
          <p:cNvPr id="1026" name="Picture 2" descr="6 Tahapan dalam Analisis Data | AsiaQuest Indonesia">
            <a:extLst>
              <a:ext uri="{FF2B5EF4-FFF2-40B4-BE49-F238E27FC236}">
                <a16:creationId xmlns:a16="http://schemas.microsoft.com/office/drawing/2014/main" id="{723C24F9-3439-40AE-B44B-599E1BC4E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7"/>
          <a:stretch/>
        </p:blipFill>
        <p:spPr bwMode="auto">
          <a:xfrm>
            <a:off x="0" y="0"/>
            <a:ext cx="12218837" cy="461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16BC9D-4BC8-4C0F-9948-2191091B3EDF}"/>
              </a:ext>
            </a:extLst>
          </p:cNvPr>
          <p:cNvSpPr/>
          <p:nvPr/>
        </p:nvSpPr>
        <p:spPr>
          <a:xfrm>
            <a:off x="558800" y="337457"/>
            <a:ext cx="11074400" cy="6183085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D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58087E-4988-4EBE-A7EE-D02C04841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067097"/>
              </p:ext>
            </p:extLst>
          </p:nvPr>
        </p:nvGraphicFramePr>
        <p:xfrm>
          <a:off x="6643607" y="2393778"/>
          <a:ext cx="3821192" cy="236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9403645-2776-41D4-8F62-1A2E2DB73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3" r="57147" b="9906"/>
          <a:stretch/>
        </p:blipFill>
        <p:spPr bwMode="auto">
          <a:xfrm>
            <a:off x="1904365" y="2141560"/>
            <a:ext cx="4191635" cy="28492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phic 14" descr="Bar chart RTL">
            <a:extLst>
              <a:ext uri="{FF2B5EF4-FFF2-40B4-BE49-F238E27FC236}">
                <a16:creationId xmlns:a16="http://schemas.microsoft.com/office/drawing/2014/main" id="{8A9C2A46-3C5C-4F6B-8C17-2B09534F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4913" y="5754913"/>
            <a:ext cx="914400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034B96-1DA7-4C2C-8DE7-E6648345E5C0}"/>
              </a:ext>
            </a:extLst>
          </p:cNvPr>
          <p:cNvSpPr/>
          <p:nvPr/>
        </p:nvSpPr>
        <p:spPr>
          <a:xfrm>
            <a:off x="2474685" y="676188"/>
            <a:ext cx="7576457" cy="68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RINGKASAN DATA AWAL DAN RATA-RATA</a:t>
            </a:r>
            <a:endParaRPr lang="en-ID" sz="2500" dirty="0"/>
          </a:p>
        </p:txBody>
      </p:sp>
      <p:sp>
        <p:nvSpPr>
          <p:cNvPr id="2" name="Partial Circle 1">
            <a:extLst>
              <a:ext uri="{FF2B5EF4-FFF2-40B4-BE49-F238E27FC236}">
                <a16:creationId xmlns:a16="http://schemas.microsoft.com/office/drawing/2014/main" id="{8359E3D5-E5E2-402A-8279-A6B44563C80B}"/>
              </a:ext>
            </a:extLst>
          </p:cNvPr>
          <p:cNvSpPr/>
          <p:nvPr/>
        </p:nvSpPr>
        <p:spPr>
          <a:xfrm>
            <a:off x="619851" y="345417"/>
            <a:ext cx="914400" cy="914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962885-EB6A-48C7-9C80-46B192BE2808}"/>
              </a:ext>
            </a:extLst>
          </p:cNvPr>
          <p:cNvSpPr/>
          <p:nvPr/>
        </p:nvSpPr>
        <p:spPr>
          <a:xfrm>
            <a:off x="1904365" y="5754913"/>
            <a:ext cx="1335315" cy="31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BACK</a:t>
            </a:r>
            <a:endParaRPr lang="en-ID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09A28B-0859-4432-9E02-AD19E8D3532E}"/>
              </a:ext>
            </a:extLst>
          </p:cNvPr>
          <p:cNvSpPr/>
          <p:nvPr/>
        </p:nvSpPr>
        <p:spPr>
          <a:xfrm>
            <a:off x="8554203" y="5754913"/>
            <a:ext cx="1335315" cy="31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NEXT</a:t>
            </a:r>
            <a:endParaRPr lang="en-ID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1809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remium Photo | Teamwork and team building concept with icons in a ...">
            <a:extLst>
              <a:ext uri="{FF2B5EF4-FFF2-40B4-BE49-F238E27FC236}">
                <a16:creationId xmlns:a16="http://schemas.microsoft.com/office/drawing/2014/main" id="{00876228-50EB-4C8A-8153-20301784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05001" y="1905001"/>
            <a:ext cx="685800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4754CC-54A0-4259-B119-91B178DB0CA5}"/>
              </a:ext>
            </a:extLst>
          </p:cNvPr>
          <p:cNvSpPr/>
          <p:nvPr/>
        </p:nvSpPr>
        <p:spPr>
          <a:xfrm>
            <a:off x="3570514" y="130629"/>
            <a:ext cx="8128000" cy="9434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RATA-RATA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</a:t>
            </a:r>
            <a:endParaRPr lang="en-ID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D99C566-0AD1-40C2-9BB5-017DA7F8F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095484"/>
              </p:ext>
            </p:extLst>
          </p:nvPr>
        </p:nvGraphicFramePr>
        <p:xfrm>
          <a:off x="4372428" y="1748971"/>
          <a:ext cx="6614887" cy="3895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999A7BBC-21E2-4B7D-8D53-D445220CD40A}"/>
              </a:ext>
            </a:extLst>
          </p:cNvPr>
          <p:cNvSpPr/>
          <p:nvPr/>
        </p:nvSpPr>
        <p:spPr>
          <a:xfrm>
            <a:off x="3730171" y="1074057"/>
            <a:ext cx="595086" cy="13498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94388276-9235-48DB-AFCB-A3190570DDC3}"/>
              </a:ext>
            </a:extLst>
          </p:cNvPr>
          <p:cNvSpPr/>
          <p:nvPr/>
        </p:nvSpPr>
        <p:spPr>
          <a:xfrm rot="10967865" flipV="1">
            <a:off x="11019838" y="4425040"/>
            <a:ext cx="703943" cy="13498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C56DD96A-0DE8-46F2-AB4E-2EFDFCD783A4}"/>
              </a:ext>
            </a:extLst>
          </p:cNvPr>
          <p:cNvSpPr/>
          <p:nvPr/>
        </p:nvSpPr>
        <p:spPr>
          <a:xfrm>
            <a:off x="11038114" y="1242786"/>
            <a:ext cx="595086" cy="13498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50D253D-E36B-4DA7-B3E4-22F8AEE64A9D}"/>
              </a:ext>
            </a:extLst>
          </p:cNvPr>
          <p:cNvSpPr/>
          <p:nvPr/>
        </p:nvSpPr>
        <p:spPr>
          <a:xfrm flipV="1">
            <a:off x="3668485" y="4267201"/>
            <a:ext cx="703943" cy="13498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DF273E-272F-4BFD-8286-223D3347B461}"/>
              </a:ext>
            </a:extLst>
          </p:cNvPr>
          <p:cNvSpPr/>
          <p:nvPr/>
        </p:nvSpPr>
        <p:spPr>
          <a:xfrm>
            <a:off x="4502422" y="6163126"/>
            <a:ext cx="1335315" cy="31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BACK</a:t>
            </a:r>
            <a:endParaRPr lang="en-ID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B32B7C-B356-4985-91D7-E7C5E791E042}"/>
              </a:ext>
            </a:extLst>
          </p:cNvPr>
          <p:cNvSpPr/>
          <p:nvPr/>
        </p:nvSpPr>
        <p:spPr>
          <a:xfrm>
            <a:off x="9702799" y="6163126"/>
            <a:ext cx="1335315" cy="31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NEXT</a:t>
            </a:r>
            <a:endParaRPr lang="en-ID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5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BA4EC6-331A-4A18-870D-0907C3E02AE4}"/>
              </a:ext>
            </a:extLst>
          </p:cNvPr>
          <p:cNvSpPr/>
          <p:nvPr/>
        </p:nvSpPr>
        <p:spPr>
          <a:xfrm>
            <a:off x="362857" y="217714"/>
            <a:ext cx="11582400" cy="6357257"/>
          </a:xfrm>
          <a:prstGeom prst="rect">
            <a:avLst/>
          </a:prstGeom>
          <a:gradFill>
            <a:gsLst>
              <a:gs pos="0">
                <a:schemeClr val="dk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dk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727F13-1428-4CE3-A74A-673F1D483FD8}"/>
              </a:ext>
            </a:extLst>
          </p:cNvPr>
          <p:cNvSpPr/>
          <p:nvPr/>
        </p:nvSpPr>
        <p:spPr>
          <a:xfrm>
            <a:off x="2648857" y="551543"/>
            <a:ext cx="64008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DIAGRAM SEGMENTASI PELANGGAN</a:t>
            </a:r>
            <a:endParaRPr lang="en-ID" sz="3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F26BC5-A0DF-41CF-A95F-DA2DE1355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032789"/>
              </p:ext>
            </p:extLst>
          </p:nvPr>
        </p:nvGraphicFramePr>
        <p:xfrm>
          <a:off x="794431" y="1874667"/>
          <a:ext cx="4391024" cy="310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9CB1D76-F672-4DBE-BAB7-F3081EED1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27441"/>
              </p:ext>
            </p:extLst>
          </p:nvPr>
        </p:nvGraphicFramePr>
        <p:xfrm>
          <a:off x="5936342" y="1874667"/>
          <a:ext cx="5138057" cy="310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B7ACE9-5CFC-4478-A3BA-D63CF8C97225}"/>
              </a:ext>
            </a:extLst>
          </p:cNvPr>
          <p:cNvSpPr/>
          <p:nvPr/>
        </p:nvSpPr>
        <p:spPr>
          <a:xfrm>
            <a:off x="8875486" y="5623122"/>
            <a:ext cx="1335315" cy="31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NEXT</a:t>
            </a:r>
            <a:endParaRPr lang="en-ID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6153FF-5030-4BA1-A3DB-CBB7D1A66BE1}"/>
              </a:ext>
            </a:extLst>
          </p:cNvPr>
          <p:cNvSpPr/>
          <p:nvPr/>
        </p:nvSpPr>
        <p:spPr>
          <a:xfrm>
            <a:off x="1981199" y="5652150"/>
            <a:ext cx="1335315" cy="31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BACK</a:t>
            </a:r>
            <a:endParaRPr lang="en-ID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2" name="Graphic 11" descr="Customer review">
            <a:extLst>
              <a:ext uri="{FF2B5EF4-FFF2-40B4-BE49-F238E27FC236}">
                <a16:creationId xmlns:a16="http://schemas.microsoft.com/office/drawing/2014/main" id="{B1FF818F-37ED-4194-81E8-3F9E6D049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0857" y="283028"/>
            <a:ext cx="914400" cy="914400"/>
          </a:xfrm>
          <a:prstGeom prst="rect">
            <a:avLst/>
          </a:prstGeom>
        </p:spPr>
      </p:pic>
      <p:pic>
        <p:nvPicPr>
          <p:cNvPr id="14" name="Graphic 13" descr="Customer review RTL">
            <a:extLst>
              <a:ext uri="{FF2B5EF4-FFF2-40B4-BE49-F238E27FC236}">
                <a16:creationId xmlns:a16="http://schemas.microsoft.com/office/drawing/2014/main" id="{1F60231D-15D4-4E9E-8AC5-2FC56A5B5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857" y="56097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24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3C33E9-98B5-48D3-B223-FB4BDDE31692}"/>
              </a:ext>
            </a:extLst>
          </p:cNvPr>
          <p:cNvSpPr/>
          <p:nvPr/>
        </p:nvSpPr>
        <p:spPr>
          <a:xfrm>
            <a:off x="203200" y="58057"/>
            <a:ext cx="11785600" cy="6741886"/>
          </a:xfrm>
          <a:prstGeom prst="rect">
            <a:avLst/>
          </a:prstGeom>
          <a:solidFill>
            <a:srgbClr val="020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6F81B2-AD81-4F13-B52F-350A880937A6}"/>
              </a:ext>
            </a:extLst>
          </p:cNvPr>
          <p:cNvSpPr/>
          <p:nvPr/>
        </p:nvSpPr>
        <p:spPr>
          <a:xfrm>
            <a:off x="725714" y="856343"/>
            <a:ext cx="10609943" cy="528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B9F1-9807-4595-9B5D-189E5BEB4077}"/>
              </a:ext>
            </a:extLst>
          </p:cNvPr>
          <p:cNvSpPr txBox="1"/>
          <p:nvPr/>
        </p:nvSpPr>
        <p:spPr>
          <a:xfrm>
            <a:off x="1654630" y="1219200"/>
            <a:ext cx="155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SARAN</a:t>
            </a:r>
            <a:endParaRPr lang="en-ID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BCD8A-C9CC-4C24-9DE1-81BF21E8BCB8}"/>
              </a:ext>
            </a:extLst>
          </p:cNvPr>
          <p:cNvSpPr txBox="1"/>
          <p:nvPr/>
        </p:nvSpPr>
        <p:spPr>
          <a:xfrm>
            <a:off x="1654630" y="2032000"/>
            <a:ext cx="4034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Tingkatkan </a:t>
            </a:r>
            <a:r>
              <a:rPr lang="en-US" dirty="0" err="1"/>
              <a:t>produk</a:t>
            </a:r>
            <a:r>
              <a:rPr lang="en-US" dirty="0"/>
              <a:t> dengan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frozen dan grocery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Perhatikan</a:t>
            </a:r>
            <a:r>
              <a:rPr lang="en-US" dirty="0"/>
              <a:t> wilayah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terendah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Lakukan</a:t>
            </a:r>
            <a:r>
              <a:rPr lang="en-US" dirty="0"/>
              <a:t> Promosi pada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sepi</a:t>
            </a:r>
            <a:r>
              <a:rPr lang="en-US" dirty="0"/>
              <a:t> </a:t>
            </a:r>
            <a:r>
              <a:rPr lang="en-US" dirty="0" err="1"/>
              <a:t>peminat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79A04A-5258-4DBF-98B9-2A6C860DD3F8}"/>
              </a:ext>
            </a:extLst>
          </p:cNvPr>
          <p:cNvSpPr/>
          <p:nvPr/>
        </p:nvSpPr>
        <p:spPr>
          <a:xfrm>
            <a:off x="6175830" y="3336471"/>
            <a:ext cx="1973942" cy="30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REKOMENDASI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4394E-E449-4ABE-8B32-002BF8D3EABE}"/>
              </a:ext>
            </a:extLst>
          </p:cNvPr>
          <p:cNvSpPr/>
          <p:nvPr/>
        </p:nvSpPr>
        <p:spPr>
          <a:xfrm>
            <a:off x="1654630" y="1219200"/>
            <a:ext cx="1553028" cy="40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SARAN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AE123-95CC-4046-A203-330A98D5331C}"/>
              </a:ext>
            </a:extLst>
          </p:cNvPr>
          <p:cNvSpPr txBox="1"/>
          <p:nvPr/>
        </p:nvSpPr>
        <p:spPr>
          <a:xfrm>
            <a:off x="6175830" y="3817257"/>
            <a:ext cx="382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, dan </a:t>
            </a:r>
            <a:r>
              <a:rPr lang="en-US" dirty="0" err="1"/>
              <a:t>memahami</a:t>
            </a:r>
            <a:r>
              <a:rPr lang="en-US" dirty="0"/>
              <a:t> trend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strategi pemasaran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  <p:pic>
        <p:nvPicPr>
          <p:cNvPr id="22" name="Graphic 21" descr="City">
            <a:extLst>
              <a:ext uri="{FF2B5EF4-FFF2-40B4-BE49-F238E27FC236}">
                <a16:creationId xmlns:a16="http://schemas.microsoft.com/office/drawing/2014/main" id="{605AC639-5031-416A-96DD-8CE3C5A5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430" y="5246914"/>
            <a:ext cx="914400" cy="914400"/>
          </a:xfrm>
          <a:prstGeom prst="rect">
            <a:avLst/>
          </a:prstGeom>
        </p:spPr>
      </p:pic>
      <p:pic>
        <p:nvPicPr>
          <p:cNvPr id="24" name="Graphic 23" descr="Bar graph with upward trend">
            <a:extLst>
              <a:ext uri="{FF2B5EF4-FFF2-40B4-BE49-F238E27FC236}">
                <a16:creationId xmlns:a16="http://schemas.microsoft.com/office/drawing/2014/main" id="{EA9FED33-C5BE-4DE6-BD90-D8A29D5A0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3543" y="962055"/>
            <a:ext cx="725714" cy="7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6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B6F62-9CC2-426E-847D-C9FADB44A56F}"/>
              </a:ext>
            </a:extLst>
          </p:cNvPr>
          <p:cNvSpPr/>
          <p:nvPr/>
        </p:nvSpPr>
        <p:spPr>
          <a:xfrm>
            <a:off x="725713" y="493486"/>
            <a:ext cx="10972801" cy="587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3B20B-5DF0-4DD8-873C-1B9B3EDE2621}"/>
              </a:ext>
            </a:extLst>
          </p:cNvPr>
          <p:cNvSpPr txBox="1"/>
          <p:nvPr/>
        </p:nvSpPr>
        <p:spPr>
          <a:xfrm>
            <a:off x="4077591" y="3075056"/>
            <a:ext cx="693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THANKS YOUU</a:t>
            </a:r>
            <a:endParaRPr lang="en-ID" sz="4000" dirty="0"/>
          </a:p>
        </p:txBody>
      </p:sp>
      <p:pic>
        <p:nvPicPr>
          <p:cNvPr id="9" name="Graphic 8" descr="Wreath">
            <a:extLst>
              <a:ext uri="{FF2B5EF4-FFF2-40B4-BE49-F238E27FC236}">
                <a16:creationId xmlns:a16="http://schemas.microsoft.com/office/drawing/2014/main" id="{08D877A3-B7FB-47D0-A905-8BCB4B3B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772" y="2930070"/>
            <a:ext cx="914400" cy="914400"/>
          </a:xfrm>
          <a:prstGeom prst="rect">
            <a:avLst/>
          </a:prstGeom>
        </p:spPr>
      </p:pic>
      <p:pic>
        <p:nvPicPr>
          <p:cNvPr id="13" name="Graphic 12" descr="Wreath">
            <a:extLst>
              <a:ext uri="{FF2B5EF4-FFF2-40B4-BE49-F238E27FC236}">
                <a16:creationId xmlns:a16="http://schemas.microsoft.com/office/drawing/2014/main" id="{146AE93E-E27B-486B-93DA-654B214FC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220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92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354</TotalTime>
  <Words>67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Analisis pengeluaran pelangganan Wholsale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pengeluaran pelangganan Wholsale</dc:title>
  <dc:creator>rjesiana@gmail.com</dc:creator>
  <cp:lastModifiedBy>rjesiana@gmail.com</cp:lastModifiedBy>
  <cp:revision>21</cp:revision>
  <dcterms:created xsi:type="dcterms:W3CDTF">2024-12-19T13:33:35Z</dcterms:created>
  <dcterms:modified xsi:type="dcterms:W3CDTF">2024-12-21T14:15:59Z</dcterms:modified>
</cp:coreProperties>
</file>