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70" r:id="rId6"/>
    <p:sldId id="271" r:id="rId7"/>
    <p:sldId id="274" r:id="rId8"/>
    <p:sldId id="279" r:id="rId9"/>
    <p:sldId id="275" r:id="rId10"/>
    <p:sldId id="272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0B403-8EDC-4855-B225-183100475497}" v="18" dt="2024-01-09T02:12:3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934"/>
  </p:normalViewPr>
  <p:slideViewPr>
    <p:cSldViewPr snapToGrid="0">
      <p:cViewPr varScale="1">
        <p:scale>
          <a:sx n="89" d="100"/>
          <a:sy n="89" d="100"/>
        </p:scale>
        <p:origin x="6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Jr. Indelicato" userId="eac3653e92a2c833" providerId="LiveId" clId="{33E0B403-8EDC-4855-B225-183100475497}"/>
    <pc:docChg chg="custSel delSld modSld">
      <pc:chgData name="Robert Jr. Indelicato" userId="eac3653e92a2c833" providerId="LiveId" clId="{33E0B403-8EDC-4855-B225-183100475497}" dt="2024-01-09T02:14:21.644" v="88" actId="478"/>
      <pc:docMkLst>
        <pc:docMk/>
      </pc:docMkLst>
      <pc:sldChg chg="delSp mod">
        <pc:chgData name="Robert Jr. Indelicato" userId="eac3653e92a2c833" providerId="LiveId" clId="{33E0B403-8EDC-4855-B225-183100475497}" dt="2024-01-09T02:14:21.644" v="88" actId="478"/>
        <pc:sldMkLst>
          <pc:docMk/>
          <pc:sldMk cId="3972906751" sldId="267"/>
        </pc:sldMkLst>
        <pc:spChg chg="del">
          <ac:chgData name="Robert Jr. Indelicato" userId="eac3653e92a2c833" providerId="LiveId" clId="{33E0B403-8EDC-4855-B225-183100475497}" dt="2024-01-09T02:14:21.644" v="88" actId="478"/>
          <ac:spMkLst>
            <pc:docMk/>
            <pc:sldMk cId="3972906751" sldId="267"/>
            <ac:spMk id="23" creationId="{255CA119-3AE4-4D6A-AB16-C0625CAA473C}"/>
          </ac:spMkLst>
        </pc:spChg>
      </pc:sldChg>
      <pc:sldChg chg="addSp delSp modSp mod">
        <pc:chgData name="Robert Jr. Indelicato" userId="eac3653e92a2c833" providerId="LiveId" clId="{33E0B403-8EDC-4855-B225-183100475497}" dt="2024-01-09T02:11:18.336" v="71" actId="207"/>
        <pc:sldMkLst>
          <pc:docMk/>
          <pc:sldMk cId="4064393986" sldId="271"/>
        </pc:sldMkLst>
        <pc:spChg chg="mod">
          <ac:chgData name="Robert Jr. Indelicato" userId="eac3653e92a2c833" providerId="LiveId" clId="{33E0B403-8EDC-4855-B225-183100475497}" dt="2024-01-09T02:11:18.336" v="71" actId="207"/>
          <ac:spMkLst>
            <pc:docMk/>
            <pc:sldMk cId="4064393986" sldId="271"/>
            <ac:spMk id="5" creationId="{F3FAEE40-3DC4-7F64-19FD-CAFCA13CB803}"/>
          </ac:spMkLst>
        </pc:spChg>
        <pc:spChg chg="mod">
          <ac:chgData name="Robert Jr. Indelicato" userId="eac3653e92a2c833" providerId="LiveId" clId="{33E0B403-8EDC-4855-B225-183100475497}" dt="2024-01-09T02:10:45.819" v="68" actId="1076"/>
          <ac:spMkLst>
            <pc:docMk/>
            <pc:sldMk cId="4064393986" sldId="271"/>
            <ac:spMk id="8" creationId="{D368021A-B46A-0020-ED9C-CF4AEAE0CFEB}"/>
          </ac:spMkLst>
        </pc:spChg>
        <pc:spChg chg="del">
          <ac:chgData name="Robert Jr. Indelicato" userId="eac3653e92a2c833" providerId="LiveId" clId="{33E0B403-8EDC-4855-B225-183100475497}" dt="2024-01-09T02:10:13.149" v="60" actId="478"/>
          <ac:spMkLst>
            <pc:docMk/>
            <pc:sldMk cId="4064393986" sldId="271"/>
            <ac:spMk id="10" creationId="{363C6CFC-3501-EF53-1997-29281AEC40B5}"/>
          </ac:spMkLst>
        </pc:spChg>
        <pc:graphicFrameChg chg="del">
          <ac:chgData name="Robert Jr. Indelicato" userId="eac3653e92a2c833" providerId="LiveId" clId="{33E0B403-8EDC-4855-B225-183100475497}" dt="2024-01-09T02:04:42.161" v="3" actId="478"/>
          <ac:graphicFrameMkLst>
            <pc:docMk/>
            <pc:sldMk cId="4064393986" sldId="271"/>
            <ac:graphicFrameMk id="12" creationId="{5DD320BB-FEC2-24B0-EA01-25D033682B39}"/>
          </ac:graphicFrameMkLst>
        </pc:graphicFrameChg>
        <pc:graphicFrameChg chg="add del mod">
          <ac:chgData name="Robert Jr. Indelicato" userId="eac3653e92a2c833" providerId="LiveId" clId="{33E0B403-8EDC-4855-B225-183100475497}" dt="2024-01-09T02:06:06.559" v="15" actId="478"/>
          <ac:graphicFrameMkLst>
            <pc:docMk/>
            <pc:sldMk cId="4064393986" sldId="271"/>
            <ac:graphicFrameMk id="16" creationId="{5DD320BB-FEC2-24B0-EA01-25D033682B39}"/>
          </ac:graphicFrameMkLst>
        </pc:graphicFrameChg>
        <pc:graphicFrameChg chg="add del mod">
          <ac:chgData name="Robert Jr. Indelicato" userId="eac3653e92a2c833" providerId="LiveId" clId="{33E0B403-8EDC-4855-B225-183100475497}" dt="2024-01-09T02:07:26.231" v="26" actId="478"/>
          <ac:graphicFrameMkLst>
            <pc:docMk/>
            <pc:sldMk cId="4064393986" sldId="271"/>
            <ac:graphicFrameMk id="17" creationId="{5DD320BB-FEC2-24B0-EA01-25D033682B39}"/>
          </ac:graphicFrameMkLst>
        </pc:graphicFrameChg>
        <pc:graphicFrameChg chg="add del mod">
          <ac:chgData name="Robert Jr. Indelicato" userId="eac3653e92a2c833" providerId="LiveId" clId="{33E0B403-8EDC-4855-B225-183100475497}" dt="2024-01-09T02:07:59.351" v="32" actId="478"/>
          <ac:graphicFrameMkLst>
            <pc:docMk/>
            <pc:sldMk cId="4064393986" sldId="271"/>
            <ac:graphicFrameMk id="18" creationId="{5DD320BB-FEC2-24B0-EA01-25D033682B39}"/>
          </ac:graphicFrameMkLst>
        </pc:graphicFrameChg>
        <pc:graphicFrameChg chg="add del mod">
          <ac:chgData name="Robert Jr. Indelicato" userId="eac3653e92a2c833" providerId="LiveId" clId="{33E0B403-8EDC-4855-B225-183100475497}" dt="2024-01-09T02:08:45.113" v="41" actId="478"/>
          <ac:graphicFrameMkLst>
            <pc:docMk/>
            <pc:sldMk cId="4064393986" sldId="271"/>
            <ac:graphicFrameMk id="19" creationId="{5DD320BB-FEC2-24B0-EA01-25D033682B39}"/>
          </ac:graphicFrameMkLst>
        </pc:graphicFrameChg>
        <pc:graphicFrameChg chg="add del mod">
          <ac:chgData name="Robert Jr. Indelicato" userId="eac3653e92a2c833" providerId="LiveId" clId="{33E0B403-8EDC-4855-B225-183100475497}" dt="2024-01-09T02:09:00.581" v="47" actId="478"/>
          <ac:graphicFrameMkLst>
            <pc:docMk/>
            <pc:sldMk cId="4064393986" sldId="271"/>
            <ac:graphicFrameMk id="20" creationId="{5DD320BB-FEC2-24B0-EA01-25D033682B39}"/>
          </ac:graphicFrameMkLst>
        </pc:graphicFrameChg>
        <pc:graphicFrameChg chg="add mod">
          <ac:chgData name="Robert Jr. Indelicato" userId="eac3653e92a2c833" providerId="LiveId" clId="{33E0B403-8EDC-4855-B225-183100475497}" dt="2024-01-09T02:11:00.400" v="69"/>
          <ac:graphicFrameMkLst>
            <pc:docMk/>
            <pc:sldMk cId="4064393986" sldId="271"/>
            <ac:graphicFrameMk id="22" creationId="{5DD320BB-FEC2-24B0-EA01-25D033682B39}"/>
          </ac:graphicFrameMkLst>
        </pc:graphicFrameChg>
      </pc:sldChg>
      <pc:sldChg chg="addSp delSp modSp mod">
        <pc:chgData name="Robert Jr. Indelicato" userId="eac3653e92a2c833" providerId="LiveId" clId="{33E0B403-8EDC-4855-B225-183100475497}" dt="2024-01-09T02:13:32.654" v="87" actId="1076"/>
        <pc:sldMkLst>
          <pc:docMk/>
          <pc:sldMk cId="2109665435" sldId="272"/>
        </pc:sldMkLst>
        <pc:spChg chg="mod">
          <ac:chgData name="Robert Jr. Indelicato" userId="eac3653e92a2c833" providerId="LiveId" clId="{33E0B403-8EDC-4855-B225-183100475497}" dt="2024-01-09T02:13:32.654" v="87" actId="1076"/>
          <ac:spMkLst>
            <pc:docMk/>
            <pc:sldMk cId="2109665435" sldId="272"/>
            <ac:spMk id="5" creationId="{B77E2C5D-B4CC-C32B-4710-60565F7283F1}"/>
          </ac:spMkLst>
        </pc:spChg>
        <pc:spChg chg="del">
          <ac:chgData name="Robert Jr. Indelicato" userId="eac3653e92a2c833" providerId="LiveId" clId="{33E0B403-8EDC-4855-B225-183100475497}" dt="2024-01-09T02:12:54.537" v="84" actId="478"/>
          <ac:spMkLst>
            <pc:docMk/>
            <pc:sldMk cId="2109665435" sldId="272"/>
            <ac:spMk id="6" creationId="{E597155D-FAD8-1152-4BD6-1349EBD60219}"/>
          </ac:spMkLst>
        </pc:spChg>
        <pc:spChg chg="mod">
          <ac:chgData name="Robert Jr. Indelicato" userId="eac3653e92a2c833" providerId="LiveId" clId="{33E0B403-8EDC-4855-B225-183100475497}" dt="2024-01-09T02:13:02.269" v="85" actId="1076"/>
          <ac:spMkLst>
            <pc:docMk/>
            <pc:sldMk cId="2109665435" sldId="272"/>
            <ac:spMk id="8" creationId="{328A42E8-6372-A54A-6C66-316F4045A945}"/>
          </ac:spMkLst>
        </pc:spChg>
        <pc:graphicFrameChg chg="del">
          <ac:chgData name="Robert Jr. Indelicato" userId="eac3653e92a2c833" providerId="LiveId" clId="{33E0B403-8EDC-4855-B225-183100475497}" dt="2024-01-09T02:12:37.372" v="76" actId="478"/>
          <ac:graphicFrameMkLst>
            <pc:docMk/>
            <pc:sldMk cId="2109665435" sldId="272"/>
            <ac:graphicFrameMk id="14" creationId="{09E4699C-1362-2B17-CD44-6BE5FED3FD86}"/>
          </ac:graphicFrameMkLst>
        </pc:graphicFrameChg>
        <pc:graphicFrameChg chg="add mod">
          <ac:chgData name="Robert Jr. Indelicato" userId="eac3653e92a2c833" providerId="LiveId" clId="{33E0B403-8EDC-4855-B225-183100475497}" dt="2024-01-09T02:12:52.149" v="83" actId="14100"/>
          <ac:graphicFrameMkLst>
            <pc:docMk/>
            <pc:sldMk cId="2109665435" sldId="272"/>
            <ac:graphicFrameMk id="15" creationId="{09E4699C-1362-2B17-CD44-6BE5FED3FD86}"/>
          </ac:graphicFrameMkLst>
        </pc:graphicFrameChg>
      </pc:sldChg>
      <pc:sldChg chg="del">
        <pc:chgData name="Robert Jr. Indelicato" userId="eac3653e92a2c833" providerId="LiveId" clId="{33E0B403-8EDC-4855-B225-183100475497}" dt="2024-01-09T01:57:07.783" v="2" actId="47"/>
        <pc:sldMkLst>
          <pc:docMk/>
          <pc:sldMk cId="2304649783" sldId="273"/>
        </pc:sldMkLst>
      </pc:sldChg>
      <pc:sldChg chg="modSp mod">
        <pc:chgData name="Robert Jr. Indelicato" userId="eac3653e92a2c833" providerId="LiveId" clId="{33E0B403-8EDC-4855-B225-183100475497}" dt="2024-01-09T02:11:26.697" v="72" actId="1076"/>
        <pc:sldMkLst>
          <pc:docMk/>
          <pc:sldMk cId="680560903" sldId="274"/>
        </pc:sldMkLst>
        <pc:spChg chg="mod">
          <ac:chgData name="Robert Jr. Indelicato" userId="eac3653e92a2c833" providerId="LiveId" clId="{33E0B403-8EDC-4855-B225-183100475497}" dt="2024-01-09T02:11:26.697" v="72" actId="1076"/>
          <ac:spMkLst>
            <pc:docMk/>
            <pc:sldMk cId="680560903" sldId="274"/>
            <ac:spMk id="4" creationId="{5AC9B2A6-C6DE-94B1-A4DF-F466D30B08DE}"/>
          </ac:spMkLst>
        </pc:spChg>
      </pc:sldChg>
      <pc:sldChg chg="modSp mod">
        <pc:chgData name="Robert Jr. Indelicato" userId="eac3653e92a2c833" providerId="LiveId" clId="{33E0B403-8EDC-4855-B225-183100475497}" dt="2024-01-09T02:13:17.553" v="86" actId="1076"/>
        <pc:sldMkLst>
          <pc:docMk/>
          <pc:sldMk cId="2942152763" sldId="276"/>
        </pc:sldMkLst>
        <pc:spChg chg="mod">
          <ac:chgData name="Robert Jr. Indelicato" userId="eac3653e92a2c833" providerId="LiveId" clId="{33E0B403-8EDC-4855-B225-183100475497}" dt="2024-01-09T02:13:17.553" v="86" actId="1076"/>
          <ac:spMkLst>
            <pc:docMk/>
            <pc:sldMk cId="2942152763" sldId="276"/>
            <ac:spMk id="10" creationId="{E98496FE-AD73-EF71-6D33-A5C228A49967}"/>
          </ac:spMkLst>
        </pc:spChg>
      </pc:sldChg>
      <pc:sldChg chg="del">
        <pc:chgData name="Robert Jr. Indelicato" userId="eac3653e92a2c833" providerId="LiveId" clId="{33E0B403-8EDC-4855-B225-183100475497}" dt="2024-01-09T01:57:05.853" v="0" actId="47"/>
        <pc:sldMkLst>
          <pc:docMk/>
          <pc:sldMk cId="1389019440" sldId="277"/>
        </pc:sldMkLst>
      </pc:sldChg>
      <pc:sldChg chg="del">
        <pc:chgData name="Robert Jr. Indelicato" userId="eac3653e92a2c833" providerId="LiveId" clId="{33E0B403-8EDC-4855-B225-183100475497}" dt="2024-01-09T01:57:06.889" v="1" actId="47"/>
        <pc:sldMkLst>
          <pc:docMk/>
          <pc:sldMk cId="87111619" sldId="2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de\Downloads\vgsales_clean_FinalStory0102202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[vgsales_clean_FinalStory01022024.xlsx]YearlySalesByPlat!PivotTable1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773925647353785E-2"/>
          <c:y val="0.10259842519685039"/>
          <c:w val="0.91605935187749754"/>
          <c:h val="0.720827296587926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YearlySalesByPlat!$B$3:$B$4</c:f>
              <c:strCache>
                <c:ptCount val="1"/>
                <c:pt idx="0">
                  <c:v>Atari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YearlySalesByPlat!$B$5:$B$42</c:f>
              <c:numCache>
                <c:formatCode>General</c:formatCode>
                <c:ptCount val="37"/>
                <c:pt idx="0">
                  <c:v>11.379999999999999</c:v>
                </c:pt>
                <c:pt idx="1">
                  <c:v>34.979999999999997</c:v>
                </c:pt>
                <c:pt idx="2">
                  <c:v>28.52</c:v>
                </c:pt>
                <c:pt idx="3">
                  <c:v>5.83</c:v>
                </c:pt>
                <c:pt idx="4">
                  <c:v>0.27</c:v>
                </c:pt>
                <c:pt idx="5">
                  <c:v>0.45</c:v>
                </c:pt>
                <c:pt idx="6">
                  <c:v>0.65999999999999992</c:v>
                </c:pt>
                <c:pt idx="7">
                  <c:v>1.98</c:v>
                </c:pt>
                <c:pt idx="8">
                  <c:v>0.75</c:v>
                </c:pt>
                <c:pt idx="9">
                  <c:v>0.62</c:v>
                </c:pt>
                <c:pt idx="14">
                  <c:v>2.5299999999999998</c:v>
                </c:pt>
                <c:pt idx="23">
                  <c:v>0.79</c:v>
                </c:pt>
                <c:pt idx="28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C-429B-9D1F-9EC7A6A65E57}"/>
            </c:ext>
          </c:extLst>
        </c:ser>
        <c:ser>
          <c:idx val="1"/>
          <c:order val="1"/>
          <c:tx>
            <c:strRef>
              <c:f>YearlySalesByPlat!$C$3:$C$4</c:f>
              <c:strCache>
                <c:ptCount val="1"/>
                <c:pt idx="0">
                  <c:v>Microsoft_Xbox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YearlySalesByPlat!$C$5:$C$42</c:f>
              <c:numCache>
                <c:formatCode>General</c:formatCode>
                <c:ptCount val="37"/>
                <c:pt idx="17">
                  <c:v>0.05</c:v>
                </c:pt>
                <c:pt idx="20">
                  <c:v>0.99</c:v>
                </c:pt>
                <c:pt idx="21">
                  <c:v>23.8</c:v>
                </c:pt>
                <c:pt idx="22">
                  <c:v>51.660000000000011</c:v>
                </c:pt>
                <c:pt idx="23">
                  <c:v>55.410000000000011</c:v>
                </c:pt>
                <c:pt idx="24">
                  <c:v>65.84</c:v>
                </c:pt>
                <c:pt idx="25">
                  <c:v>58.44</c:v>
                </c:pt>
                <c:pt idx="26">
                  <c:v>62.610000000000014</c:v>
                </c:pt>
                <c:pt idx="27">
                  <c:v>96.530000000000015</c:v>
                </c:pt>
                <c:pt idx="28">
                  <c:v>136.4</c:v>
                </c:pt>
                <c:pt idx="29">
                  <c:v>121.33999999999996</c:v>
                </c:pt>
                <c:pt idx="30">
                  <c:v>170.43000000000006</c:v>
                </c:pt>
                <c:pt idx="31">
                  <c:v>146.63</c:v>
                </c:pt>
                <c:pt idx="32">
                  <c:v>103.82</c:v>
                </c:pt>
                <c:pt idx="33">
                  <c:v>107.41</c:v>
                </c:pt>
                <c:pt idx="34">
                  <c:v>88.050000000000011</c:v>
                </c:pt>
                <c:pt idx="35">
                  <c:v>70.710000000000008</c:v>
                </c:pt>
                <c:pt idx="36">
                  <c:v>13.200000000000001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C-429B-9D1F-9EC7A6A65E57}"/>
            </c:ext>
          </c:extLst>
        </c:ser>
        <c:ser>
          <c:idx val="2"/>
          <c:order val="2"/>
          <c:tx>
            <c:strRef>
              <c:f>YearlySalesByPlat!$D$3:$D$4</c:f>
              <c:strCache>
                <c:ptCount val="1"/>
                <c:pt idx="0">
                  <c:v>Nintendo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YearlySalesByPlat!$D$5:$D$42</c:f>
              <c:numCache>
                <c:formatCode>General</c:formatCode>
                <c:ptCount val="37"/>
                <c:pt idx="3">
                  <c:v>10.96</c:v>
                </c:pt>
                <c:pt idx="4">
                  <c:v>50.09</c:v>
                </c:pt>
                <c:pt idx="5">
                  <c:v>53.46</c:v>
                </c:pt>
                <c:pt idx="6">
                  <c:v>36.410000000000004</c:v>
                </c:pt>
                <c:pt idx="7">
                  <c:v>19.760000000000002</c:v>
                </c:pt>
                <c:pt idx="8">
                  <c:v>46.44</c:v>
                </c:pt>
                <c:pt idx="9">
                  <c:v>70.890000000000015</c:v>
                </c:pt>
                <c:pt idx="10">
                  <c:v>46.790000000000006</c:v>
                </c:pt>
                <c:pt idx="11">
                  <c:v>27.89</c:v>
                </c:pt>
                <c:pt idx="12">
                  <c:v>60.44</c:v>
                </c:pt>
                <c:pt idx="13">
                  <c:v>43.620000000000005</c:v>
                </c:pt>
                <c:pt idx="14">
                  <c:v>47.449999999999989</c:v>
                </c:pt>
                <c:pt idx="15">
                  <c:v>35.81</c:v>
                </c:pt>
                <c:pt idx="16">
                  <c:v>86.06</c:v>
                </c:pt>
                <c:pt idx="17">
                  <c:v>46.870000000000005</c:v>
                </c:pt>
                <c:pt idx="18">
                  <c:v>75.930000000000007</c:v>
                </c:pt>
                <c:pt idx="19">
                  <c:v>95.929999999999978</c:v>
                </c:pt>
                <c:pt idx="20">
                  <c:v>53.899999999999991</c:v>
                </c:pt>
                <c:pt idx="21">
                  <c:v>102.68999999999997</c:v>
                </c:pt>
                <c:pt idx="22">
                  <c:v>127.67999999999998</c:v>
                </c:pt>
                <c:pt idx="23">
                  <c:v>107.94999999999999</c:v>
                </c:pt>
                <c:pt idx="24">
                  <c:v>124.15000000000002</c:v>
                </c:pt>
                <c:pt idx="25">
                  <c:v>194.92000000000019</c:v>
                </c:pt>
                <c:pt idx="26">
                  <c:v>280.01000000000022</c:v>
                </c:pt>
                <c:pt idx="27">
                  <c:v>308.73999999999995</c:v>
                </c:pt>
                <c:pt idx="28">
                  <c:v>328.30000000000007</c:v>
                </c:pt>
                <c:pt idx="29">
                  <c:v>331.75999999999942</c:v>
                </c:pt>
                <c:pt idx="30">
                  <c:v>219.95999999999998</c:v>
                </c:pt>
                <c:pt idx="31">
                  <c:v>153.17999999999989</c:v>
                </c:pt>
                <c:pt idx="32">
                  <c:v>105.72999999999999</c:v>
                </c:pt>
                <c:pt idx="33">
                  <c:v>90.07</c:v>
                </c:pt>
                <c:pt idx="34">
                  <c:v>70.110000000000014</c:v>
                </c:pt>
                <c:pt idx="35">
                  <c:v>44.88</c:v>
                </c:pt>
                <c:pt idx="36">
                  <c:v>9.8499999999999979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9C-429B-9D1F-9EC7A6A65E57}"/>
            </c:ext>
          </c:extLst>
        </c:ser>
        <c:ser>
          <c:idx val="3"/>
          <c:order val="3"/>
          <c:tx>
            <c:strRef>
              <c:f>YearlySalesByPlat!$E$3:$E$4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YearlySalesByPlat!$E$5:$E$42</c:f>
              <c:numCache>
                <c:formatCode>General</c:formatCode>
                <c:ptCount val="37"/>
                <c:pt idx="8">
                  <c:v>0.03</c:v>
                </c:pt>
                <c:pt idx="11">
                  <c:v>0.03</c:v>
                </c:pt>
                <c:pt idx="12">
                  <c:v>3.02</c:v>
                </c:pt>
                <c:pt idx="14">
                  <c:v>12.85</c:v>
                </c:pt>
                <c:pt idx="15">
                  <c:v>4.2299999999999995</c:v>
                </c:pt>
                <c:pt idx="16">
                  <c:v>10.59</c:v>
                </c:pt>
                <c:pt idx="17">
                  <c:v>11.260000000000002</c:v>
                </c:pt>
                <c:pt idx="18">
                  <c:v>3.2800000000000002</c:v>
                </c:pt>
                <c:pt idx="19">
                  <c:v>4.75</c:v>
                </c:pt>
                <c:pt idx="20">
                  <c:v>4.6800000000000006</c:v>
                </c:pt>
                <c:pt idx="21">
                  <c:v>5.5100000000000007</c:v>
                </c:pt>
                <c:pt idx="22">
                  <c:v>8.75</c:v>
                </c:pt>
                <c:pt idx="23">
                  <c:v>8.9999999999999982</c:v>
                </c:pt>
                <c:pt idx="24">
                  <c:v>10.46</c:v>
                </c:pt>
                <c:pt idx="25">
                  <c:v>4.4799999999999995</c:v>
                </c:pt>
                <c:pt idx="26">
                  <c:v>3.1300000000000012</c:v>
                </c:pt>
                <c:pt idx="27">
                  <c:v>9.399999999999995</c:v>
                </c:pt>
                <c:pt idx="28">
                  <c:v>12.879999999999999</c:v>
                </c:pt>
                <c:pt idx="29">
                  <c:v>17.289999999999992</c:v>
                </c:pt>
                <c:pt idx="30">
                  <c:v>26.1</c:v>
                </c:pt>
                <c:pt idx="31">
                  <c:v>35.359999999999985</c:v>
                </c:pt>
                <c:pt idx="32">
                  <c:v>23.879999999999995</c:v>
                </c:pt>
                <c:pt idx="33">
                  <c:v>13.25</c:v>
                </c:pt>
                <c:pt idx="34">
                  <c:v>13.240000000000004</c:v>
                </c:pt>
                <c:pt idx="35">
                  <c:v>8.07</c:v>
                </c:pt>
                <c:pt idx="36">
                  <c:v>2.6000000000000005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C-429B-9D1F-9EC7A6A65E57}"/>
            </c:ext>
          </c:extLst>
        </c:ser>
        <c:ser>
          <c:idx val="4"/>
          <c:order val="4"/>
          <c:tx>
            <c:strRef>
              <c:f>YearlySalesByPlat!$F$3:$F$4</c:f>
              <c:strCache>
                <c:ptCount val="1"/>
                <c:pt idx="0">
                  <c:v>Sega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YearlySalesByPlat!$F$5:$F$42</c:f>
              <c:numCache>
                <c:formatCode>General</c:formatCode>
                <c:ptCount val="37"/>
                <c:pt idx="10">
                  <c:v>2.6</c:v>
                </c:pt>
                <c:pt idx="11">
                  <c:v>4.34</c:v>
                </c:pt>
                <c:pt idx="12">
                  <c:v>12.7</c:v>
                </c:pt>
                <c:pt idx="13">
                  <c:v>2.15</c:v>
                </c:pt>
                <c:pt idx="14">
                  <c:v>12.120000000000001</c:v>
                </c:pt>
                <c:pt idx="15">
                  <c:v>11.560000000000002</c:v>
                </c:pt>
                <c:pt idx="16">
                  <c:v>7.6899999999999995</c:v>
                </c:pt>
                <c:pt idx="17">
                  <c:v>6.6199999999999983</c:v>
                </c:pt>
                <c:pt idx="18">
                  <c:v>7.2099999999999991</c:v>
                </c:pt>
                <c:pt idx="19">
                  <c:v>5.26</c:v>
                </c:pt>
                <c:pt idx="20">
                  <c:v>5.99</c:v>
                </c:pt>
                <c:pt idx="21">
                  <c:v>1.07</c:v>
                </c:pt>
                <c:pt idx="22">
                  <c:v>0.28999999999999998</c:v>
                </c:pt>
                <c:pt idx="27">
                  <c:v>0.02</c:v>
                </c:pt>
                <c:pt idx="30">
                  <c:v>0.15</c:v>
                </c:pt>
                <c:pt idx="3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C-429B-9D1F-9EC7A6A65E57}"/>
            </c:ext>
          </c:extLst>
        </c:ser>
        <c:ser>
          <c:idx val="5"/>
          <c:order val="5"/>
          <c:tx>
            <c:strRef>
              <c:f>YearlySalesByPlat!$G$3:$G$4</c:f>
              <c:strCache>
                <c:ptCount val="1"/>
                <c:pt idx="0">
                  <c:v>Sony_Playstation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YearlySalesByPlat!$A$5:$A$42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YearlySalesByPlat!$G$5:$G$42</c:f>
              <c:numCache>
                <c:formatCode>General</c:formatCode>
                <c:ptCount val="37"/>
                <c:pt idx="11">
                  <c:v>0.48</c:v>
                </c:pt>
                <c:pt idx="14">
                  <c:v>6.0200000000000005</c:v>
                </c:pt>
                <c:pt idx="15">
                  <c:v>35.92</c:v>
                </c:pt>
                <c:pt idx="16">
                  <c:v>93.66</c:v>
                </c:pt>
                <c:pt idx="17">
                  <c:v>136.79999999999995</c:v>
                </c:pt>
                <c:pt idx="18">
                  <c:v>169.41</c:v>
                </c:pt>
                <c:pt idx="19">
                  <c:v>144.48000000000002</c:v>
                </c:pt>
                <c:pt idx="20">
                  <c:v>135.02999999999997</c:v>
                </c:pt>
                <c:pt idx="21">
                  <c:v>201.34000000000003</c:v>
                </c:pt>
                <c:pt idx="22">
                  <c:v>215.74000000000004</c:v>
                </c:pt>
                <c:pt idx="23">
                  <c:v>195.19000000000003</c:v>
                </c:pt>
                <c:pt idx="24">
                  <c:v>218.94000000000008</c:v>
                </c:pt>
                <c:pt idx="25">
                  <c:v>205.70999999999984</c:v>
                </c:pt>
                <c:pt idx="26">
                  <c:v>181.84999999999994</c:v>
                </c:pt>
                <c:pt idx="27">
                  <c:v>197.59</c:v>
                </c:pt>
                <c:pt idx="28">
                  <c:v>211.82000000000002</c:v>
                </c:pt>
                <c:pt idx="29">
                  <c:v>197.05999999999997</c:v>
                </c:pt>
                <c:pt idx="30">
                  <c:v>184.81999999999994</c:v>
                </c:pt>
                <c:pt idx="31">
                  <c:v>185.56999999999996</c:v>
                </c:pt>
                <c:pt idx="32">
                  <c:v>138.74999999999994</c:v>
                </c:pt>
                <c:pt idx="33">
                  <c:v>157.29999999999995</c:v>
                </c:pt>
                <c:pt idx="34">
                  <c:v>163.04999999999998</c:v>
                </c:pt>
                <c:pt idx="35">
                  <c:v>140.54</c:v>
                </c:pt>
                <c:pt idx="36">
                  <c:v>45.239999999999988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C-429B-9D1F-9EC7A6A65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overlap val="100"/>
        <c:axId val="1549721663"/>
        <c:axId val="1490462783"/>
      </c:barChart>
      <c:catAx>
        <c:axId val="154972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62783"/>
        <c:crosses val="autoZero"/>
        <c:auto val="1"/>
        <c:lblAlgn val="ctr"/>
        <c:lblOffset val="100"/>
        <c:noMultiLvlLbl val="0"/>
      </c:catAx>
      <c:valAx>
        <c:axId val="149046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2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9601990049751242E-2"/>
          <c:y val="9.2871391076115459E-2"/>
          <c:w val="0.19296482412060301"/>
          <c:h val="0.367422309711286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[vgsales_clean_FinalStory01022024.xlsx]Sheet8!PivotTable7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600536587991645E-2"/>
          <c:y val="4.4350290467417772E-2"/>
          <c:w val="0.75243893974292508"/>
          <c:h val="0.81550628380439771"/>
        </c:manualLayout>
      </c:layout>
      <c:areaChart>
        <c:grouping val="stack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Sheet8!$B$5:$B$21</c:f>
              <c:numCache>
                <c:formatCode>General</c:formatCode>
                <c:ptCount val="16"/>
                <c:pt idx="0">
                  <c:v>59.480000000000004</c:v>
                </c:pt>
                <c:pt idx="1">
                  <c:v>88.97</c:v>
                </c:pt>
                <c:pt idx="2">
                  <c:v>68.84999999999998</c:v>
                </c:pt>
                <c:pt idx="3">
                  <c:v>76.210000000000036</c:v>
                </c:pt>
                <c:pt idx="4">
                  <c:v>86.640000000000043</c:v>
                </c:pt>
                <c:pt idx="5">
                  <c:v>67.040000000000077</c:v>
                </c:pt>
                <c:pt idx="6">
                  <c:v>107.73999999999994</c:v>
                </c:pt>
                <c:pt idx="7">
                  <c:v>143.67999999999998</c:v>
                </c:pt>
                <c:pt idx="8">
                  <c:v>139.29000000000002</c:v>
                </c:pt>
                <c:pt idx="9">
                  <c:v>117.94000000000004</c:v>
                </c:pt>
                <c:pt idx="10">
                  <c:v>121.17999999999999</c:v>
                </c:pt>
                <c:pt idx="11">
                  <c:v>126.87999999999988</c:v>
                </c:pt>
                <c:pt idx="12">
                  <c:v>125.53999999999999</c:v>
                </c:pt>
                <c:pt idx="13">
                  <c:v>98.910000000000082</c:v>
                </c:pt>
                <c:pt idx="14">
                  <c:v>70.69999999999996</c:v>
                </c:pt>
                <c:pt idx="15">
                  <c:v>19.91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A-4824-882F-AB6C15711F4F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Sheet8!$C$5:$C$21</c:f>
              <c:numCache>
                <c:formatCode>General</c:formatCode>
                <c:ptCount val="16"/>
                <c:pt idx="0">
                  <c:v>51.410000000000018</c:v>
                </c:pt>
                <c:pt idx="1">
                  <c:v>67.539999999999978</c:v>
                </c:pt>
                <c:pt idx="2">
                  <c:v>65.700000000000017</c:v>
                </c:pt>
                <c:pt idx="3">
                  <c:v>63.680000000000014</c:v>
                </c:pt>
                <c:pt idx="4">
                  <c:v>60.380000000000017</c:v>
                </c:pt>
                <c:pt idx="5">
                  <c:v>138.28</c:v>
                </c:pt>
                <c:pt idx="6">
                  <c:v>97.79</c:v>
                </c:pt>
                <c:pt idx="7">
                  <c:v>97.92000000000003</c:v>
                </c:pt>
                <c:pt idx="8">
                  <c:v>138.29999999999995</c:v>
                </c:pt>
                <c:pt idx="9">
                  <c:v>93.470000000000056</c:v>
                </c:pt>
                <c:pt idx="10">
                  <c:v>57.47</c:v>
                </c:pt>
                <c:pt idx="11">
                  <c:v>30.929999999999993</c:v>
                </c:pt>
                <c:pt idx="12">
                  <c:v>41.549999999999983</c:v>
                </c:pt>
                <c:pt idx="13">
                  <c:v>46.659999999999989</c:v>
                </c:pt>
                <c:pt idx="14">
                  <c:v>41.54</c:v>
                </c:pt>
                <c:pt idx="15">
                  <c:v>14.600000000000001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A-4824-882F-AB6C15711F4F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Shooter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Sheet8!$D$5:$D$21</c:f>
              <c:numCache>
                <c:formatCode>General</c:formatCode>
                <c:ptCount val="16"/>
                <c:pt idx="0">
                  <c:v>24.77000000000001</c:v>
                </c:pt>
                <c:pt idx="1">
                  <c:v>49.29999999999999</c:v>
                </c:pt>
                <c:pt idx="2">
                  <c:v>27.059999999999995</c:v>
                </c:pt>
                <c:pt idx="3">
                  <c:v>46.759999999999984</c:v>
                </c:pt>
                <c:pt idx="4">
                  <c:v>41.890000000000015</c:v>
                </c:pt>
                <c:pt idx="5">
                  <c:v>40.769999999999989</c:v>
                </c:pt>
                <c:pt idx="6">
                  <c:v>71.040000000000006</c:v>
                </c:pt>
                <c:pt idx="7">
                  <c:v>59.849999999999987</c:v>
                </c:pt>
                <c:pt idx="8">
                  <c:v>70.390000000000029</c:v>
                </c:pt>
                <c:pt idx="9">
                  <c:v>78.05999999999996</c:v>
                </c:pt>
                <c:pt idx="10">
                  <c:v>101.84</c:v>
                </c:pt>
                <c:pt idx="11">
                  <c:v>76.62</c:v>
                </c:pt>
                <c:pt idx="12">
                  <c:v>61.179999999999978</c:v>
                </c:pt>
                <c:pt idx="13">
                  <c:v>63.549999999999983</c:v>
                </c:pt>
                <c:pt idx="14">
                  <c:v>66.150000000000006</c:v>
                </c:pt>
                <c:pt idx="15">
                  <c:v>18.219999999999995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AA-4824-882F-AB6C15711F4F}"/>
            </c:ext>
          </c:extLst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Misc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Sheet8!$E$5:$E$21</c:f>
              <c:numCache>
                <c:formatCode>General</c:formatCode>
                <c:ptCount val="16"/>
                <c:pt idx="0">
                  <c:v>17.59</c:v>
                </c:pt>
                <c:pt idx="1">
                  <c:v>15.849999999999998</c:v>
                </c:pt>
                <c:pt idx="2">
                  <c:v>23.459999999999997</c:v>
                </c:pt>
                <c:pt idx="3">
                  <c:v>30.900000000000009</c:v>
                </c:pt>
                <c:pt idx="4">
                  <c:v>62.589999999999989</c:v>
                </c:pt>
                <c:pt idx="5">
                  <c:v>68.030000000000015</c:v>
                </c:pt>
                <c:pt idx="6">
                  <c:v>92.100000000000009</c:v>
                </c:pt>
                <c:pt idx="7">
                  <c:v>88.280000000000015</c:v>
                </c:pt>
                <c:pt idx="8">
                  <c:v>76.59999999999998</c:v>
                </c:pt>
                <c:pt idx="9">
                  <c:v>96.490000000000052</c:v>
                </c:pt>
                <c:pt idx="10">
                  <c:v>56.069999999999965</c:v>
                </c:pt>
                <c:pt idx="11">
                  <c:v>22.960000000000004</c:v>
                </c:pt>
                <c:pt idx="12">
                  <c:v>25.909999999999997</c:v>
                </c:pt>
                <c:pt idx="13">
                  <c:v>23.68</c:v>
                </c:pt>
                <c:pt idx="14">
                  <c:v>11.689999999999998</c:v>
                </c:pt>
                <c:pt idx="15">
                  <c:v>1.1700000000000002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AA-4824-882F-AB6C15711F4F}"/>
            </c:ext>
          </c:extLst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Role-Playing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Sheet8!$F$5:$F$21</c:f>
              <c:numCache>
                <c:formatCode>General</c:formatCode>
                <c:ptCount val="16"/>
                <c:pt idx="0">
                  <c:v>22.060000000000002</c:v>
                </c:pt>
                <c:pt idx="1">
                  <c:v>45.13</c:v>
                </c:pt>
                <c:pt idx="2">
                  <c:v>30.279999999999983</c:v>
                </c:pt>
                <c:pt idx="3">
                  <c:v>54.279999999999987</c:v>
                </c:pt>
                <c:pt idx="4">
                  <c:v>28.609999999999985</c:v>
                </c:pt>
                <c:pt idx="5">
                  <c:v>58.09</c:v>
                </c:pt>
                <c:pt idx="6">
                  <c:v>44.419999999999987</c:v>
                </c:pt>
                <c:pt idx="7">
                  <c:v>60.340000000000032</c:v>
                </c:pt>
                <c:pt idx="8">
                  <c:v>47.900000000000006</c:v>
                </c:pt>
                <c:pt idx="9">
                  <c:v>69.930000000000049</c:v>
                </c:pt>
                <c:pt idx="10">
                  <c:v>53.37</c:v>
                </c:pt>
                <c:pt idx="11">
                  <c:v>47.809999999999995</c:v>
                </c:pt>
                <c:pt idx="12">
                  <c:v>44.919999999999987</c:v>
                </c:pt>
                <c:pt idx="13">
                  <c:v>45.859999999999978</c:v>
                </c:pt>
                <c:pt idx="14">
                  <c:v>36.439999999999991</c:v>
                </c:pt>
                <c:pt idx="15">
                  <c:v>6.7599999999999989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AA-4824-882F-AB6C15711F4F}"/>
            </c:ext>
          </c:extLst>
        </c:ser>
        <c:ser>
          <c:idx val="5"/>
          <c:order val="5"/>
          <c:tx>
            <c:strRef>
              <c:f>Sheet8!$G$3:$G$4</c:f>
              <c:strCache>
                <c:ptCount val="1"/>
                <c:pt idx="0">
                  <c:v>Racing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Sheet8!$G$5:$G$21</c:f>
              <c:numCache>
                <c:formatCode>General</c:formatCode>
                <c:ptCount val="16"/>
                <c:pt idx="0">
                  <c:v>55.879999999999995</c:v>
                </c:pt>
                <c:pt idx="1">
                  <c:v>32.49</c:v>
                </c:pt>
                <c:pt idx="2">
                  <c:v>52.200000000000024</c:v>
                </c:pt>
                <c:pt idx="3">
                  <c:v>47.290000000000006</c:v>
                </c:pt>
                <c:pt idx="4">
                  <c:v>56.480000000000032</c:v>
                </c:pt>
                <c:pt idx="5">
                  <c:v>34.099999999999994</c:v>
                </c:pt>
                <c:pt idx="6">
                  <c:v>39.169999999999987</c:v>
                </c:pt>
                <c:pt idx="7">
                  <c:v>70.760000000000019</c:v>
                </c:pt>
                <c:pt idx="8">
                  <c:v>34.239999999999988</c:v>
                </c:pt>
                <c:pt idx="9">
                  <c:v>34.93</c:v>
                </c:pt>
                <c:pt idx="10">
                  <c:v>35.15</c:v>
                </c:pt>
                <c:pt idx="11">
                  <c:v>14.46</c:v>
                </c:pt>
                <c:pt idx="12">
                  <c:v>13.039999999999997</c:v>
                </c:pt>
                <c:pt idx="13">
                  <c:v>16.690000000000001</c:v>
                </c:pt>
                <c:pt idx="14">
                  <c:v>7.92</c:v>
                </c:pt>
                <c:pt idx="15">
                  <c:v>1.6400000000000001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AA-4824-882F-AB6C15711F4F}"/>
            </c:ext>
          </c:extLst>
        </c:ser>
        <c:ser>
          <c:idx val="6"/>
          <c:order val="6"/>
          <c:tx>
            <c:strRef>
              <c:f>Sheet8!$H$3:$H$4</c:f>
              <c:strCache>
                <c:ptCount val="1"/>
                <c:pt idx="0">
                  <c:v>Platform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Sheet8!$H$5:$H$21</c:f>
              <c:numCache>
                <c:formatCode>General</c:formatCode>
                <c:ptCount val="16"/>
                <c:pt idx="0">
                  <c:v>39.280000000000008</c:v>
                </c:pt>
                <c:pt idx="1">
                  <c:v>45.970000000000006</c:v>
                </c:pt>
                <c:pt idx="2">
                  <c:v>42.89</c:v>
                </c:pt>
                <c:pt idx="3">
                  <c:v>47.340000000000011</c:v>
                </c:pt>
                <c:pt idx="4">
                  <c:v>23.559999999999995</c:v>
                </c:pt>
                <c:pt idx="5">
                  <c:v>49.92</c:v>
                </c:pt>
                <c:pt idx="6">
                  <c:v>35.589999999999996</c:v>
                </c:pt>
                <c:pt idx="7">
                  <c:v>35.699999999999996</c:v>
                </c:pt>
                <c:pt idx="8">
                  <c:v>41.089999999999996</c:v>
                </c:pt>
                <c:pt idx="9">
                  <c:v>31.900000000000002</c:v>
                </c:pt>
                <c:pt idx="10">
                  <c:v>28.109999999999989</c:v>
                </c:pt>
                <c:pt idx="11">
                  <c:v>18.549999999999997</c:v>
                </c:pt>
                <c:pt idx="12">
                  <c:v>25.119999999999997</c:v>
                </c:pt>
                <c:pt idx="13">
                  <c:v>8.89</c:v>
                </c:pt>
                <c:pt idx="14">
                  <c:v>6.05</c:v>
                </c:pt>
                <c:pt idx="15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AA-4824-882F-AB6C15711F4F}"/>
            </c:ext>
          </c:extLst>
        </c:ser>
        <c:ser>
          <c:idx val="7"/>
          <c:order val="7"/>
          <c:tx>
            <c:strRef>
              <c:f>Sheet8!$I$3:$I$4</c:f>
              <c:strCache>
                <c:ptCount val="1"/>
                <c:pt idx="0">
                  <c:v>Simulation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Sheet8!$I$5:$I$21</c:f>
              <c:numCache>
                <c:formatCode>General</c:formatCode>
                <c:ptCount val="16"/>
                <c:pt idx="0">
                  <c:v>19.540000000000003</c:v>
                </c:pt>
                <c:pt idx="1">
                  <c:v>10.81</c:v>
                </c:pt>
                <c:pt idx="2">
                  <c:v>21.21</c:v>
                </c:pt>
                <c:pt idx="3">
                  <c:v>10.849999999999996</c:v>
                </c:pt>
                <c:pt idx="4">
                  <c:v>49.270000000000039</c:v>
                </c:pt>
                <c:pt idx="5">
                  <c:v>21.959999999999994</c:v>
                </c:pt>
                <c:pt idx="6">
                  <c:v>48.969999999999992</c:v>
                </c:pt>
                <c:pt idx="7">
                  <c:v>46.759999999999991</c:v>
                </c:pt>
                <c:pt idx="8">
                  <c:v>33.739999999999995</c:v>
                </c:pt>
                <c:pt idx="9">
                  <c:v>22.450000000000006</c:v>
                </c:pt>
                <c:pt idx="10">
                  <c:v>15.279999999999998</c:v>
                </c:pt>
                <c:pt idx="11">
                  <c:v>13.38</c:v>
                </c:pt>
                <c:pt idx="12">
                  <c:v>8.67</c:v>
                </c:pt>
                <c:pt idx="13">
                  <c:v>5.5500000000000007</c:v>
                </c:pt>
                <c:pt idx="14">
                  <c:v>5.62</c:v>
                </c:pt>
                <c:pt idx="15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AA-4824-882F-AB6C15711F4F}"/>
            </c:ext>
          </c:extLst>
        </c:ser>
        <c:ser>
          <c:idx val="8"/>
          <c:order val="8"/>
          <c:tx>
            <c:strRef>
              <c:f>Sheet8!$J$3:$J$4</c:f>
              <c:strCache>
                <c:ptCount val="1"/>
                <c:pt idx="0">
                  <c:v>Fighting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Sheet8!$J$5:$J$21</c:f>
              <c:numCache>
                <c:formatCode>General</c:formatCode>
                <c:ptCount val="16"/>
                <c:pt idx="0">
                  <c:v>18.119999999999997</c:v>
                </c:pt>
                <c:pt idx="1">
                  <c:v>25.369999999999997</c:v>
                </c:pt>
                <c:pt idx="2">
                  <c:v>23.729999999999997</c:v>
                </c:pt>
                <c:pt idx="3">
                  <c:v>17.32</c:v>
                </c:pt>
                <c:pt idx="4">
                  <c:v>19.72</c:v>
                </c:pt>
                <c:pt idx="5">
                  <c:v>22.549999999999997</c:v>
                </c:pt>
                <c:pt idx="6">
                  <c:v>17.609999999999996</c:v>
                </c:pt>
                <c:pt idx="7">
                  <c:v>35.469999999999992</c:v>
                </c:pt>
                <c:pt idx="8">
                  <c:v>32.279999999999994</c:v>
                </c:pt>
                <c:pt idx="9">
                  <c:v>15.040000000000003</c:v>
                </c:pt>
                <c:pt idx="10">
                  <c:v>22.68</c:v>
                </c:pt>
                <c:pt idx="11">
                  <c:v>9.51</c:v>
                </c:pt>
                <c:pt idx="12">
                  <c:v>7.21</c:v>
                </c:pt>
                <c:pt idx="13">
                  <c:v>16.150000000000002</c:v>
                </c:pt>
                <c:pt idx="14">
                  <c:v>7.7799999999999994</c:v>
                </c:pt>
                <c:pt idx="15">
                  <c:v>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AA-4824-882F-AB6C15711F4F}"/>
            </c:ext>
          </c:extLst>
        </c:ser>
        <c:ser>
          <c:idx val="9"/>
          <c:order val="9"/>
          <c:tx>
            <c:strRef>
              <c:f>Sheet8!$K$3:$K$4</c:f>
              <c:strCache>
                <c:ptCount val="1"/>
                <c:pt idx="0">
                  <c:v>Adventure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Sheet8!$K$5:$K$21</c:f>
              <c:numCache>
                <c:formatCode>General</c:formatCode>
                <c:ptCount val="16"/>
                <c:pt idx="0">
                  <c:v>9.07</c:v>
                </c:pt>
                <c:pt idx="1">
                  <c:v>11.539999999999996</c:v>
                </c:pt>
                <c:pt idx="2">
                  <c:v>2.7800000000000002</c:v>
                </c:pt>
                <c:pt idx="3">
                  <c:v>9.2000000000000011</c:v>
                </c:pt>
                <c:pt idx="4">
                  <c:v>8.5899999999999981</c:v>
                </c:pt>
                <c:pt idx="5">
                  <c:v>11.690000000000003</c:v>
                </c:pt>
                <c:pt idx="6">
                  <c:v>24.279999999999998</c:v>
                </c:pt>
                <c:pt idx="7">
                  <c:v>23.509999999999994</c:v>
                </c:pt>
                <c:pt idx="8">
                  <c:v>20.750000000000004</c:v>
                </c:pt>
                <c:pt idx="9">
                  <c:v>15.389999999999992</c:v>
                </c:pt>
                <c:pt idx="10">
                  <c:v>15.059999999999997</c:v>
                </c:pt>
                <c:pt idx="11">
                  <c:v>5.910000000000001</c:v>
                </c:pt>
                <c:pt idx="12">
                  <c:v>7.59</c:v>
                </c:pt>
                <c:pt idx="13">
                  <c:v>6.0200000000000014</c:v>
                </c:pt>
                <c:pt idx="14">
                  <c:v>7.7900000000000009</c:v>
                </c:pt>
                <c:pt idx="15">
                  <c:v>1.7700000000000005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AA-4824-882F-AB6C15711F4F}"/>
            </c:ext>
          </c:extLst>
        </c:ser>
        <c:ser>
          <c:idx val="10"/>
          <c:order val="10"/>
          <c:tx>
            <c:strRef>
              <c:f>Sheet8!$L$3:$L$4</c:f>
              <c:strCache>
                <c:ptCount val="1"/>
                <c:pt idx="0">
                  <c:v>Puzzle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Sheet8!$L$5:$L$21</c:f>
              <c:numCache>
                <c:formatCode>General</c:formatCode>
                <c:ptCount val="16"/>
                <c:pt idx="0">
                  <c:v>9.9400000000000013</c:v>
                </c:pt>
                <c:pt idx="1">
                  <c:v>5.3399999999999972</c:v>
                </c:pt>
                <c:pt idx="2">
                  <c:v>2.42</c:v>
                </c:pt>
                <c:pt idx="3">
                  <c:v>8.4300000000000015</c:v>
                </c:pt>
                <c:pt idx="4">
                  <c:v>20.449999999999992</c:v>
                </c:pt>
                <c:pt idx="5">
                  <c:v>10.899999999999999</c:v>
                </c:pt>
                <c:pt idx="6">
                  <c:v>24.039999999999981</c:v>
                </c:pt>
                <c:pt idx="7">
                  <c:v>15.59</c:v>
                </c:pt>
                <c:pt idx="8">
                  <c:v>20.309999999999999</c:v>
                </c:pt>
                <c:pt idx="9">
                  <c:v>11.819999999999997</c:v>
                </c:pt>
                <c:pt idx="10">
                  <c:v>5.1100000000000012</c:v>
                </c:pt>
                <c:pt idx="11">
                  <c:v>1.7600000000000002</c:v>
                </c:pt>
                <c:pt idx="12">
                  <c:v>0.99</c:v>
                </c:pt>
                <c:pt idx="13">
                  <c:v>1.5</c:v>
                </c:pt>
                <c:pt idx="1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AA-4824-882F-AB6C15711F4F}"/>
            </c:ext>
          </c:extLst>
        </c:ser>
        <c:ser>
          <c:idx val="11"/>
          <c:order val="11"/>
          <c:tx>
            <c:strRef>
              <c:f>Sheet8!$M$3:$M$4</c:f>
              <c:strCache>
                <c:ptCount val="1"/>
                <c:pt idx="0">
                  <c:v>Strategy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strRef>
              <c:f>Sheet8!$A$5:$A$21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Sheet8!$M$5:$M$21</c:f>
              <c:numCache>
                <c:formatCode>General</c:formatCode>
                <c:ptCount val="16"/>
                <c:pt idx="0">
                  <c:v>7.5499999999999989</c:v>
                </c:pt>
                <c:pt idx="1">
                  <c:v>5.8099999999999987</c:v>
                </c:pt>
                <c:pt idx="2">
                  <c:v>7.7600000000000016</c:v>
                </c:pt>
                <c:pt idx="3">
                  <c:v>7.13</c:v>
                </c:pt>
                <c:pt idx="4">
                  <c:v>5.37</c:v>
                </c:pt>
                <c:pt idx="5">
                  <c:v>4.2700000000000014</c:v>
                </c:pt>
                <c:pt idx="6">
                  <c:v>9.5299999999999994</c:v>
                </c:pt>
                <c:pt idx="7">
                  <c:v>11.880000000000003</c:v>
                </c:pt>
                <c:pt idx="8">
                  <c:v>12.559999999999995</c:v>
                </c:pt>
                <c:pt idx="9">
                  <c:v>14.039999999999997</c:v>
                </c:pt>
                <c:pt idx="10">
                  <c:v>9.4199999999999964</c:v>
                </c:pt>
                <c:pt idx="11">
                  <c:v>3.4099999999999997</c:v>
                </c:pt>
                <c:pt idx="12">
                  <c:v>6.33</c:v>
                </c:pt>
                <c:pt idx="13">
                  <c:v>0.9900000000000001</c:v>
                </c:pt>
                <c:pt idx="14">
                  <c:v>1.82</c:v>
                </c:pt>
                <c:pt idx="1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AA-4824-882F-AB6C15711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861327"/>
        <c:axId val="1137255999"/>
      </c:areaChart>
      <c:catAx>
        <c:axId val="105486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255999"/>
        <c:crosses val="autoZero"/>
        <c:auto val="1"/>
        <c:lblAlgn val="ctr"/>
        <c:lblOffset val="100"/>
        <c:noMultiLvlLbl val="0"/>
      </c:catAx>
      <c:valAx>
        <c:axId val="113725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8613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[vgsales_clean_FinalStory01022024.xlsx]top3 platforms by genre!PivotTable2</c:name>
    <c:fmtId val="3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289826059878102E-2"/>
          <c:y val="0.25000872950748121"/>
          <c:w val="0.86615085190622343"/>
          <c:h val="0.675612025769505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'top3 platforms by genre'!$B$3:$B$4</c:f>
              <c:strCache>
                <c:ptCount val="1"/>
                <c:pt idx="0">
                  <c:v>Microsoft_Xbox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'top3 platforms by genre'!$A$5:$A$17</c:f>
              <c:strCache>
                <c:ptCount val="12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Racing</c:v>
                </c:pt>
                <c:pt idx="4">
                  <c:v>Role-Playing</c:v>
                </c:pt>
                <c:pt idx="5">
                  <c:v>Misc</c:v>
                </c:pt>
                <c:pt idx="6">
                  <c:v>Fighting</c:v>
                </c:pt>
                <c:pt idx="7">
                  <c:v>Platform</c:v>
                </c:pt>
                <c:pt idx="8">
                  <c:v>Adventure</c:v>
                </c:pt>
                <c:pt idx="9">
                  <c:v>Simulation</c:v>
                </c:pt>
                <c:pt idx="10">
                  <c:v>Strategy</c:v>
                </c:pt>
                <c:pt idx="11">
                  <c:v>Puzzle</c:v>
                </c:pt>
              </c:strCache>
            </c:strRef>
          </c:cat>
          <c:val>
            <c:numRef>
              <c:f>'top3 platforms by genre'!$B$5:$B$17</c:f>
              <c:numCache>
                <c:formatCode>0.00%</c:formatCode>
                <c:ptCount val="12"/>
                <c:pt idx="0">
                  <c:v>0.21781334692891846</c:v>
                </c:pt>
                <c:pt idx="1">
                  <c:v>0.19704819936512616</c:v>
                </c:pt>
                <c:pt idx="2">
                  <c:v>0.45559397554013614</c:v>
                </c:pt>
                <c:pt idx="3">
                  <c:v>0.19444444444444445</c:v>
                </c:pt>
                <c:pt idx="4">
                  <c:v>0.14607173618801525</c:v>
                </c:pt>
                <c:pt idx="5">
                  <c:v>0.14863859126844822</c:v>
                </c:pt>
                <c:pt idx="6">
                  <c:v>0.18198216595194339</c:v>
                </c:pt>
                <c:pt idx="7">
                  <c:v>4.5407336629138859E-2</c:v>
                </c:pt>
                <c:pt idx="8">
                  <c:v>0.11784741144414157</c:v>
                </c:pt>
                <c:pt idx="9">
                  <c:v>7.5776911668333682E-2</c:v>
                </c:pt>
                <c:pt idx="10">
                  <c:v>0.16723291808229523</c:v>
                </c:pt>
                <c:pt idx="11">
                  <c:v>9.1776268246856404E-3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6-4130-B1C5-E027E59B71F5}"/>
            </c:ext>
          </c:extLst>
        </c:ser>
        <c:ser>
          <c:idx val="1"/>
          <c:order val="1"/>
          <c:tx>
            <c:strRef>
              <c:f>'top3 platforms by genre'!$C$3:$C$4</c:f>
              <c:strCache>
                <c:ptCount val="1"/>
                <c:pt idx="0">
                  <c:v>Nintendo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'top3 platforms by genre'!$A$5:$A$17</c:f>
              <c:strCache>
                <c:ptCount val="12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Racing</c:v>
                </c:pt>
                <c:pt idx="4">
                  <c:v>Role-Playing</c:v>
                </c:pt>
                <c:pt idx="5">
                  <c:v>Misc</c:v>
                </c:pt>
                <c:pt idx="6">
                  <c:v>Fighting</c:v>
                </c:pt>
                <c:pt idx="7">
                  <c:v>Platform</c:v>
                </c:pt>
                <c:pt idx="8">
                  <c:v>Adventure</c:v>
                </c:pt>
                <c:pt idx="9">
                  <c:v>Simulation</c:v>
                </c:pt>
                <c:pt idx="10">
                  <c:v>Strategy</c:v>
                </c:pt>
                <c:pt idx="11">
                  <c:v>Puzzle</c:v>
                </c:pt>
              </c:strCache>
            </c:strRef>
          </c:cat>
          <c:val>
            <c:numRef>
              <c:f>'top3 platforms by genre'!$C$5:$C$17</c:f>
              <c:numCache>
                <c:formatCode>0.00%</c:formatCode>
                <c:ptCount val="12"/>
                <c:pt idx="0">
                  <c:v>0.27271446588134352</c:v>
                </c:pt>
                <c:pt idx="1">
                  <c:v>0.34381727295946268</c:v>
                </c:pt>
                <c:pt idx="2">
                  <c:v>7.1395418997006424E-2</c:v>
                </c:pt>
                <c:pt idx="3">
                  <c:v>0.29995207549952058</c:v>
                </c:pt>
                <c:pt idx="4">
                  <c:v>0.46025593700012274</c:v>
                </c:pt>
                <c:pt idx="5">
                  <c:v>0.60633592181202833</c:v>
                </c:pt>
                <c:pt idx="6">
                  <c:v>0.23987475325028926</c:v>
                </c:pt>
                <c:pt idx="7">
                  <c:v>0.68370653483444799</c:v>
                </c:pt>
                <c:pt idx="8">
                  <c:v>0.51044504995458673</c:v>
                </c:pt>
                <c:pt idx="9">
                  <c:v>0.72393336322560642</c:v>
                </c:pt>
                <c:pt idx="10">
                  <c:v>0.45274946520699622</c:v>
                </c:pt>
                <c:pt idx="11">
                  <c:v>0.90923543864720346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6-4130-B1C5-E027E59B71F5}"/>
            </c:ext>
          </c:extLst>
        </c:ser>
        <c:ser>
          <c:idx val="2"/>
          <c:order val="2"/>
          <c:tx>
            <c:strRef>
              <c:f>'top3 platforms by genre'!$D$3:$D$4</c:f>
              <c:strCache>
                <c:ptCount val="1"/>
                <c:pt idx="0">
                  <c:v>Sony_Playstation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'top3 platforms by genre'!$A$5:$A$17</c:f>
              <c:strCache>
                <c:ptCount val="12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Racing</c:v>
                </c:pt>
                <c:pt idx="4">
                  <c:v>Role-Playing</c:v>
                </c:pt>
                <c:pt idx="5">
                  <c:v>Misc</c:v>
                </c:pt>
                <c:pt idx="6">
                  <c:v>Fighting</c:v>
                </c:pt>
                <c:pt idx="7">
                  <c:v>Platform</c:v>
                </c:pt>
                <c:pt idx="8">
                  <c:v>Adventure</c:v>
                </c:pt>
                <c:pt idx="9">
                  <c:v>Simulation</c:v>
                </c:pt>
                <c:pt idx="10">
                  <c:v>Strategy</c:v>
                </c:pt>
                <c:pt idx="11">
                  <c:v>Puzzle</c:v>
                </c:pt>
              </c:strCache>
            </c:strRef>
          </c:cat>
          <c:val>
            <c:numRef>
              <c:f>'top3 platforms by genre'!$D$5:$D$17</c:f>
              <c:numCache>
                <c:formatCode>0.00%</c:formatCode>
                <c:ptCount val="12"/>
                <c:pt idx="0">
                  <c:v>0.50947218718973797</c:v>
                </c:pt>
                <c:pt idx="1">
                  <c:v>0.45913452767541124</c:v>
                </c:pt>
                <c:pt idx="2">
                  <c:v>0.47301060546285756</c:v>
                </c:pt>
                <c:pt idx="3">
                  <c:v>0.50560348005603495</c:v>
                </c:pt>
                <c:pt idx="4">
                  <c:v>0.39367232681186209</c:v>
                </c:pt>
                <c:pt idx="5">
                  <c:v>0.24502548691952342</c:v>
                </c:pt>
                <c:pt idx="6">
                  <c:v>0.57814308079776733</c:v>
                </c:pt>
                <c:pt idx="7">
                  <c:v>0.2708861285364132</c:v>
                </c:pt>
                <c:pt idx="8">
                  <c:v>0.37170753860127176</c:v>
                </c:pt>
                <c:pt idx="9">
                  <c:v>0.20028972510605988</c:v>
                </c:pt>
                <c:pt idx="10">
                  <c:v>0.38001761671070855</c:v>
                </c:pt>
                <c:pt idx="11">
                  <c:v>8.1586934528110944E-2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36-4130-B1C5-E027E59B7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49716383"/>
        <c:axId val="1568072991"/>
      </c:barChart>
      <c:catAx>
        <c:axId val="1549716383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072991"/>
        <c:crosses val="max"/>
        <c:auto val="1"/>
        <c:lblAlgn val="ctr"/>
        <c:lblOffset val="100"/>
        <c:noMultiLvlLbl val="0"/>
      </c:catAx>
      <c:valAx>
        <c:axId val="15680729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1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98582090383779"/>
          <c:y val="0.91662969254063598"/>
          <c:w val="0.50561087015440109"/>
          <c:h val="7.7287753162356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[vgsales_clean_FinalStory01022024.xlsx]genre trends by region!PivotTable2</c:name>
    <c:fmtId val="2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099757492290649E-2"/>
          <c:y val="0.11343727630637081"/>
          <c:w val="0.90852373326215574"/>
          <c:h val="0.82638807538655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'genre trends by region'!$B$3</c:f>
              <c:strCache>
                <c:ptCount val="1"/>
                <c:pt idx="0">
                  <c:v>North American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'genre trends by region'!$A$4:$A$7</c:f>
              <c:strCache>
                <c:ptCount val="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</c:strCache>
            </c:strRef>
          </c:cat>
          <c:val>
            <c:numRef>
              <c:f>'genre trends by region'!$B$4:$B$7</c:f>
              <c:numCache>
                <c:formatCode>General</c:formatCode>
                <c:ptCount val="3"/>
                <c:pt idx="0">
                  <c:v>175.96000000000018</c:v>
                </c:pt>
                <c:pt idx="1">
                  <c:v>134.75999999999993</c:v>
                </c:pt>
                <c:pt idx="2">
                  <c:v>78.429999999999978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6-42E6-86D0-4EAAA44FF5BE}"/>
            </c:ext>
          </c:extLst>
        </c:ser>
        <c:ser>
          <c:idx val="1"/>
          <c:order val="1"/>
          <c:tx>
            <c:strRef>
              <c:f>'genre trends by region'!$C$3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'genre trends by region'!$A$4:$A$7</c:f>
              <c:strCache>
                <c:ptCount val="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</c:strCache>
            </c:strRef>
          </c:cat>
          <c:val>
            <c:numRef>
              <c:f>'genre trends by region'!$C$4:$C$7</c:f>
              <c:numCache>
                <c:formatCode>General</c:formatCode>
                <c:ptCount val="3"/>
                <c:pt idx="0">
                  <c:v>162.04000000000025</c:v>
                </c:pt>
                <c:pt idx="1">
                  <c:v>106.96000000000009</c:v>
                </c:pt>
                <c:pt idx="2">
                  <c:v>66.739999999999995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6-42E6-86D0-4EAAA44FF5BE}"/>
            </c:ext>
          </c:extLst>
        </c:ser>
        <c:ser>
          <c:idx val="2"/>
          <c:order val="2"/>
          <c:tx>
            <c:strRef>
              <c:f>'genre trends by region'!$D$3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'genre trends by region'!$A$4:$A$7</c:f>
              <c:strCache>
                <c:ptCount val="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</c:strCache>
            </c:strRef>
          </c:cat>
          <c:val>
            <c:numRef>
              <c:f>'genre trends by region'!$D$4:$D$7</c:f>
              <c:numCache>
                <c:formatCode>General</c:formatCode>
                <c:ptCount val="3"/>
                <c:pt idx="0">
                  <c:v>50.920000000000115</c:v>
                </c:pt>
                <c:pt idx="1">
                  <c:v>8.6899999999999906</c:v>
                </c:pt>
                <c:pt idx="2">
                  <c:v>7.8399999999999981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6-42E6-86D0-4EAAA44FF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549716383"/>
        <c:axId val="1568072991"/>
      </c:barChart>
      <c:catAx>
        <c:axId val="154971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072991"/>
        <c:crosses val="autoZero"/>
        <c:auto val="1"/>
        <c:lblAlgn val="ctr"/>
        <c:lblOffset val="100"/>
        <c:noMultiLvlLbl val="0"/>
      </c:catAx>
      <c:valAx>
        <c:axId val="156807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1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213471519345497"/>
          <c:y val="0.22358155869720828"/>
          <c:w val="0.16234167084350595"/>
          <c:h val="0.17721054044380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[vgsales_clean_FinalStory01022024.xlsx]genre trends by total sales!PivotTable2</c:name>
    <c:fmtId val="3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099757492290649E-2"/>
          <c:y val="0.11343727630637081"/>
          <c:w val="0.90852373326215574"/>
          <c:h val="0.8263880753865531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'genre trends by total sales'!$B$3:$B$4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'genre trends by total sales'!$A$5:$A$10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'genre trends by total sales'!$B$5:$B$10</c:f>
              <c:numCache>
                <c:formatCode>General</c:formatCode>
                <c:ptCount val="5"/>
                <c:pt idx="0">
                  <c:v>126.8799999999999</c:v>
                </c:pt>
                <c:pt idx="1">
                  <c:v>125.54</c:v>
                </c:pt>
                <c:pt idx="2">
                  <c:v>98.910000000000082</c:v>
                </c:pt>
                <c:pt idx="3">
                  <c:v>70.699999999999989</c:v>
                </c:pt>
                <c:pt idx="4">
                  <c:v>19.910000000000004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2-4E48-98B7-70C74B7D6B38}"/>
            </c:ext>
          </c:extLst>
        </c:ser>
        <c:ser>
          <c:idx val="1"/>
          <c:order val="1"/>
          <c:tx>
            <c:strRef>
              <c:f>'genre trends by total sales'!$C$3:$C$4</c:f>
              <c:strCache>
                <c:ptCount val="1"/>
                <c:pt idx="0">
                  <c:v>Shooter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'genre trends by total sales'!$A$5:$A$10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'genre trends by total sales'!$C$5:$C$10</c:f>
              <c:numCache>
                <c:formatCode>General</c:formatCode>
                <c:ptCount val="5"/>
                <c:pt idx="0">
                  <c:v>76.620000000000019</c:v>
                </c:pt>
                <c:pt idx="1">
                  <c:v>61.179999999999971</c:v>
                </c:pt>
                <c:pt idx="2">
                  <c:v>63.549999999999983</c:v>
                </c:pt>
                <c:pt idx="3">
                  <c:v>66.149999999999991</c:v>
                </c:pt>
                <c:pt idx="4">
                  <c:v>18.219999999999995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D2-4E48-98B7-70C74B7D6B38}"/>
            </c:ext>
          </c:extLst>
        </c:ser>
        <c:ser>
          <c:idx val="2"/>
          <c:order val="2"/>
          <c:tx>
            <c:strRef>
              <c:f>'genre trends by total sales'!$D$3:$D$4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'genre trends by total sales'!$A$5:$A$10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'genre trends by total sales'!$D$5:$D$10</c:f>
              <c:numCache>
                <c:formatCode>General</c:formatCode>
                <c:ptCount val="5"/>
                <c:pt idx="0">
                  <c:v>30.93000000000001</c:v>
                </c:pt>
                <c:pt idx="1">
                  <c:v>41.550000000000011</c:v>
                </c:pt>
                <c:pt idx="2">
                  <c:v>46.66</c:v>
                </c:pt>
                <c:pt idx="3">
                  <c:v>41.54000000000002</c:v>
                </c:pt>
                <c:pt idx="4">
                  <c:v>14.599999999999994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D2-4E48-98B7-70C74B7D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549716383"/>
        <c:axId val="1568072991"/>
      </c:barChart>
      <c:catAx>
        <c:axId val="154971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072991"/>
        <c:crosses val="autoZero"/>
        <c:auto val="1"/>
        <c:lblAlgn val="ctr"/>
        <c:lblOffset val="100"/>
        <c:noMultiLvlLbl val="0"/>
      </c:catAx>
      <c:valAx>
        <c:axId val="156807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1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681040708837568"/>
          <c:y val="2.4717922333571941E-2"/>
          <c:w val="0.41391551727175041"/>
          <c:h val="8.0619631352899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[vgsales_clean_FinalStory01022024.xlsx]publisher count by plat!PivotTable5</c:name>
    <c:fmtId val="2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6441775091128438E-2"/>
          <c:y val="0.17030492627701896"/>
          <c:w val="0.94011428349051096"/>
          <c:h val="0.642510240942520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'publisher count by plat'!$B$19:$B$20</c:f>
              <c:strCache>
                <c:ptCount val="1"/>
                <c:pt idx="0">
                  <c:v>Microsoft_Xbox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'publisher count by plat'!$A$21:$A$26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'publisher count by plat'!$B$21:$B$26</c:f>
              <c:numCache>
                <c:formatCode>General</c:formatCode>
                <c:ptCount val="5"/>
                <c:pt idx="0">
                  <c:v>111</c:v>
                </c:pt>
                <c:pt idx="1">
                  <c:v>93</c:v>
                </c:pt>
                <c:pt idx="2">
                  <c:v>124</c:v>
                </c:pt>
                <c:pt idx="3">
                  <c:v>119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0-4B63-8856-9ECA05BBE3F8}"/>
            </c:ext>
          </c:extLst>
        </c:ser>
        <c:ser>
          <c:idx val="1"/>
          <c:order val="1"/>
          <c:tx>
            <c:strRef>
              <c:f>'publisher count by plat'!$C$19:$C$20</c:f>
              <c:strCache>
                <c:ptCount val="1"/>
                <c:pt idx="0">
                  <c:v>Nintendo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'publisher count by plat'!$A$21:$A$26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'publisher count by plat'!$C$21:$C$26</c:f>
              <c:numCache>
                <c:formatCode>General</c:formatCode>
                <c:ptCount val="5"/>
                <c:pt idx="0">
                  <c:v>185</c:v>
                </c:pt>
                <c:pt idx="1">
                  <c:v>156</c:v>
                </c:pt>
                <c:pt idx="2">
                  <c:v>117</c:v>
                </c:pt>
                <c:pt idx="3">
                  <c:v>117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0-4B63-8856-9ECA05BBE3F8}"/>
            </c:ext>
          </c:extLst>
        </c:ser>
        <c:ser>
          <c:idx val="2"/>
          <c:order val="2"/>
          <c:tx>
            <c:strRef>
              <c:f>'publisher count by plat'!$D$19:$D$20</c:f>
              <c:strCache>
                <c:ptCount val="1"/>
                <c:pt idx="0">
                  <c:v>Sony_Playstation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'publisher count by plat'!$A$21:$A$26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'publisher count by plat'!$D$21:$D$26</c:f>
              <c:numCache>
                <c:formatCode>General</c:formatCode>
                <c:ptCount val="5"/>
                <c:pt idx="0">
                  <c:v>311</c:v>
                </c:pt>
                <c:pt idx="1">
                  <c:v>258</c:v>
                </c:pt>
                <c:pt idx="2">
                  <c:v>291</c:v>
                </c:pt>
                <c:pt idx="3">
                  <c:v>322</c:v>
                </c:pt>
                <c:pt idx="4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F0-4B63-8856-9ECA05BBE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378010207"/>
        <c:axId val="1399264831"/>
      </c:barChart>
      <c:catAx>
        <c:axId val="137801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264831"/>
        <c:crosses val="autoZero"/>
        <c:auto val="1"/>
        <c:lblAlgn val="ctr"/>
        <c:lblOffset val="100"/>
        <c:noMultiLvlLbl val="0"/>
      </c:catAx>
      <c:valAx>
        <c:axId val="13992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01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43503937007874"/>
          <c:y val="2.873602568794412E-3"/>
          <c:w val="0.59191277586780522"/>
          <c:h val="0.121564178540650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[vgsales_clean_FinalStory01022024.xlsx]regional sales by plat!PivotTable5</c:name>
    <c:fmtId val="3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675363942482136E-2"/>
          <c:y val="4.4367894792761098E-2"/>
          <c:w val="0.94011428349051096"/>
          <c:h val="0.7234697611824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'regional sales by plat'!$B$19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'regional sales by plat'!$A$20:$A$38</c:f>
              <c:multiLvlStrCache>
                <c:ptCount val="15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2012</c:v>
                  </c:pt>
                  <c:pt idx="11">
                    <c:v>2013</c:v>
                  </c:pt>
                  <c:pt idx="12">
                    <c:v>2014</c:v>
                  </c:pt>
                  <c:pt idx="13">
                    <c:v>2015</c:v>
                  </c:pt>
                  <c:pt idx="14">
                    <c:v>2016</c:v>
                  </c:pt>
                </c:lvl>
                <c:lvl>
                  <c:pt idx="0">
                    <c:v>Microsoft_Xbox</c:v>
                  </c:pt>
                  <c:pt idx="5">
                    <c:v>Nintendo</c:v>
                  </c:pt>
                  <c:pt idx="10">
                    <c:v>Sony_Playstation</c:v>
                  </c:pt>
                </c:lvl>
              </c:multiLvlStrCache>
            </c:multiLvlStrRef>
          </c:cat>
          <c:val>
            <c:numRef>
              <c:f>'regional sales by plat'!$B$20:$B$38</c:f>
              <c:numCache>
                <c:formatCode>General</c:formatCode>
                <c:ptCount val="15"/>
                <c:pt idx="0">
                  <c:v>59.810000000000009</c:v>
                </c:pt>
                <c:pt idx="1">
                  <c:v>64.569999999999993</c:v>
                </c:pt>
                <c:pt idx="2">
                  <c:v>50.13</c:v>
                </c:pt>
                <c:pt idx="3">
                  <c:v>41.400000000000006</c:v>
                </c:pt>
                <c:pt idx="4">
                  <c:v>7.05</c:v>
                </c:pt>
                <c:pt idx="5">
                  <c:v>43.16</c:v>
                </c:pt>
                <c:pt idx="6">
                  <c:v>31.65</c:v>
                </c:pt>
                <c:pt idx="7">
                  <c:v>24.650000000000002</c:v>
                </c:pt>
                <c:pt idx="8">
                  <c:v>13.160000000000004</c:v>
                </c:pt>
                <c:pt idx="9">
                  <c:v>2.3200000000000003</c:v>
                </c:pt>
                <c:pt idx="10">
                  <c:v>47.95000000000001</c:v>
                </c:pt>
                <c:pt idx="11">
                  <c:v>54.550000000000004</c:v>
                </c:pt>
                <c:pt idx="12">
                  <c:v>52.879999999999995</c:v>
                </c:pt>
                <c:pt idx="13">
                  <c:v>46.06</c:v>
                </c:pt>
                <c:pt idx="14">
                  <c:v>12.450000000000001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AB-4652-B0B9-C8613D837D52}"/>
            </c:ext>
          </c:extLst>
        </c:ser>
        <c:ser>
          <c:idx val="1"/>
          <c:order val="1"/>
          <c:tx>
            <c:strRef>
              <c:f>'regional sales by plat'!$C$19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'regional sales by plat'!$A$20:$A$38</c:f>
              <c:multiLvlStrCache>
                <c:ptCount val="15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2012</c:v>
                  </c:pt>
                  <c:pt idx="11">
                    <c:v>2013</c:v>
                  </c:pt>
                  <c:pt idx="12">
                    <c:v>2014</c:v>
                  </c:pt>
                  <c:pt idx="13">
                    <c:v>2015</c:v>
                  </c:pt>
                  <c:pt idx="14">
                    <c:v>2016</c:v>
                  </c:pt>
                </c:lvl>
                <c:lvl>
                  <c:pt idx="0">
                    <c:v>Microsoft_Xbox</c:v>
                  </c:pt>
                  <c:pt idx="5">
                    <c:v>Nintendo</c:v>
                  </c:pt>
                  <c:pt idx="10">
                    <c:v>Sony_Playstation</c:v>
                  </c:pt>
                </c:lvl>
              </c:multiLvlStrCache>
            </c:multiLvlStrRef>
          </c:cat>
          <c:val>
            <c:numRef>
              <c:f>'regional sales by plat'!$C$20:$C$38</c:f>
              <c:numCache>
                <c:formatCode>General</c:formatCode>
                <c:ptCount val="15"/>
                <c:pt idx="0">
                  <c:v>34.35</c:v>
                </c:pt>
                <c:pt idx="1">
                  <c:v>33.47999999999999</c:v>
                </c:pt>
                <c:pt idx="2">
                  <c:v>30.460000000000008</c:v>
                </c:pt>
                <c:pt idx="3">
                  <c:v>22.75</c:v>
                </c:pt>
                <c:pt idx="4">
                  <c:v>5.0299999999999994</c:v>
                </c:pt>
                <c:pt idx="5">
                  <c:v>27.239999999999995</c:v>
                </c:pt>
                <c:pt idx="6">
                  <c:v>26.009999999999994</c:v>
                </c:pt>
                <c:pt idx="7">
                  <c:v>17.350000000000001</c:v>
                </c:pt>
                <c:pt idx="8">
                  <c:v>10.54</c:v>
                </c:pt>
                <c:pt idx="9">
                  <c:v>1.5599999999999998</c:v>
                </c:pt>
                <c:pt idx="10">
                  <c:v>48.440000000000005</c:v>
                </c:pt>
                <c:pt idx="11">
                  <c:v>58.649999999999991</c:v>
                </c:pt>
                <c:pt idx="12">
                  <c:v>68.09999999999998</c:v>
                </c:pt>
                <c:pt idx="13">
                  <c:v>59.139999999999993</c:v>
                </c:pt>
                <c:pt idx="14">
                  <c:v>18.579999999999998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AB-4652-B0B9-C8613D837D52}"/>
            </c:ext>
          </c:extLst>
        </c:ser>
        <c:ser>
          <c:idx val="2"/>
          <c:order val="2"/>
          <c:tx>
            <c:strRef>
              <c:f>'regional sales by plat'!$D$19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'regional sales by plat'!$A$20:$A$38</c:f>
              <c:multiLvlStrCache>
                <c:ptCount val="15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  <c:pt idx="10">
                    <c:v>2012</c:v>
                  </c:pt>
                  <c:pt idx="11">
                    <c:v>2013</c:v>
                  </c:pt>
                  <c:pt idx="12">
                    <c:v>2014</c:v>
                  </c:pt>
                  <c:pt idx="13">
                    <c:v>2015</c:v>
                  </c:pt>
                  <c:pt idx="14">
                    <c:v>2016</c:v>
                  </c:pt>
                </c:lvl>
                <c:lvl>
                  <c:pt idx="0">
                    <c:v>Microsoft_Xbox</c:v>
                  </c:pt>
                  <c:pt idx="5">
                    <c:v>Nintendo</c:v>
                  </c:pt>
                  <c:pt idx="10">
                    <c:v>Sony_Playstation</c:v>
                  </c:pt>
                </c:lvl>
              </c:multiLvlStrCache>
            </c:multiLvlStrRef>
          </c:cat>
          <c:val>
            <c:numRef>
              <c:f>'regional sales by plat'!$D$20:$D$38</c:f>
              <c:numCache>
                <c:formatCode>General</c:formatCode>
                <c:ptCount val="15"/>
                <c:pt idx="0">
                  <c:v>1.0600000000000007</c:v>
                </c:pt>
                <c:pt idx="1">
                  <c:v>0.45000000000000012</c:v>
                </c:pt>
                <c:pt idx="2">
                  <c:v>0.21999999999999997</c:v>
                </c:pt>
                <c:pt idx="3">
                  <c:v>0.17</c:v>
                </c:pt>
                <c:pt idx="4">
                  <c:v>0.01</c:v>
                </c:pt>
                <c:pt idx="5">
                  <c:v>28.939999999999994</c:v>
                </c:pt>
                <c:pt idx="6">
                  <c:v>27.109999999999992</c:v>
                </c:pt>
                <c:pt idx="7">
                  <c:v>23.799999999999997</c:v>
                </c:pt>
                <c:pt idx="8">
                  <c:v>18.759999999999994</c:v>
                </c:pt>
                <c:pt idx="9">
                  <c:v>5.54</c:v>
                </c:pt>
                <c:pt idx="10">
                  <c:v>21.429999999999971</c:v>
                </c:pt>
                <c:pt idx="11">
                  <c:v>20.139999999999979</c:v>
                </c:pt>
                <c:pt idx="12">
                  <c:v>15.349999999999977</c:v>
                </c:pt>
                <c:pt idx="13">
                  <c:v>14.549999999999988</c:v>
                </c:pt>
                <c:pt idx="14">
                  <c:v>8.1099999999999852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AB-4652-B0B9-C8613D837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378010207"/>
        <c:axId val="1399264831"/>
      </c:barChart>
      <c:catAx>
        <c:axId val="137801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264831"/>
        <c:crosses val="autoZero"/>
        <c:auto val="1"/>
        <c:lblAlgn val="ctr"/>
        <c:lblOffset val="100"/>
        <c:noMultiLvlLbl val="0"/>
      </c:catAx>
      <c:valAx>
        <c:axId val="13992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01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325553553620262"/>
          <c:y val="1.0611880421008399E-2"/>
          <c:w val="0.41322618221630947"/>
          <c:h val="0.187040810303509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[vgsales_clean_FinalStory01022024.xlsx]top3 g8 platforms!PivotTable3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23665791776027"/>
          <c:y val="0.14249781277340332"/>
          <c:w val="0.81593000874890653"/>
          <c:h val="0.664171041119860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'top3 g8 platforms'!$B$3:$B$4</c:f>
              <c:strCache>
                <c:ptCount val="1"/>
                <c:pt idx="0">
                  <c:v>Playstation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'top3 g8 platforms'!$A$5:$A$10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'top3 g8 platforms'!$B$5:$B$10</c:f>
              <c:numCache>
                <c:formatCode>0.00%</c:formatCode>
                <c:ptCount val="5"/>
                <c:pt idx="0">
                  <c:v>0</c:v>
                </c:pt>
                <c:pt idx="1">
                  <c:v>0.37975460122699395</c:v>
                </c:pt>
                <c:pt idx="2">
                  <c:v>0.56710862991393352</c:v>
                </c:pt>
                <c:pt idx="3">
                  <c:v>0.60885413915156628</c:v>
                </c:pt>
                <c:pt idx="4">
                  <c:v>0.71480604625751254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1-4533-A469-A0A5CD63EFBC}"/>
            </c:ext>
          </c:extLst>
        </c:ser>
        <c:ser>
          <c:idx val="1"/>
          <c:order val="1"/>
          <c:tx>
            <c:strRef>
              <c:f>'top3 g8 platforms'!$C$3:$C$4</c:f>
              <c:strCache>
                <c:ptCount val="1"/>
                <c:pt idx="0">
                  <c:v>Wii 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'top3 g8 platforms'!$A$5:$A$10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'top3 g8 platforms'!$C$5:$C$10</c:f>
              <c:numCache>
                <c:formatCode>0.00%</c:formatCode>
                <c:ptCount val="5"/>
                <c:pt idx="0">
                  <c:v>1</c:v>
                </c:pt>
                <c:pt idx="1">
                  <c:v>0.33496932515337424</c:v>
                </c:pt>
                <c:pt idx="2">
                  <c:v>0.13090253547336583</c:v>
                </c:pt>
                <c:pt idx="3">
                  <c:v>8.6533889798721522E-2</c:v>
                </c:pt>
                <c:pt idx="4">
                  <c:v>5.9916226552540509E-2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1-4533-A469-A0A5CD63EFBC}"/>
            </c:ext>
          </c:extLst>
        </c:ser>
        <c:ser>
          <c:idx val="2"/>
          <c:order val="2"/>
          <c:tx>
            <c:strRef>
              <c:f>'top3 g8 platforms'!$D$3:$D$4</c:f>
              <c:strCache>
                <c:ptCount val="1"/>
                <c:pt idx="0">
                  <c:v>Xbox 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'top3 g8 platforms'!$A$5:$A$10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'top3 g8 platforms'!$D$5:$D$10</c:f>
              <c:numCache>
                <c:formatCode>0.00%</c:formatCode>
                <c:ptCount val="5"/>
                <c:pt idx="0">
                  <c:v>0</c:v>
                </c:pt>
                <c:pt idx="1">
                  <c:v>0.28527607361963192</c:v>
                </c:pt>
                <c:pt idx="2">
                  <c:v>0.3019888346127006</c:v>
                </c:pt>
                <c:pt idx="3">
                  <c:v>0.30461197104971216</c:v>
                </c:pt>
                <c:pt idx="4">
                  <c:v>0.2252777271899469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31-4533-A469-A0A5CD63E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68776095"/>
        <c:axId val="1396024623"/>
      </c:barChart>
      <c:catAx>
        <c:axId val="136877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024623"/>
        <c:crosses val="autoZero"/>
        <c:auto val="1"/>
        <c:lblAlgn val="ctr"/>
        <c:lblOffset val="100"/>
        <c:noMultiLvlLbl val="0"/>
      </c:catAx>
      <c:valAx>
        <c:axId val="13960246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77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083333333333331"/>
          <c:y val="0.80930993000874873"/>
          <c:w val="0.40416666666666673"/>
          <c:h val="0.18693569553805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adeGothicNextW01-Ligh 693250"/>
              </a:rPr>
              <a:t>Platform and Genre analysis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adeGothicNextW01-Ligh 693250"/>
              </a:rPr>
              <a:t>GameCo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Robert Indelicato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E0D775-30DE-5EE4-8A72-8199BF4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5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Video Game Sales By Platform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8C9EE2-685D-3BC1-37AC-38D85547F74E}"/>
              </a:ext>
            </a:extLst>
          </p:cNvPr>
          <p:cNvSpPr txBox="1">
            <a:spLocks/>
          </p:cNvSpPr>
          <p:nvPr/>
        </p:nvSpPr>
        <p:spPr>
          <a:xfrm>
            <a:off x="101976" y="1122218"/>
            <a:ext cx="5117230" cy="486888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Data Set shows video games sales from 1980-2016. </a:t>
            </a:r>
          </a:p>
          <a:p>
            <a:r>
              <a:rPr lang="en-US" dirty="0">
                <a:solidFill>
                  <a:schemeClr val="tx1"/>
                </a:solidFill>
              </a:rPr>
              <a:t>Atari was the first gaming platform and started in 1980</a:t>
            </a:r>
          </a:p>
          <a:p>
            <a:r>
              <a:rPr lang="en-US" dirty="0">
                <a:solidFill>
                  <a:schemeClr val="tx1"/>
                </a:solidFill>
              </a:rPr>
              <a:t>Nintendo is the longest running platform maker</a:t>
            </a:r>
          </a:p>
          <a:p>
            <a:r>
              <a:rPr lang="en-US" dirty="0">
                <a:solidFill>
                  <a:schemeClr val="tx1"/>
                </a:solidFill>
              </a:rPr>
              <a:t>In the Mid-90s Video Games started to ramp up with the advent of the Sony PlayStation which surpassed Nintendo in 1996</a:t>
            </a:r>
          </a:p>
          <a:p>
            <a:r>
              <a:rPr lang="en-US" dirty="0">
                <a:solidFill>
                  <a:schemeClr val="tx1"/>
                </a:solidFill>
              </a:rPr>
              <a:t>Since the mid 90s, the three Biggest Platform Makers are Sony PlayStation, Microsoft </a:t>
            </a:r>
            <a:r>
              <a:rPr lang="en-US" dirty="0" err="1">
                <a:solidFill>
                  <a:schemeClr val="tx1"/>
                </a:solidFill>
              </a:rPr>
              <a:t>XBox</a:t>
            </a:r>
            <a:r>
              <a:rPr lang="en-US" dirty="0">
                <a:solidFill>
                  <a:schemeClr val="tx1"/>
                </a:solidFill>
              </a:rPr>
              <a:t>, and Nintendo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8CA3D88-23AA-7781-AE48-A9D8DB8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4B8ECB9-5922-22D3-E2D6-86721BD4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533119A-3188-4195-D66B-64C5F6CF7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69164"/>
              </p:ext>
            </p:extLst>
          </p:nvPr>
        </p:nvGraphicFramePr>
        <p:xfrm>
          <a:off x="5652653" y="1494312"/>
          <a:ext cx="600423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81B0A79E-A731-9B13-9923-AAC8A28DD83B}"/>
              </a:ext>
            </a:extLst>
          </p:cNvPr>
          <p:cNvSpPr txBox="1">
            <a:spLocks/>
          </p:cNvSpPr>
          <p:nvPr/>
        </p:nvSpPr>
        <p:spPr>
          <a:xfrm>
            <a:off x="5795156" y="1328404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Video Game Unit Sales by Platform &amp; Year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0143B9A-4F3E-C6A5-2EE1-A617473F7A32}"/>
              </a:ext>
            </a:extLst>
          </p:cNvPr>
          <p:cNvSpPr txBox="1">
            <a:spLocks/>
          </p:cNvSpPr>
          <p:nvPr/>
        </p:nvSpPr>
        <p:spPr>
          <a:xfrm rot="16200000">
            <a:off x="2695783" y="3024597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Global </a:t>
            </a:r>
            <a:r>
              <a:rPr lang="en-US" sz="1200" b="1" dirty="0" err="1"/>
              <a:t>Unti</a:t>
            </a:r>
            <a:r>
              <a:rPr lang="en-US" sz="1200" b="1" dirty="0"/>
              <a:t> Sales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7842F77-ADF1-AEC1-2F00-7A2784BD69E4}"/>
              </a:ext>
            </a:extLst>
          </p:cNvPr>
          <p:cNvSpPr txBox="1">
            <a:spLocks/>
          </p:cNvSpPr>
          <p:nvPr/>
        </p:nvSpPr>
        <p:spPr>
          <a:xfrm>
            <a:off x="6988630" y="5009420"/>
            <a:ext cx="3693226" cy="3811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911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464A4F-F517-1763-A55F-8EAB0706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5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Video Game Sales By Genre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FAEE40-3DC4-7F64-19FD-CAFCA13CB803}"/>
              </a:ext>
            </a:extLst>
          </p:cNvPr>
          <p:cNvSpPr txBox="1">
            <a:spLocks/>
          </p:cNvSpPr>
          <p:nvPr/>
        </p:nvSpPr>
        <p:spPr>
          <a:xfrm>
            <a:off x="-1" y="3813011"/>
            <a:ext cx="11882112" cy="2687806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closer look at 2001-2016 since this was the first year Sony, Nintendo &amp; Microsoft platforms manufacturers had the market share of games. </a:t>
            </a:r>
          </a:p>
          <a:p>
            <a:r>
              <a:rPr lang="en-US" dirty="0"/>
              <a:t>The  Sony PlayStation leads in the Top three biggest Genres in terms of global unit sales which are Action, Sports and Shooter.</a:t>
            </a:r>
          </a:p>
          <a:p>
            <a:r>
              <a:rPr lang="en-US" dirty="0"/>
              <a:t>Although Nintendo Clearly leads in puzzles, this Genre is the smallest category.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68021A-B46A-0020-ED9C-CF4AEAE0CFEB}"/>
              </a:ext>
            </a:extLst>
          </p:cNvPr>
          <p:cNvSpPr txBox="1">
            <a:spLocks/>
          </p:cNvSpPr>
          <p:nvPr/>
        </p:nvSpPr>
        <p:spPr>
          <a:xfrm>
            <a:off x="-67232" y="547278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Break Down By Genre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FD4685-7F8D-4843-F28E-F747527A8547}"/>
              </a:ext>
            </a:extLst>
          </p:cNvPr>
          <p:cNvSpPr txBox="1">
            <a:spLocks/>
          </p:cNvSpPr>
          <p:nvPr/>
        </p:nvSpPr>
        <p:spPr>
          <a:xfrm rot="16200000">
            <a:off x="-827720" y="1884734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Percent Breakdown Unit Sales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A847602-6B85-D84D-D5D1-CAD3659150E1}"/>
              </a:ext>
            </a:extLst>
          </p:cNvPr>
          <p:cNvSpPr txBox="1">
            <a:spLocks/>
          </p:cNvSpPr>
          <p:nvPr/>
        </p:nvSpPr>
        <p:spPr>
          <a:xfrm>
            <a:off x="5849446" y="3747697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1428CD-855B-DA7F-F2AA-494E79949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157479"/>
              </p:ext>
            </p:extLst>
          </p:nvPr>
        </p:nvGraphicFramePr>
        <p:xfrm>
          <a:off x="6351289" y="543299"/>
          <a:ext cx="5647536" cy="3149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ABBFF95-918D-75A8-00E8-28E3DF33E420}"/>
              </a:ext>
            </a:extLst>
          </p:cNvPr>
          <p:cNvSpPr txBox="1">
            <a:spLocks/>
          </p:cNvSpPr>
          <p:nvPr/>
        </p:nvSpPr>
        <p:spPr>
          <a:xfrm>
            <a:off x="6063205" y="481964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Global Unit Sales by Genre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81C659-77DB-76E5-573A-67C36D62005D}"/>
              </a:ext>
            </a:extLst>
          </p:cNvPr>
          <p:cNvSpPr txBox="1">
            <a:spLocks/>
          </p:cNvSpPr>
          <p:nvPr/>
        </p:nvSpPr>
        <p:spPr>
          <a:xfrm rot="16200000">
            <a:off x="4584542" y="1812737"/>
            <a:ext cx="3454557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Global </a:t>
            </a:r>
            <a:r>
              <a:rPr lang="en-US" sz="1200" b="1" dirty="0" err="1"/>
              <a:t>Unti</a:t>
            </a:r>
            <a:r>
              <a:rPr lang="en-US" sz="1200" b="1" dirty="0"/>
              <a:t> Sales Breakdown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DD320BB-FEC2-24B0-EA01-25D033682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405407"/>
              </p:ext>
            </p:extLst>
          </p:nvPr>
        </p:nvGraphicFramePr>
        <p:xfrm>
          <a:off x="427463" y="750094"/>
          <a:ext cx="5653957" cy="286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3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9B2A6-C6DE-94B1-A4DF-F466D30B08DE}"/>
              </a:ext>
            </a:extLst>
          </p:cNvPr>
          <p:cNvSpPr txBox="1"/>
          <p:nvPr/>
        </p:nvSpPr>
        <p:spPr>
          <a:xfrm>
            <a:off x="1806095" y="4619316"/>
            <a:ext cx="79440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Action games have the most total sales looking back five years followed by shooter games then sport.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Sport and Shooter games have been taking market share form actin games since 2012</a:t>
            </a:r>
            <a:endParaRPr lang="en-US" sz="20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E674DE-B7E7-D301-3A18-18A4523B5FBE}"/>
              </a:ext>
            </a:extLst>
          </p:cNvPr>
          <p:cNvSpPr txBox="1">
            <a:spLocks/>
          </p:cNvSpPr>
          <p:nvPr/>
        </p:nvSpPr>
        <p:spPr>
          <a:xfrm rot="16200000">
            <a:off x="-242806" y="2062127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Total Unit Sales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136411-9154-C18A-38FB-C35D8C838591}"/>
              </a:ext>
            </a:extLst>
          </p:cNvPr>
          <p:cNvSpPr txBox="1">
            <a:spLocks/>
          </p:cNvSpPr>
          <p:nvPr/>
        </p:nvSpPr>
        <p:spPr>
          <a:xfrm>
            <a:off x="-121057" y="629393"/>
            <a:ext cx="6032665" cy="4645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Top Three Genres By Region – 2012-2016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2C9044-D871-75D3-5FED-8C68182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878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Closer look At The Top Three Genres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0F5C234-5186-4C75-9E62-B38B970CA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545392"/>
              </p:ext>
            </p:extLst>
          </p:nvPr>
        </p:nvGraphicFramePr>
        <p:xfrm>
          <a:off x="926275" y="807523"/>
          <a:ext cx="4708567" cy="339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5DEC0FF-F9D4-4D51-9A42-4993BDD44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709991"/>
              </p:ext>
            </p:extLst>
          </p:nvPr>
        </p:nvGraphicFramePr>
        <p:xfrm>
          <a:off x="6545159" y="844216"/>
          <a:ext cx="4884964" cy="311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F15C3FB-FDE5-D86A-2807-97D57213BFFE}"/>
              </a:ext>
            </a:extLst>
          </p:cNvPr>
          <p:cNvSpPr txBox="1">
            <a:spLocks/>
          </p:cNvSpPr>
          <p:nvPr/>
        </p:nvSpPr>
        <p:spPr>
          <a:xfrm>
            <a:off x="5911608" y="629393"/>
            <a:ext cx="6032665" cy="4645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Percent Breakdown For Top Three Genres By Year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B7C34B9-3F4D-1E72-BB64-7E8A78EC99BF}"/>
              </a:ext>
            </a:extLst>
          </p:cNvPr>
          <p:cNvSpPr txBox="1">
            <a:spLocks/>
          </p:cNvSpPr>
          <p:nvPr/>
        </p:nvSpPr>
        <p:spPr>
          <a:xfrm>
            <a:off x="5852265" y="3990127"/>
            <a:ext cx="6032665" cy="4645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Year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2BEFFFB-3E81-DF52-8E3A-C5B98CBC0D4A}"/>
              </a:ext>
            </a:extLst>
          </p:cNvPr>
          <p:cNvSpPr txBox="1">
            <a:spLocks/>
          </p:cNvSpPr>
          <p:nvPr/>
        </p:nvSpPr>
        <p:spPr>
          <a:xfrm rot="16200000">
            <a:off x="5424676" y="2258808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Percent Breakdown</a:t>
            </a:r>
          </a:p>
        </p:txBody>
      </p:sp>
    </p:spTree>
    <p:extLst>
      <p:ext uri="{BB962C8B-B14F-4D97-AF65-F5344CB8AC3E}">
        <p14:creationId xmlns:p14="http://schemas.microsoft.com/office/powerpoint/2010/main" val="68056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9B2A6-C6DE-94B1-A4DF-F466D30B08DE}"/>
              </a:ext>
            </a:extLst>
          </p:cNvPr>
          <p:cNvSpPr txBox="1"/>
          <p:nvPr/>
        </p:nvSpPr>
        <p:spPr>
          <a:xfrm>
            <a:off x="1998976" y="5187323"/>
            <a:ext cx="79440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Sony has the most publishers making games for its platforms</a:t>
            </a:r>
            <a:endParaRPr lang="en-US" sz="20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3BEB0-3669-FE5D-C9EB-6075EC5985E5}"/>
              </a:ext>
            </a:extLst>
          </p:cNvPr>
          <p:cNvSpPr txBox="1"/>
          <p:nvPr/>
        </p:nvSpPr>
        <p:spPr>
          <a:xfrm>
            <a:off x="2922390" y="4004283"/>
            <a:ext cx="6097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Year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E674DE-B7E7-D301-3A18-18A4523B5FBE}"/>
              </a:ext>
            </a:extLst>
          </p:cNvPr>
          <p:cNvSpPr txBox="1">
            <a:spLocks/>
          </p:cNvSpPr>
          <p:nvPr/>
        </p:nvSpPr>
        <p:spPr>
          <a:xfrm rot="16200000">
            <a:off x="-242806" y="2062127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Number of Publishers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136411-9154-C18A-38FB-C35D8C838591}"/>
              </a:ext>
            </a:extLst>
          </p:cNvPr>
          <p:cNvSpPr txBox="1">
            <a:spLocks/>
          </p:cNvSpPr>
          <p:nvPr/>
        </p:nvSpPr>
        <p:spPr>
          <a:xfrm>
            <a:off x="2789836" y="575242"/>
            <a:ext cx="6032665" cy="4645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Yearly Count of Gaming Publishers by Top 3 Platform Makers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2C9044-D871-75D3-5FED-8C68182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5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Number Of Publishers - Top Three Platforms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99DC10-A304-4212-97C0-5FEC50F162BE}"/>
              </a:ext>
            </a:extLst>
          </p:cNvPr>
          <p:cNvGraphicFramePr>
            <a:graphicFrameLocks/>
          </p:cNvGraphicFramePr>
          <p:nvPr/>
        </p:nvGraphicFramePr>
        <p:xfrm>
          <a:off x="991590" y="789088"/>
          <a:ext cx="10723418" cy="3474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8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9B2A6-C6DE-94B1-A4DF-F466D30B08DE}"/>
              </a:ext>
            </a:extLst>
          </p:cNvPr>
          <p:cNvSpPr txBox="1"/>
          <p:nvPr/>
        </p:nvSpPr>
        <p:spPr>
          <a:xfrm>
            <a:off x="498831" y="4292391"/>
            <a:ext cx="109311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Sony is the dominant platform </a:t>
            </a:r>
            <a:r>
              <a:rPr lang="en-US" sz="2000" dirty="0"/>
              <a:t>as compared to Microsoft and Nintendo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2016 has the least sales across the three platforms.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Sony European sales have  been trending upward and have surpassed North American sales with the exception of 2016.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Microsoft &amp; Nintendo sales have been trending downwards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Japan sales are mostly Nintendo and Sony although sales for both have been trending downward.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E674DE-B7E7-D301-3A18-18A4523B5FBE}"/>
              </a:ext>
            </a:extLst>
          </p:cNvPr>
          <p:cNvSpPr txBox="1">
            <a:spLocks/>
          </p:cNvSpPr>
          <p:nvPr/>
        </p:nvSpPr>
        <p:spPr>
          <a:xfrm rot="16200000">
            <a:off x="-244660" y="1880711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Sum of Global Sales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136411-9154-C18A-38FB-C35D8C838591}"/>
              </a:ext>
            </a:extLst>
          </p:cNvPr>
          <p:cNvSpPr txBox="1">
            <a:spLocks/>
          </p:cNvSpPr>
          <p:nvPr/>
        </p:nvSpPr>
        <p:spPr>
          <a:xfrm>
            <a:off x="2530434" y="588429"/>
            <a:ext cx="6032665" cy="4645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Five Year Regional Sales Trend by Platform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2C9044-D871-75D3-5FED-8C68182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61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Sales Comparison By Platform– Top Three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F7B4A94-286E-41C2-855E-11F0316CA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90982"/>
              </p:ext>
            </p:extLst>
          </p:nvPr>
        </p:nvGraphicFramePr>
        <p:xfrm>
          <a:off x="926274" y="837211"/>
          <a:ext cx="10503725" cy="304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27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E2C5D-B4CC-C32B-4710-60565F7283F1}"/>
              </a:ext>
            </a:extLst>
          </p:cNvPr>
          <p:cNvSpPr txBox="1"/>
          <p:nvPr/>
        </p:nvSpPr>
        <p:spPr>
          <a:xfrm>
            <a:off x="43381" y="1328764"/>
            <a:ext cx="50824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recent platforms as of this data set (2016) are the generation 8 Gaming Platforms developed by the Top 3 makers (Sony </a:t>
            </a:r>
            <a:r>
              <a:rPr lang="en-US" dirty="0" err="1"/>
              <a:t>Playstion</a:t>
            </a:r>
            <a:r>
              <a:rPr lang="en-US" dirty="0"/>
              <a:t> 4, Microsoft Xbox One &amp; Nintendo Wii U).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]Nintendo was the first to release the generation 8 </a:t>
            </a:r>
            <a:r>
              <a:rPr lang="en-US" dirty="0" err="1"/>
              <a:t>WiiI</a:t>
            </a:r>
            <a:r>
              <a:rPr lang="en-US" dirty="0"/>
              <a:t> U Platform in 2012.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release of the </a:t>
            </a:r>
            <a:r>
              <a:rPr lang="en-US" dirty="0" err="1"/>
              <a:t>Playstation</a:t>
            </a:r>
            <a:r>
              <a:rPr lang="en-US" dirty="0"/>
              <a:t> 4 Sony dominates in Global game unit Sales as compared to the other two.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8A42E8-6372-A54A-6C66-316F4045A945}"/>
              </a:ext>
            </a:extLst>
          </p:cNvPr>
          <p:cNvSpPr txBox="1">
            <a:spLocks/>
          </p:cNvSpPr>
          <p:nvPr/>
        </p:nvSpPr>
        <p:spPr>
          <a:xfrm rot="16200000">
            <a:off x="4902161" y="3198599"/>
            <a:ext cx="2116241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 Global  Sales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1883D5-9528-10A9-6C73-A844BE739215}"/>
              </a:ext>
            </a:extLst>
          </p:cNvPr>
          <p:cNvSpPr txBox="1">
            <a:spLocks/>
          </p:cNvSpPr>
          <p:nvPr/>
        </p:nvSpPr>
        <p:spPr>
          <a:xfrm>
            <a:off x="5271998" y="1729449"/>
            <a:ext cx="6032665" cy="460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Percentage of Global Sales by the Major Gen  8 Platforms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8496FE-AD73-EF71-6D33-A5C228A4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5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Closer Look At The Latest Gaming Platforms By Top Three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9E4699C-1362-2B17-CD44-6BE5FED3F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549882"/>
              </p:ext>
            </p:extLst>
          </p:nvPr>
        </p:nvGraphicFramePr>
        <p:xfrm>
          <a:off x="5653098" y="1740575"/>
          <a:ext cx="5505440" cy="352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6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E2C5D-B4CC-C32B-4710-60565F7283F1}"/>
              </a:ext>
            </a:extLst>
          </p:cNvPr>
          <p:cNvSpPr txBox="1"/>
          <p:nvPr/>
        </p:nvSpPr>
        <p:spPr>
          <a:xfrm>
            <a:off x="62505" y="771536"/>
            <a:ext cx="110290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Sony has the most publishers making games for its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Nintendo is losing market share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Sales have been on decline across the three major Gaming Platforms since 2008, Sony is the dominant Gaming Platform leading in Sales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Historically North America has been the largest sales region for Sony however, its European sales have surpassed North American sales in the last several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Action, Sports and Shooter are the top three genres and Sony leads in these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Sony should continue to focus on European Sales and look into why North American sales are slowly in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investments in the top three genres (Action, Shooter &amp; Sports)  may improve sales.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8496FE-AD73-EF71-6D33-A5C228A4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4" y="214314"/>
            <a:ext cx="12192000" cy="8075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4215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675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584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TradeGothicNextW01-Ligh 693250</vt:lpstr>
      <vt:lpstr>Wingdings</vt:lpstr>
      <vt:lpstr>FrostyVTI</vt:lpstr>
      <vt:lpstr>Platform and Genre analysis of GameCo</vt:lpstr>
      <vt:lpstr>Video Game Sales By Platform</vt:lpstr>
      <vt:lpstr>Video Game Sales By Genre</vt:lpstr>
      <vt:lpstr>Closer look At The Top Three Genres</vt:lpstr>
      <vt:lpstr>Number Of Publishers - Top Three Platforms</vt:lpstr>
      <vt:lpstr>Sales Comparison By Platform– Top Three</vt:lpstr>
      <vt:lpstr>Closer Look At The Latest Gaming Platforms By Top Three</vt:lpstr>
      <vt:lpstr>Summary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Sales</dc:title>
  <dc:creator>Robert Jr. Indelicato</dc:creator>
  <cp:lastModifiedBy>Robert Jr. Indelicato</cp:lastModifiedBy>
  <cp:revision>2</cp:revision>
  <dcterms:created xsi:type="dcterms:W3CDTF">2024-01-03T00:24:55Z</dcterms:created>
  <dcterms:modified xsi:type="dcterms:W3CDTF">2024-01-09T02:14:30Z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