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81" r:id="rId2"/>
    <p:sldId id="256" r:id="rId3"/>
    <p:sldId id="267" r:id="rId4"/>
    <p:sldId id="268" r:id="rId5"/>
    <p:sldId id="269" r:id="rId6"/>
    <p:sldId id="257" r:id="rId7"/>
    <p:sldId id="260" r:id="rId8"/>
    <p:sldId id="262" r:id="rId9"/>
    <p:sldId id="265" r:id="rId10"/>
    <p:sldId id="266" r:id="rId11"/>
    <p:sldId id="258" r:id="rId12"/>
    <p:sldId id="270" r:id="rId13"/>
    <p:sldId id="271" r:id="rId14"/>
    <p:sldId id="276" r:id="rId15"/>
    <p:sldId id="272" r:id="rId16"/>
    <p:sldId id="274" r:id="rId17"/>
    <p:sldId id="277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7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26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52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051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5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8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471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1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04CB8-8F56-493A-9E57-B4EEAE1A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509D5-7F48-412B-AA53-B6A7765C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70818-0F7F-4A29-8ABC-FE6BF43F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9ADF4-6765-4C14-9388-3699D677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C8829-7CB2-4E32-888B-F2799F5C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6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9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4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5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8C4271-07D6-4713-A590-3FFD771D27AC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D3FAD5-AB4B-4DEE-8100-311DA4AFA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024AA-113F-424E-815B-80D9EFC8D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企業分析與市場分析</a:t>
            </a:r>
            <a:r>
              <a:rPr lang="en-US" altLang="zh-TW" dirty="0"/>
              <a:t>v.2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0ADF8C-85EB-4076-9F8C-7429F4264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負責網頁名稱</a:t>
            </a:r>
            <a:r>
              <a:rPr lang="en-US" altLang="zh-TW" sz="2800" dirty="0">
                <a:solidFill>
                  <a:schemeClr val="tx1"/>
                </a:solidFill>
              </a:rPr>
              <a:t>:</a:t>
            </a:r>
            <a:r>
              <a:rPr lang="zh-TW" altLang="en-US" sz="2800" dirty="0">
                <a:solidFill>
                  <a:schemeClr val="tx1"/>
                </a:solidFill>
              </a:rPr>
              <a:t>企業分析</a:t>
            </a:r>
            <a:r>
              <a:rPr lang="en-US" altLang="zh-TW" sz="2800" dirty="0">
                <a:solidFill>
                  <a:schemeClr val="tx1"/>
                </a:solidFill>
              </a:rPr>
              <a:t>/</a:t>
            </a:r>
            <a:r>
              <a:rPr lang="zh-TW" altLang="en-US" sz="2800" dirty="0">
                <a:solidFill>
                  <a:schemeClr val="tx1"/>
                </a:solidFill>
              </a:rPr>
              <a:t>市場分析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趙奕竣</a:t>
            </a:r>
          </a:p>
        </p:txBody>
      </p:sp>
    </p:spTree>
    <p:extLst>
      <p:ext uri="{BB962C8B-B14F-4D97-AF65-F5344CB8AC3E}">
        <p14:creationId xmlns:p14="http://schemas.microsoft.com/office/powerpoint/2010/main" val="19534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09269-9E9F-4495-9BFC-5C42AB8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策略聯盟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48B4D-CB19-4FDF-9048-6A31D4B4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從本身製造內容為原點</a:t>
            </a:r>
            <a:r>
              <a:rPr lang="en-US" altLang="zh-TW" dirty="0"/>
              <a:t>(</a:t>
            </a:r>
            <a:r>
              <a:rPr lang="zh-TW" altLang="en-US" dirty="0"/>
              <a:t>大多為介於上中游</a:t>
            </a:r>
            <a:r>
              <a:rPr lang="en-US" altLang="zh-TW" dirty="0"/>
              <a:t>OEM</a:t>
            </a:r>
            <a:r>
              <a:rPr lang="zh-TW" altLang="en-US" dirty="0"/>
              <a:t>廠或中下游的</a:t>
            </a:r>
            <a:r>
              <a:rPr lang="en-US" altLang="zh-TW" dirty="0"/>
              <a:t>ODM</a:t>
            </a:r>
            <a:r>
              <a:rPr lang="zh-TW" altLang="en-US" dirty="0"/>
              <a:t>廠商</a:t>
            </a:r>
            <a:r>
              <a:rPr lang="en-US" altLang="zh-TW" dirty="0"/>
              <a:t>)</a:t>
            </a:r>
            <a:r>
              <a:rPr lang="zh-TW" altLang="en-US" dirty="0"/>
              <a:t>，向上尋找固定供應商穩定原料品質，降低中間支出</a:t>
            </a:r>
            <a:r>
              <a:rPr lang="en-US" altLang="zh-TW" dirty="0"/>
              <a:t>(</a:t>
            </a:r>
            <a:r>
              <a:rPr lang="zh-TW" altLang="en-US" dirty="0"/>
              <a:t>運輸費、關稅</a:t>
            </a:r>
            <a:r>
              <a:rPr lang="en-US" altLang="zh-TW" dirty="0"/>
              <a:t>)</a:t>
            </a:r>
            <a:r>
              <a:rPr lang="zh-TW" altLang="en-US" dirty="0"/>
              <a:t>、減少運輸中損耗率。</a:t>
            </a:r>
          </a:p>
          <a:p>
            <a:r>
              <a:rPr lang="zh-TW" altLang="en-US" dirty="0"/>
              <a:t>向下尋找成衣製造</a:t>
            </a:r>
            <a:r>
              <a:rPr lang="en-US" altLang="zh-TW" dirty="0"/>
              <a:t>/</a:t>
            </a:r>
            <a:r>
              <a:rPr lang="zh-TW" altLang="en-US" dirty="0"/>
              <a:t>設計、染整廠</a:t>
            </a:r>
            <a:r>
              <a:rPr lang="en-US" altLang="zh-TW" dirty="0"/>
              <a:t>(OEM)</a:t>
            </a:r>
            <a:r>
              <a:rPr lang="zh-TW" altLang="en-US" dirty="0"/>
              <a:t>、品牌廠，也可發展自創品牌。</a:t>
            </a:r>
          </a:p>
          <a:p>
            <a:r>
              <a:rPr lang="zh-TW" altLang="en-US" dirty="0"/>
              <a:t>影響的因素</a:t>
            </a:r>
            <a:r>
              <a:rPr lang="en-US" altLang="zh-TW" dirty="0"/>
              <a:t>:</a:t>
            </a:r>
            <a:r>
              <a:rPr lang="zh-TW" altLang="en-US" dirty="0"/>
              <a:t>人力成本、原料、人力資源、交通、關稅等。</a:t>
            </a:r>
          </a:p>
          <a:p>
            <a:r>
              <a:rPr lang="en-US" altLang="zh-TW" dirty="0"/>
              <a:t>E.X.</a:t>
            </a:r>
            <a:r>
              <a:rPr lang="zh-TW" altLang="en-US" dirty="0"/>
              <a:t>：儒鴻</a:t>
            </a:r>
            <a:r>
              <a:rPr lang="en-US" altLang="zh-TW" dirty="0"/>
              <a:t>:</a:t>
            </a:r>
            <a:r>
              <a:rPr lang="zh-TW" altLang="en-US" u="sng" dirty="0"/>
              <a:t>上游原料廠主要找</a:t>
            </a:r>
            <a:r>
              <a:rPr lang="zh-TW" altLang="en-US" u="sng" dirty="0">
                <a:solidFill>
                  <a:srgbClr val="FF0000"/>
                </a:solidFill>
              </a:rPr>
              <a:t>台灣</a:t>
            </a:r>
            <a:r>
              <a:rPr lang="zh-TW" altLang="en-US" u="sng" dirty="0"/>
              <a:t>本土</a:t>
            </a:r>
            <a:r>
              <a:rPr lang="zh-TW" altLang="en-US" dirty="0"/>
              <a:t>，而在下游成衣加工廠</a:t>
            </a:r>
            <a:r>
              <a:rPr lang="zh-TW" altLang="en-US" dirty="0">
                <a:solidFill>
                  <a:srgbClr val="FF0000"/>
                </a:solidFill>
              </a:rPr>
              <a:t>往東南亞國家設廠，人力多、成本低、交通方便</a:t>
            </a:r>
            <a:r>
              <a:rPr lang="zh-TW" altLang="en-US" dirty="0"/>
              <a:t>，與中國大陸不同是關稅較</a:t>
            </a:r>
            <a:r>
              <a:rPr lang="zh-TW" altLang="en-US" dirty="0">
                <a:solidFill>
                  <a:srgbClr val="FF0000"/>
                </a:solidFill>
              </a:rPr>
              <a:t>低</a:t>
            </a:r>
            <a:r>
              <a:rPr lang="zh-TW" altLang="en-US" dirty="0"/>
              <a:t>、人力成本更</a:t>
            </a:r>
            <a:r>
              <a:rPr lang="zh-TW" altLang="en-US" dirty="0">
                <a:solidFill>
                  <a:srgbClr val="FF0000"/>
                </a:solidFill>
              </a:rPr>
              <a:t>低</a:t>
            </a:r>
            <a:r>
              <a:rPr lang="zh-TW" altLang="en-US" dirty="0"/>
              <a:t>，產品運輸給客戶各地加工廠比台灣方便。</a:t>
            </a:r>
          </a:p>
        </p:txBody>
      </p:sp>
    </p:spTree>
    <p:extLst>
      <p:ext uri="{BB962C8B-B14F-4D97-AF65-F5344CB8AC3E}">
        <p14:creationId xmlns:p14="http://schemas.microsoft.com/office/powerpoint/2010/main" val="218473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FC28FE-5009-4547-98A2-B806565C542A}"/>
              </a:ext>
            </a:extLst>
          </p:cNvPr>
          <p:cNvSpPr/>
          <p:nvPr/>
        </p:nvSpPr>
        <p:spPr>
          <a:xfrm>
            <a:off x="346856" y="2122203"/>
            <a:ext cx="2844578" cy="4211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0DD6F3D-55F5-44FC-BB1D-0A5AF0244912}"/>
              </a:ext>
            </a:extLst>
          </p:cNvPr>
          <p:cNvSpPr/>
          <p:nvPr/>
        </p:nvSpPr>
        <p:spPr>
          <a:xfrm>
            <a:off x="4025707" y="2087522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4776414-2D0D-4636-8094-4C4A93BA0902}"/>
              </a:ext>
            </a:extLst>
          </p:cNvPr>
          <p:cNvSpPr/>
          <p:nvPr/>
        </p:nvSpPr>
        <p:spPr>
          <a:xfrm>
            <a:off x="4025707" y="3431609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94735B1-FD66-480A-A1B3-AD571C9C2D3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3191434" y="2554149"/>
            <a:ext cx="834273" cy="167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CD16900-2C44-497C-84F0-74973B1FE831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3191434" y="3898236"/>
            <a:ext cx="834273" cy="32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2A92DE-E541-495D-8780-C4D199E26ABA}"/>
              </a:ext>
            </a:extLst>
          </p:cNvPr>
          <p:cNvSpPr txBox="1"/>
          <p:nvPr/>
        </p:nvSpPr>
        <p:spPr>
          <a:xfrm>
            <a:off x="1123071" y="3979789"/>
            <a:ext cx="145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族群市場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281025-F891-4300-9124-944DBBCF2762}"/>
              </a:ext>
            </a:extLst>
          </p:cNvPr>
          <p:cNvSpPr txBox="1"/>
          <p:nvPr/>
        </p:nvSpPr>
        <p:spPr>
          <a:xfrm>
            <a:off x="4151729" y="2348370"/>
            <a:ext cx="68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男性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76DE0C-DF47-46B3-BEEB-00313437860C}"/>
              </a:ext>
            </a:extLst>
          </p:cNvPr>
          <p:cNvSpPr txBox="1"/>
          <p:nvPr/>
        </p:nvSpPr>
        <p:spPr>
          <a:xfrm>
            <a:off x="4162166" y="3696633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女性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EFB9E3-EAD4-4D9D-A961-243503EE48BF}"/>
              </a:ext>
            </a:extLst>
          </p:cNvPr>
          <p:cNvSpPr/>
          <p:nvPr/>
        </p:nvSpPr>
        <p:spPr>
          <a:xfrm>
            <a:off x="4511788" y="64331"/>
            <a:ext cx="2658359" cy="1602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3A750E3-22F6-4C7E-8EDE-6B2252BB54D7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V="1">
            <a:off x="1769145" y="1666888"/>
            <a:ext cx="4071823" cy="4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7CD35066-883A-2E65-E90B-76E160058129}"/>
              </a:ext>
            </a:extLst>
          </p:cNvPr>
          <p:cNvSpPr/>
          <p:nvPr/>
        </p:nvSpPr>
        <p:spPr>
          <a:xfrm>
            <a:off x="8923380" y="2122203"/>
            <a:ext cx="2872072" cy="4211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DEA9C14-DB28-862E-B50C-05BAF845DFA2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H="1" flipV="1">
            <a:off x="5840968" y="1666888"/>
            <a:ext cx="4518448" cy="4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171A53A-DDD6-AAF1-BA75-CFB275D6CEEC}"/>
              </a:ext>
            </a:extLst>
          </p:cNvPr>
          <p:cNvSpPr txBox="1"/>
          <p:nvPr/>
        </p:nvSpPr>
        <p:spPr>
          <a:xfrm>
            <a:off x="9861732" y="3945169"/>
            <a:ext cx="192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目標市場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7B6C513F-9039-BD88-59B7-FBD05FA57E9E}"/>
              </a:ext>
            </a:extLst>
          </p:cNvPr>
          <p:cNvSpPr/>
          <p:nvPr/>
        </p:nvSpPr>
        <p:spPr>
          <a:xfrm>
            <a:off x="4025707" y="5740080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09BFEE22-699C-3CF8-EAC3-A8DCBED69278}"/>
              </a:ext>
            </a:extLst>
          </p:cNvPr>
          <p:cNvSpPr/>
          <p:nvPr/>
        </p:nvSpPr>
        <p:spPr>
          <a:xfrm>
            <a:off x="4025707" y="4573590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7F6B806-0795-D266-30DF-23658A107D3B}"/>
              </a:ext>
            </a:extLst>
          </p:cNvPr>
          <p:cNvCxnSpPr>
            <a:cxnSpLocks/>
            <a:stCxn id="4" idx="3"/>
            <a:endCxn id="66" idx="2"/>
          </p:cNvCxnSpPr>
          <p:nvPr/>
        </p:nvCxnSpPr>
        <p:spPr>
          <a:xfrm>
            <a:off x="3191434" y="4227796"/>
            <a:ext cx="834273" cy="81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3B68607-9596-3A88-5B07-CE54C03FA9C7}"/>
              </a:ext>
            </a:extLst>
          </p:cNvPr>
          <p:cNvCxnSpPr>
            <a:cxnSpLocks/>
            <a:stCxn id="4" idx="3"/>
            <a:endCxn id="65" idx="2"/>
          </p:cNvCxnSpPr>
          <p:nvPr/>
        </p:nvCxnSpPr>
        <p:spPr>
          <a:xfrm>
            <a:off x="3191434" y="4227796"/>
            <a:ext cx="834273" cy="197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1F93B1A-A693-1FB1-84EC-373C41F63CEE}"/>
              </a:ext>
            </a:extLst>
          </p:cNvPr>
          <p:cNvSpPr txBox="1"/>
          <p:nvPr/>
        </p:nvSpPr>
        <p:spPr>
          <a:xfrm>
            <a:off x="4167109" y="4821780"/>
            <a:ext cx="79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兒童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781D4AF-65FB-F0E3-5F94-D2430D2000E7}"/>
              </a:ext>
            </a:extLst>
          </p:cNvPr>
          <p:cNvSpPr txBox="1"/>
          <p:nvPr/>
        </p:nvSpPr>
        <p:spPr>
          <a:xfrm>
            <a:off x="4174670" y="5964056"/>
            <a:ext cx="6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銀髮</a:t>
            </a: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7799D4FD-EFA0-AAC7-7AC8-BB5C2E657225}"/>
              </a:ext>
            </a:extLst>
          </p:cNvPr>
          <p:cNvSpPr/>
          <p:nvPr/>
        </p:nvSpPr>
        <p:spPr>
          <a:xfrm>
            <a:off x="6925861" y="5743211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2F63F9C3-E1E5-C2C4-67C7-BE73C60EA4A5}"/>
              </a:ext>
            </a:extLst>
          </p:cNvPr>
          <p:cNvSpPr/>
          <p:nvPr/>
        </p:nvSpPr>
        <p:spPr>
          <a:xfrm>
            <a:off x="6927408" y="4539819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6C3F8C0D-8D88-7347-15F7-8AE04CE3038D}"/>
              </a:ext>
            </a:extLst>
          </p:cNvPr>
          <p:cNvSpPr/>
          <p:nvPr/>
        </p:nvSpPr>
        <p:spPr>
          <a:xfrm>
            <a:off x="6925861" y="2087522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CF6DC2A7-C0DD-17D0-4F53-63002295D092}"/>
              </a:ext>
            </a:extLst>
          </p:cNvPr>
          <p:cNvSpPr/>
          <p:nvPr/>
        </p:nvSpPr>
        <p:spPr>
          <a:xfrm>
            <a:off x="6931811" y="3386203"/>
            <a:ext cx="989814" cy="93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21C0D6BD-8211-1825-46A5-5C3E1ECB3A4B}"/>
              </a:ext>
            </a:extLst>
          </p:cNvPr>
          <p:cNvCxnSpPr>
            <a:cxnSpLocks/>
            <a:stCxn id="40" idx="1"/>
            <a:endCxn id="79" idx="6"/>
          </p:cNvCxnSpPr>
          <p:nvPr/>
        </p:nvCxnSpPr>
        <p:spPr>
          <a:xfrm flipH="1">
            <a:off x="7915675" y="4227796"/>
            <a:ext cx="1007705" cy="198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A4AE5EF1-51AE-975E-6311-AF268F75B1EA}"/>
              </a:ext>
            </a:extLst>
          </p:cNvPr>
          <p:cNvCxnSpPr>
            <a:cxnSpLocks/>
            <a:stCxn id="40" idx="1"/>
            <a:endCxn id="80" idx="6"/>
          </p:cNvCxnSpPr>
          <p:nvPr/>
        </p:nvCxnSpPr>
        <p:spPr>
          <a:xfrm flipH="1">
            <a:off x="7917222" y="4227796"/>
            <a:ext cx="1006158" cy="77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80FDF27-7E97-194E-7946-0810A19D4796}"/>
              </a:ext>
            </a:extLst>
          </p:cNvPr>
          <p:cNvCxnSpPr>
            <a:cxnSpLocks/>
            <a:stCxn id="40" idx="1"/>
            <a:endCxn id="82" idx="6"/>
          </p:cNvCxnSpPr>
          <p:nvPr/>
        </p:nvCxnSpPr>
        <p:spPr>
          <a:xfrm flipH="1" flipV="1">
            <a:off x="7921625" y="3852830"/>
            <a:ext cx="1001755" cy="3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52E8285E-3C16-067E-0696-448D5F3894CE}"/>
              </a:ext>
            </a:extLst>
          </p:cNvPr>
          <p:cNvCxnSpPr>
            <a:cxnSpLocks/>
            <a:stCxn id="40" idx="1"/>
            <a:endCxn id="81" idx="6"/>
          </p:cNvCxnSpPr>
          <p:nvPr/>
        </p:nvCxnSpPr>
        <p:spPr>
          <a:xfrm flipH="1" flipV="1">
            <a:off x="7915675" y="2554149"/>
            <a:ext cx="1007705" cy="167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F9E7DF11-6F37-0413-DDEB-99F455DF2596}"/>
              </a:ext>
            </a:extLst>
          </p:cNvPr>
          <p:cNvSpPr txBox="1"/>
          <p:nvPr/>
        </p:nvSpPr>
        <p:spPr>
          <a:xfrm>
            <a:off x="7096329" y="2329882"/>
            <a:ext cx="7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機能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BE2980B-FDBB-0545-CAFE-2D78A6609814}"/>
              </a:ext>
            </a:extLst>
          </p:cNvPr>
          <p:cNvSpPr txBox="1"/>
          <p:nvPr/>
        </p:nvSpPr>
        <p:spPr>
          <a:xfrm>
            <a:off x="7105137" y="3693684"/>
            <a:ext cx="8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平價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5D2F58C-AF35-BCDC-A23D-D742152B97EE}"/>
              </a:ext>
            </a:extLst>
          </p:cNvPr>
          <p:cNvSpPr txBox="1"/>
          <p:nvPr/>
        </p:nvSpPr>
        <p:spPr>
          <a:xfrm>
            <a:off x="7104154" y="4821780"/>
            <a:ext cx="72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創新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C74FCCE-10F0-C8F5-9F21-9B072903912C}"/>
              </a:ext>
            </a:extLst>
          </p:cNvPr>
          <p:cNvSpPr txBox="1"/>
          <p:nvPr/>
        </p:nvSpPr>
        <p:spPr>
          <a:xfrm>
            <a:off x="7104154" y="5964056"/>
            <a:ext cx="7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環保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5B237604-AEE1-AAA5-47C0-AD7A32379667}"/>
              </a:ext>
            </a:extLst>
          </p:cNvPr>
          <p:cNvSpPr txBox="1"/>
          <p:nvPr/>
        </p:nvSpPr>
        <p:spPr>
          <a:xfrm>
            <a:off x="5289637" y="680944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市場生態</a:t>
            </a:r>
          </a:p>
        </p:txBody>
      </p:sp>
    </p:spTree>
    <p:extLst>
      <p:ext uri="{BB962C8B-B14F-4D97-AF65-F5344CB8AC3E}">
        <p14:creationId xmlns:p14="http://schemas.microsoft.com/office/powerpoint/2010/main" val="46509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A52B0-75BE-4E2F-A511-D6B58D4E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799761"/>
            <a:ext cx="10364452" cy="2991440"/>
          </a:xfrm>
        </p:spPr>
        <p:txBody>
          <a:bodyPr/>
          <a:lstStyle/>
          <a:p>
            <a:r>
              <a:rPr lang="zh-TW" altLang="en-US" dirty="0"/>
              <a:t>女生商機比男生大，銷售比例在</a:t>
            </a:r>
            <a:r>
              <a:rPr lang="en-US" altLang="zh-TW" dirty="0"/>
              <a:t>6:4</a:t>
            </a:r>
          </a:p>
          <a:p>
            <a:r>
              <a:rPr lang="zh-TW" altLang="en-US" dirty="0"/>
              <a:t>材質以</a:t>
            </a:r>
            <a:r>
              <a:rPr lang="zh-TW" altLang="en-US" dirty="0">
                <a:solidFill>
                  <a:srgbClr val="FF0000"/>
                </a:solidFill>
              </a:rPr>
              <a:t>天然材質</a:t>
            </a:r>
            <a:r>
              <a:rPr lang="zh-TW" altLang="en-US" dirty="0"/>
              <a:t>為主，運用複合材質達到現代生活需求</a:t>
            </a:r>
            <a:endParaRPr lang="en-US" altLang="zh-TW" dirty="0"/>
          </a:p>
          <a:p>
            <a:r>
              <a:rPr lang="zh-TW" altLang="en-US" dirty="0"/>
              <a:t>實體店銷售較網路門市</a:t>
            </a:r>
            <a:r>
              <a:rPr lang="zh-TW" altLang="en-US" dirty="0">
                <a:solidFill>
                  <a:srgbClr val="FF0000"/>
                </a:solidFill>
              </a:rPr>
              <a:t>高</a:t>
            </a:r>
            <a:r>
              <a:rPr lang="zh-TW" altLang="en-US" dirty="0"/>
              <a:t>，網路門市以配件類較多下單</a:t>
            </a:r>
            <a:endParaRPr lang="en-US" altLang="zh-TW" dirty="0"/>
          </a:p>
          <a:p>
            <a:r>
              <a:rPr lang="zh-TW" altLang="en-US" dirty="0"/>
              <a:t>設計感不輸成人服裝，品質更是不輸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2F44-DC2A-4B43-BF66-89C8134011C9}"/>
              </a:ext>
            </a:extLst>
          </p:cNvPr>
          <p:cNvSpPr txBox="1"/>
          <p:nvPr/>
        </p:nvSpPr>
        <p:spPr>
          <a:xfrm>
            <a:off x="838986" y="593889"/>
            <a:ext cx="650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兒童市場</a:t>
            </a:r>
          </a:p>
        </p:txBody>
      </p:sp>
    </p:spTree>
    <p:extLst>
      <p:ext uri="{BB962C8B-B14F-4D97-AF65-F5344CB8AC3E}">
        <p14:creationId xmlns:p14="http://schemas.microsoft.com/office/powerpoint/2010/main" val="248182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6BCBB-95C5-433A-9966-C9F838F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/>
              <a:t>男性市場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2D9B8-89FA-44CC-969D-1562D62C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253767"/>
            <a:ext cx="10364452" cy="5439264"/>
          </a:xfrm>
        </p:spPr>
        <p:txBody>
          <a:bodyPr>
            <a:normAutofit/>
          </a:bodyPr>
          <a:lstStyle/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休閒衣物</a:t>
            </a:r>
            <a:endParaRPr lang="en-US" altLang="zh-TW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注重舒適性、平價、耐用性</a:t>
            </a:r>
            <a:endParaRPr lang="en-US" altLang="zh-TW" dirty="0"/>
          </a:p>
          <a:p>
            <a:r>
              <a:rPr lang="zh-TW" altLang="en-US" dirty="0"/>
              <a:t>上衣、褲子、外套、其他銷售額比例大約</a:t>
            </a:r>
            <a:r>
              <a:rPr lang="en-US" altLang="zh-TW" dirty="0"/>
              <a:t>4:3:2:1</a:t>
            </a:r>
          </a:p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運動服裝</a:t>
            </a:r>
            <a:endParaRPr lang="en-US" altLang="zh-TW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注重機能，外觀簡單、有型</a:t>
            </a:r>
            <a:endParaRPr lang="en-US" altLang="zh-TW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年齡族群介於 </a:t>
            </a:r>
            <a:r>
              <a:rPr lang="en-US" altLang="zh-TW" dirty="0"/>
              <a:t>21 </a:t>
            </a:r>
            <a:r>
              <a:rPr lang="zh-TW" altLang="en-US" dirty="0"/>
              <a:t>與 </a:t>
            </a:r>
            <a:r>
              <a:rPr lang="en-US" altLang="zh-TW" dirty="0"/>
              <a:t>60 </a:t>
            </a:r>
            <a:r>
              <a:rPr lang="zh-TW" altLang="en-US" dirty="0"/>
              <a:t>歲之間的人口</a:t>
            </a:r>
            <a:endParaRPr lang="en-US" altLang="zh-TW" dirty="0"/>
          </a:p>
          <a:p>
            <a:r>
              <a:rPr lang="zh-TW" altLang="en-US" dirty="0"/>
              <a:t>戶外服裝宜占總款式的 </a:t>
            </a:r>
            <a:r>
              <a:rPr lang="en-US" altLang="zh-TW" dirty="0"/>
              <a:t>23%</a:t>
            </a:r>
            <a:r>
              <a:rPr lang="zh-TW" altLang="en-US" dirty="0"/>
              <a:t>，較女裝的比重為高</a:t>
            </a:r>
            <a:endParaRPr lang="en-US" altLang="zh-TW" dirty="0"/>
          </a:p>
          <a:p>
            <a:r>
              <a:rPr lang="zh-TW" altLang="en-US" dirty="0"/>
              <a:t>室內服裝宜占總款式的 </a:t>
            </a:r>
            <a:r>
              <a:rPr lang="en-US" altLang="zh-TW" dirty="0"/>
              <a:t>36%</a:t>
            </a:r>
            <a:r>
              <a:rPr lang="zh-TW" altLang="en-US" dirty="0"/>
              <a:t>，與女裝的比重類似內衣宜占總款式的 </a:t>
            </a:r>
            <a:r>
              <a:rPr lang="en-US" altLang="zh-TW" dirty="0"/>
              <a:t>4%</a:t>
            </a:r>
            <a:r>
              <a:rPr lang="zh-TW" altLang="en-US" dirty="0"/>
              <a:t>，較女裝的比重小得多</a:t>
            </a:r>
            <a:endParaRPr lang="en-US" altLang="zh-TW" dirty="0"/>
          </a:p>
          <a:p>
            <a:r>
              <a:rPr lang="zh-TW" altLang="en-US" dirty="0"/>
              <a:t>配件宜占總款式的 </a:t>
            </a:r>
            <a:r>
              <a:rPr lang="en-US" altLang="zh-TW" dirty="0"/>
              <a:t>37%</a:t>
            </a:r>
            <a:r>
              <a:rPr lang="zh-TW" altLang="en-US" dirty="0"/>
              <a:t>，與女裝的比重類似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345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59EC8-87BE-4C42-ACE2-710F6F65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63951"/>
            <a:ext cx="10364452" cy="6400800"/>
          </a:xfrm>
        </p:spPr>
        <p:txBody>
          <a:bodyPr/>
          <a:lstStyle/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時尚衣物</a:t>
            </a:r>
            <a:endParaRPr lang="en-US" altLang="zh-TW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市場年齡為</a:t>
            </a:r>
            <a:r>
              <a:rPr lang="en-US" altLang="zh-TW" dirty="0"/>
              <a:t>20y~35y</a:t>
            </a:r>
            <a:r>
              <a:rPr lang="zh-TW" altLang="en-US" dirty="0"/>
              <a:t>市場</a:t>
            </a:r>
            <a:endParaRPr lang="en-US" altLang="zh-TW" dirty="0"/>
          </a:p>
          <a:p>
            <a:r>
              <a:rPr lang="zh-TW" altLang="en-US" dirty="0"/>
              <a:t>與女性市場的不同於</a:t>
            </a:r>
            <a:r>
              <a:rPr lang="zh-TW" alt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女性消費力較強</a:t>
            </a:r>
            <a:r>
              <a:rPr lang="zh-TW" altLang="en-US" dirty="0"/>
              <a:t>，價格成本比男生較低</a:t>
            </a:r>
            <a:endParaRPr lang="en-US" altLang="zh-TW" dirty="0"/>
          </a:p>
          <a:p>
            <a:r>
              <a:rPr lang="zh-TW" altLang="en-US" dirty="0"/>
              <a:t>男性就會偏向選擇往稀少、</a:t>
            </a:r>
            <a:r>
              <a:rPr lang="zh-TW" alt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差異性質</a:t>
            </a:r>
            <a:r>
              <a:rPr lang="zh-TW" altLang="en-US" dirty="0"/>
              <a:t>上消費</a:t>
            </a:r>
          </a:p>
        </p:txBody>
      </p:sp>
    </p:spTree>
    <p:extLst>
      <p:ext uri="{BB962C8B-B14F-4D97-AF65-F5344CB8AC3E}">
        <p14:creationId xmlns:p14="http://schemas.microsoft.com/office/powerpoint/2010/main" val="346223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793CF-2779-44AF-A0E5-8325D786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8" y="0"/>
            <a:ext cx="10364451" cy="1098429"/>
          </a:xfrm>
        </p:spPr>
        <p:txBody>
          <a:bodyPr/>
          <a:lstStyle/>
          <a:p>
            <a:r>
              <a:rPr lang="zh-TW" altLang="en-US" dirty="0"/>
              <a:t>女性市場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380C1-8C7C-40DB-BD71-E463128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07" y="1009936"/>
            <a:ext cx="10364452" cy="5635961"/>
          </a:xfrm>
        </p:spPr>
        <p:txBody>
          <a:bodyPr>
            <a:noAutofit/>
          </a:bodyPr>
          <a:lstStyle/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平價市場</a:t>
            </a:r>
            <a:endParaRPr lang="en-US" altLang="zh-TW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600" dirty="0"/>
              <a:t>平價時尚品牌</a:t>
            </a:r>
            <a:r>
              <a:rPr lang="en-US" altLang="zh-TW" sz="1600" dirty="0"/>
              <a:t>UNIQLO</a:t>
            </a:r>
            <a:r>
              <a:rPr lang="zh-TW" altLang="en-US" sz="1600" dirty="0"/>
              <a:t>，不強調流行性，而是標榜「簡單基本款</a:t>
            </a:r>
            <a:r>
              <a:rPr lang="en-US" altLang="zh-TW" sz="1600" dirty="0"/>
              <a:t>‧</a:t>
            </a:r>
            <a:r>
              <a:rPr lang="zh-TW" altLang="en-US" sz="1600" dirty="0"/>
              <a:t>多樣色彩選擇</a:t>
            </a:r>
            <a:r>
              <a:rPr lang="en-US" altLang="zh-TW" sz="1600" dirty="0"/>
              <a:t>‧</a:t>
            </a:r>
            <a:r>
              <a:rPr lang="zh-TW" altLang="en-US" sz="1600" dirty="0"/>
              <a:t>新材質開發</a:t>
            </a:r>
            <a:r>
              <a:rPr lang="en-US" altLang="zh-TW" sz="1600" dirty="0"/>
              <a:t>‧</a:t>
            </a:r>
            <a:r>
              <a:rPr lang="zh-TW" altLang="en-US" sz="1600" dirty="0"/>
              <a:t>價格實惠的好品質」，將基本款服裝視為整體搭配的載台，消費者可自行組搭出自己的風格。</a:t>
            </a:r>
          </a:p>
          <a:p>
            <a:r>
              <a:rPr lang="zh-TW" altLang="en-US" sz="1600" dirty="0"/>
              <a:t>百貨專櫃、百貨混和、實體店面、網路商店</a:t>
            </a:r>
            <a:endParaRPr lang="en-US" altLang="zh-TW" sz="1600" dirty="0"/>
          </a:p>
          <a:p>
            <a:r>
              <a:rPr lang="zh-TW" altLang="en-US" sz="1600" dirty="0"/>
              <a:t>客戶多為家庭、年輕人</a:t>
            </a:r>
            <a:r>
              <a:rPr lang="en-US" altLang="zh-TW" sz="1600" dirty="0"/>
              <a:t>(16y</a:t>
            </a:r>
            <a:r>
              <a:rPr lang="zh-TW" altLang="en-US" sz="1600" dirty="0"/>
              <a:t>以上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r>
              <a:rPr lang="en-US" altLang="zh-TW" sz="1600" dirty="0"/>
              <a:t>MIT</a:t>
            </a:r>
            <a:r>
              <a:rPr lang="zh-TW" altLang="en-US" sz="1600" dirty="0"/>
              <a:t>品牌：成衣品牌</a:t>
            </a:r>
            <a:r>
              <a:rPr lang="en-US" altLang="zh-TW" sz="1600" dirty="0"/>
              <a:t>Net</a:t>
            </a:r>
            <a:r>
              <a:rPr lang="zh-TW" altLang="en-US" sz="1600" dirty="0"/>
              <a:t>，價格平實好搭配，在國內早有口碑。近年更推出</a:t>
            </a:r>
            <a:r>
              <a:rPr lang="en-US" altLang="zh-TW" sz="1600" dirty="0" err="1"/>
              <a:t>Net_W</a:t>
            </a:r>
            <a:r>
              <a:rPr lang="zh-TW" altLang="en-US" sz="1600" dirty="0"/>
              <a:t>女性專門店，兼顧時尚女性。</a:t>
            </a:r>
            <a:endParaRPr lang="en-US" altLang="zh-TW" sz="1600" dirty="0"/>
          </a:p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高檔市場</a:t>
            </a:r>
          </a:p>
          <a:p>
            <a:r>
              <a:rPr lang="zh-TW" altLang="en-US" sz="1600" dirty="0"/>
              <a:t>個性化市場的複合品牌、配合最新流行趨勢、、與化妝品、珠寶等產業互相影響</a:t>
            </a:r>
            <a:r>
              <a:rPr lang="en-US" altLang="zh-TW" sz="1600" dirty="0"/>
              <a:t>&lt;/li&gt;</a:t>
            </a:r>
          </a:p>
          <a:p>
            <a:r>
              <a:rPr lang="zh-TW" altLang="en-US" sz="1600" dirty="0"/>
              <a:t>原料選用高檔、華麗、上等的布料</a:t>
            </a:r>
            <a:endParaRPr lang="en-US" altLang="zh-TW" sz="1600" dirty="0"/>
          </a:p>
          <a:p>
            <a:r>
              <a:rPr lang="zh-TW" altLang="en-US" sz="1600" dirty="0"/>
              <a:t>百貨專櫃實體、網路商店、實體店面</a:t>
            </a:r>
            <a:r>
              <a:rPr lang="en-US" altLang="zh-TW" sz="1600" dirty="0"/>
              <a:t> </a:t>
            </a:r>
          </a:p>
          <a:p>
            <a:r>
              <a:rPr lang="zh-TW" altLang="en-US" sz="1600" dirty="0"/>
              <a:t>客戶</a:t>
            </a:r>
            <a:r>
              <a:rPr lang="en-US" altLang="zh-TW" sz="1600" dirty="0"/>
              <a:t>:</a:t>
            </a:r>
            <a:r>
              <a:rPr lang="zh-TW" altLang="en-US" sz="1600" dirty="0"/>
              <a:t>上班族女性</a:t>
            </a:r>
            <a:r>
              <a:rPr lang="en-US" altLang="zh-TW" sz="1600" dirty="0"/>
              <a:t>(</a:t>
            </a:r>
            <a:r>
              <a:rPr lang="zh-TW" altLang="en-US" sz="1600" dirty="0"/>
              <a:t>包含主管級</a:t>
            </a:r>
            <a:r>
              <a:rPr lang="en-US" altLang="zh-TW" sz="1600" dirty="0"/>
              <a:t>)30%~45~</a:t>
            </a:r>
            <a:r>
              <a:rPr lang="zh-TW" altLang="en-US" sz="1600" dirty="0"/>
              <a:t>、其次是學生族群</a:t>
            </a:r>
            <a:r>
              <a:rPr lang="en-US" altLang="zh-TW" sz="1600" dirty="0"/>
              <a:t>25%~30%</a:t>
            </a:r>
            <a:r>
              <a:rPr lang="zh-TW" altLang="en-US" sz="1600" dirty="0"/>
              <a:t>、第三是家庭主婦</a:t>
            </a:r>
            <a:r>
              <a:rPr lang="en-US" altLang="zh-TW" sz="1600" dirty="0"/>
              <a:t>10%~15%</a:t>
            </a:r>
            <a:r>
              <a:rPr lang="zh-TW" altLang="en-US" sz="1600" dirty="0"/>
              <a:t>、其餘職業</a:t>
            </a:r>
            <a:r>
              <a:rPr lang="en-US" altLang="zh-TW" sz="1600" dirty="0"/>
              <a:t>20%~25%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464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B0351-98A9-4C5D-BBA7-C449FDF8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320510"/>
            <a:ext cx="10364452" cy="6537489"/>
          </a:xfrm>
        </p:spPr>
        <p:txBody>
          <a:bodyPr>
            <a:normAutofit/>
          </a:bodyPr>
          <a:lstStyle/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快時尚</a:t>
            </a:r>
          </a:p>
          <a:p>
            <a:r>
              <a:rPr lang="zh-TW" altLang="en-US" sz="2000" dirty="0"/>
              <a:t>快速時尚風，是因為</a:t>
            </a:r>
            <a:r>
              <a:rPr lang="en-US" altLang="zh-TW" sz="2000" dirty="0"/>
              <a:t>M</a:t>
            </a:r>
            <a:r>
              <a:rPr lang="zh-TW" altLang="en-US" sz="2000" dirty="0"/>
              <a:t>型社會的來臨，貧富差距兩極化，中產階級快速流逝，消費者均希望</a:t>
            </a:r>
            <a:r>
              <a:rPr lang="zh-TW" altLang="en-US" sz="20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以平易的價格擁有時尚。</a:t>
            </a:r>
            <a:endParaRPr lang="en-US" altLang="zh-TW" sz="20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dirty="0"/>
              <a:t>但現在人們發現快時尚背後的問題太嚴重，許多工廠紛紛退出</a:t>
            </a:r>
            <a:r>
              <a:rPr lang="en-US" altLang="zh-TW" sz="2000" dirty="0"/>
              <a:t>:</a:t>
            </a:r>
            <a:r>
              <a:rPr lang="zh-TW" altLang="en-US" sz="2000" dirty="0"/>
              <a:t>環境汙染、庫存滯銷、工時過長、危險的工作環境</a:t>
            </a:r>
            <a:r>
              <a:rPr lang="en-US" altLang="zh-TW" sz="2000" dirty="0"/>
              <a:t>                                                       </a:t>
            </a:r>
          </a:p>
          <a:p>
            <a:r>
              <a:rPr lang="zh-TW" altLang="en-US" sz="2000" dirty="0"/>
              <a:t>百貨專櫃、實體店面、網路</a:t>
            </a:r>
            <a:endParaRPr lang="en-US" altLang="zh-TW" sz="2000" dirty="0"/>
          </a:p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慢時尚</a:t>
            </a:r>
          </a:p>
          <a:p>
            <a:r>
              <a:rPr lang="zh-TW" altLang="en-US" sz="2000" dirty="0"/>
              <a:t>快速時尚改寫服裝的定義，從此，衣服對人們的意義從「耐穿」紡織品，演化到可「即穿即丟」的快速消耗品，隨之而來的問題必定是不必要的資源浪費，以及追求快速低價所導致的品管問題。</a:t>
            </a:r>
          </a:p>
          <a:p>
            <a:r>
              <a:rPr lang="zh-TW" altLang="en-US" sz="20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材料使用環保材質，替代原有材料，提倡環保愛地球的概念</a:t>
            </a:r>
            <a:endParaRPr lang="en-US" altLang="zh-TW" sz="20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dirty="0"/>
              <a:t>客戶群有以</a:t>
            </a:r>
            <a:r>
              <a:rPr lang="en-US" altLang="zh-TW" sz="2000" dirty="0"/>
              <a:t>40</a:t>
            </a:r>
            <a:r>
              <a:rPr lang="zh-TW" altLang="en-US" sz="2000" dirty="0"/>
              <a:t>歲以上、在意穿著舒適度和設計感的女性居多</a:t>
            </a:r>
            <a:endParaRPr lang="en-US" altLang="zh-TW" sz="2000" dirty="0"/>
          </a:p>
          <a:p>
            <a:r>
              <a:rPr lang="zh-TW" altLang="en-US" sz="2000" dirty="0"/>
              <a:t>網路商店、實體店面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1544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3C452-A487-4D30-9488-CDBEF177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63951"/>
            <a:ext cx="10364452" cy="6438507"/>
          </a:xfrm>
        </p:spPr>
        <p:txBody>
          <a:bodyPr/>
          <a:lstStyle/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電子商務市場</a:t>
            </a:r>
          </a:p>
          <a:p>
            <a:r>
              <a:rPr lang="zh-TW" altLang="en-US" sz="2000" dirty="0"/>
              <a:t>全台網路服飾高達</a:t>
            </a:r>
            <a:r>
              <a:rPr lang="en-US" altLang="zh-TW" sz="2000" dirty="0"/>
              <a:t>3</a:t>
            </a:r>
            <a:r>
              <a:rPr lang="zh-TW" altLang="en-US" sz="2000" dirty="0"/>
              <a:t>萬多家，要從中殺出血路不容易，幾家闖出名號的網購服飾業者，包括</a:t>
            </a:r>
            <a:r>
              <a:rPr lang="en-US" altLang="zh-TW" sz="2000" dirty="0" err="1"/>
              <a:t>Lativ</a:t>
            </a:r>
            <a:r>
              <a:rPr lang="zh-TW" altLang="en-US" sz="2000" dirty="0"/>
              <a:t>、</a:t>
            </a:r>
            <a:r>
              <a:rPr lang="en-US" altLang="zh-TW" sz="2000" dirty="0"/>
              <a:t>OB</a:t>
            </a:r>
            <a:r>
              <a:rPr lang="zh-TW" altLang="en-US" sz="2000" dirty="0"/>
              <a:t>嚴選、東京著衣及</a:t>
            </a:r>
            <a:r>
              <a:rPr lang="en-US" altLang="zh-TW" sz="2000" dirty="0"/>
              <a:t>PAZZO</a:t>
            </a:r>
            <a:r>
              <a:rPr lang="zh-TW" altLang="en-US" sz="2000" dirty="0"/>
              <a:t>等，除</a:t>
            </a:r>
            <a:r>
              <a:rPr lang="en-US" altLang="zh-TW" sz="2000" dirty="0" err="1"/>
              <a:t>Lativ</a:t>
            </a:r>
            <a:r>
              <a:rPr lang="zh-TW" altLang="en-US" sz="2000" dirty="0"/>
              <a:t>外，其餘均專攻網購女裝服飾</a:t>
            </a:r>
          </a:p>
          <a:p>
            <a:r>
              <a:rPr lang="zh-TW" altLang="en-US" sz="2000" dirty="0"/>
              <a:t>網路無國界的特色，甚至能讓熱賣產品的壽命延長到一整年，當我們在北半球賣夏裝的同時，南半球賣的就是冬裝。</a:t>
            </a:r>
            <a:endParaRPr lang="en-US" altLang="zh-TW" sz="2000" dirty="0"/>
          </a:p>
          <a:p>
            <a:r>
              <a:rPr lang="zh-TW" altLang="en-US" sz="2000" dirty="0"/>
              <a:t>北部為虛擬通路較興盛，中部其次，再來是南部</a:t>
            </a:r>
            <a:endParaRPr lang="en-US" altLang="zh-TW" sz="2000" dirty="0"/>
          </a:p>
          <a:p>
            <a:r>
              <a:rPr lang="en-US" altLang="zh-TW" sz="2000" dirty="0"/>
              <a:t>62%</a:t>
            </a:r>
            <a:r>
              <a:rPr lang="zh-TW" altLang="en-US" sz="2000" dirty="0"/>
              <a:t>的女性使用手機購物運動市場</a:t>
            </a:r>
          </a:p>
          <a:p>
            <a:r>
              <a:rPr lang="zh-TW" altLang="en-US" sz="2000" dirty="0"/>
              <a:t>戶外服裝宜占總款式的</a:t>
            </a:r>
            <a:r>
              <a:rPr lang="en-US" altLang="zh-TW" sz="2000" dirty="0"/>
              <a:t>15%</a:t>
            </a:r>
          </a:p>
          <a:p>
            <a:r>
              <a:rPr lang="zh-TW" altLang="en-US" sz="2000" dirty="0"/>
              <a:t>室內服裝宜占總款式的</a:t>
            </a:r>
            <a:r>
              <a:rPr lang="en-US" altLang="zh-TW" sz="2000" dirty="0"/>
              <a:t>43%</a:t>
            </a:r>
          </a:p>
          <a:p>
            <a:r>
              <a:rPr lang="zh-TW" altLang="en-US" sz="2000" dirty="0"/>
              <a:t>內衣宜占總款式的</a:t>
            </a:r>
            <a:r>
              <a:rPr lang="en-US" altLang="zh-TW" sz="2000" dirty="0"/>
              <a:t>10%</a:t>
            </a:r>
          </a:p>
          <a:p>
            <a:r>
              <a:rPr lang="zh-TW" altLang="en-US" sz="2000" dirty="0"/>
              <a:t>配件宜占總款式的</a:t>
            </a:r>
            <a:r>
              <a:rPr lang="en-US" altLang="zh-TW" sz="2000" dirty="0"/>
              <a:t>32%</a:t>
            </a:r>
          </a:p>
          <a:p>
            <a:r>
              <a:rPr lang="zh-TW" altLang="en-US" sz="2000" dirty="0"/>
              <a:t>百貨專櫃、實體店面、網路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29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B157A-0545-4B91-9C4C-6960AE67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銀髮市場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E98A6-92BD-4419-B739-49EEE4A0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34532"/>
            <a:ext cx="10364452" cy="4996205"/>
          </a:xfrm>
        </p:spPr>
        <p:txBody>
          <a:bodyPr>
            <a:normAutofit/>
          </a:bodyPr>
          <a:lstStyle/>
          <a:p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一般功能衣物</a:t>
            </a:r>
          </a:p>
          <a:p>
            <a:r>
              <a:rPr lang="zh-TW" altLang="en-US" dirty="0"/>
              <a:t>一衣多穿市場</a:t>
            </a:r>
            <a:r>
              <a:rPr lang="en-US" altLang="zh-TW" dirty="0"/>
              <a:t>:</a:t>
            </a:r>
            <a:r>
              <a:rPr lang="zh-TW" altLang="en-US" dirty="0"/>
              <a:t>對於中低產階級的老人，可能因為他們年輕時的經濟較不好，或因為家庭的緣故，使得自己只能去做工來補貼家用，進而養成注重在功能上的服裝</a:t>
            </a:r>
            <a:endParaRPr lang="en-US" altLang="zh-TW" dirty="0"/>
          </a:p>
          <a:p>
            <a:r>
              <a:rPr lang="zh-TW" altLang="en-US" dirty="0"/>
              <a:t>購買商品的管道以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菜市場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(42.3%)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為主，</a:t>
            </a:r>
            <a:endParaRPr lang="en-US" altLang="zh-TW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其次依序為百貨公司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賣場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)(41.4%)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、電視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(25.4%)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、親友推薦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(18.5%)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、網路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(15.8%)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及報紙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(11.2%)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等。</a:t>
            </a:r>
            <a:endParaRPr lang="en-US" altLang="zh-TW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現代長者購買衣物品牌與男女裝市場差不多，但會因為一些原因使得找不太到適合自己的衣物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415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6F058-1D73-4FC6-8F38-E81B83C9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6" y="103695"/>
            <a:ext cx="12060024" cy="67543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影響銀髮族購賣欲的因素</a:t>
            </a:r>
          </a:p>
          <a:p>
            <a:r>
              <a:rPr lang="zh-TW" altLang="en-US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色彩</a:t>
            </a:r>
            <a:endParaRPr lang="en-US" altLang="zh-TW" sz="26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800" dirty="0"/>
              <a:t>使消費方潛意識上產生的</a:t>
            </a:r>
            <a:r>
              <a:rPr lang="zh-TW" altLang="en-US" sz="2800" u="sng" dirty="0">
                <a:solidFill>
                  <a:srgbClr val="002060"/>
                </a:solidFill>
              </a:rPr>
              <a:t>思想、感覺、刺激、回憶、意志</a:t>
            </a:r>
            <a:r>
              <a:rPr lang="zh-TW" altLang="en-US" sz="2800" dirty="0"/>
              <a:t>進而產生反應。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中華民族的銀髮族女性大多喜歡合身且樸實舒適的</a:t>
            </a:r>
            <a:r>
              <a:rPr lang="zh-TW" altLang="en-US" sz="2800" u="sng" dirty="0">
                <a:solidFill>
                  <a:srgbClr val="002060"/>
                </a:solidFill>
              </a:rPr>
              <a:t>棉質上衣</a:t>
            </a:r>
            <a:r>
              <a:rPr lang="zh-TW" altLang="en-US" sz="2800" dirty="0"/>
              <a:t>，顏色偏愛紅色、黃色與白色</a:t>
            </a:r>
            <a:endParaRPr lang="en-US" altLang="zh-TW" sz="2800" dirty="0"/>
          </a:p>
          <a:p>
            <a:r>
              <a:rPr lang="zh-TW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文化差異</a:t>
            </a:r>
          </a:p>
          <a:p>
            <a:pPr marL="0" indent="0">
              <a:buNone/>
            </a:pPr>
            <a:r>
              <a:rPr lang="zh-TW" altLang="en-US" sz="2800" dirty="0"/>
              <a:t>中華文化傳統較為保守，左鄰右舍關係較熱絡，但總有愛說八卦的人，進而限制了別人的購買欲。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相反的，西方思想較開放，喜歡</a:t>
            </a:r>
            <a:r>
              <a:rPr lang="en-US" altLang="zh-TW" sz="2800" dirty="0"/>
              <a:t>"</a:t>
            </a:r>
            <a:r>
              <a:rPr lang="zh-TW" altLang="en-US" sz="2800" dirty="0"/>
              <a:t>做自己</a:t>
            </a:r>
            <a:r>
              <a:rPr lang="en-US" altLang="zh-TW" sz="2800" dirty="0"/>
              <a:t>"</a:t>
            </a:r>
            <a:r>
              <a:rPr lang="zh-TW" altLang="en-US" sz="2800" dirty="0"/>
              <a:t>的</a:t>
            </a:r>
            <a:r>
              <a:rPr lang="zh-TW" altLang="en-US" sz="2800" u="sng" dirty="0">
                <a:solidFill>
                  <a:srgbClr val="002060"/>
                </a:solidFill>
              </a:rPr>
              <a:t>自我認同</a:t>
            </a:r>
            <a:r>
              <a:rPr lang="zh-TW" altLang="en-US" sz="2800" dirty="0"/>
              <a:t>，在喜歡就買的市場上，購買慾明顯比亞州市場較高</a:t>
            </a:r>
            <a:endParaRPr lang="en-US" altLang="zh-TW" sz="26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購買成本</a:t>
            </a:r>
            <a:endParaRPr lang="en-US" altLang="zh-TW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800" dirty="0"/>
              <a:t>老年人的養老金不一定，有的只要在家泡茶，就可以享晚年，而有的卻還在社會上賺錢</a:t>
            </a:r>
            <a:endParaRPr lang="zh-TW" altLang="en-US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服裝設計</a:t>
            </a:r>
            <a:endParaRPr lang="en-US" altLang="zh-TW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800" dirty="0"/>
              <a:t>人到老年後，身材開始走鐘、姿勢不良，在設計上就需要考量到這點。</a:t>
            </a:r>
          </a:p>
          <a:p>
            <a:pPr marL="0" indent="0">
              <a:buNone/>
            </a:pPr>
            <a:r>
              <a:rPr lang="zh-TW" altLang="en-US" sz="2800" dirty="0"/>
              <a:t>銀髮族對於自己的身材最不滿意的地方為腰部與臀部，對於服裝常有的困擾是</a:t>
            </a:r>
            <a:r>
              <a:rPr lang="zh-TW" altLang="en-US" sz="2800" u="sng" dirty="0">
                <a:solidFill>
                  <a:srgbClr val="002060"/>
                </a:solidFill>
              </a:rPr>
              <a:t>穿脫不便與版型不合身</a:t>
            </a:r>
            <a:r>
              <a:rPr lang="zh-TW" altLang="en-US" sz="2800" dirty="0"/>
              <a:t>。</a:t>
            </a:r>
            <a:endParaRPr lang="zh-TW" altLang="en-US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便利性</a:t>
            </a:r>
            <a:endParaRPr lang="zh-TW" altLang="en-US" sz="26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dirty="0"/>
              <a:t>以</a:t>
            </a:r>
            <a:r>
              <a:rPr lang="zh-TW" altLang="en-US" u="sng" dirty="0">
                <a:solidFill>
                  <a:srgbClr val="002060"/>
                </a:solidFill>
              </a:rPr>
              <a:t>拉鍊</a:t>
            </a:r>
            <a:r>
              <a:rPr lang="zh-TW" altLang="en-US" dirty="0"/>
              <a:t>裝置為購買考量第一優先，其次是鈕扣，以及清潔便利性氣候</a:t>
            </a:r>
          </a:p>
          <a:p>
            <a:pPr marL="0" indent="0">
              <a:buNone/>
            </a:pPr>
            <a:r>
              <a:rPr lang="zh-TW" altLang="en-US" dirty="0"/>
              <a:t>銷售量配合季節需求</a:t>
            </a:r>
            <a:r>
              <a:rPr lang="en-US" altLang="zh-TW" dirty="0"/>
              <a:t>:</a:t>
            </a:r>
            <a:r>
              <a:rPr lang="zh-TW" altLang="en-US" u="sng" dirty="0">
                <a:solidFill>
                  <a:srgbClr val="002060"/>
                </a:solidFill>
              </a:rPr>
              <a:t>保暖性、散熱性、防風性、抗寒、排汗</a:t>
            </a:r>
          </a:p>
        </p:txBody>
      </p:sp>
    </p:spTree>
    <p:extLst>
      <p:ext uri="{BB962C8B-B14F-4D97-AF65-F5344CB8AC3E}">
        <p14:creationId xmlns:p14="http://schemas.microsoft.com/office/powerpoint/2010/main" val="482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C241F7C-61BC-4B81-B245-B084E470118A}"/>
              </a:ext>
            </a:extLst>
          </p:cNvPr>
          <p:cNvSpPr/>
          <p:nvPr/>
        </p:nvSpPr>
        <p:spPr>
          <a:xfrm>
            <a:off x="980388" y="499621"/>
            <a:ext cx="5043340" cy="27054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914BCF-5127-4604-AC6F-8CF30652B479}"/>
              </a:ext>
            </a:extLst>
          </p:cNvPr>
          <p:cNvSpPr/>
          <p:nvPr/>
        </p:nvSpPr>
        <p:spPr>
          <a:xfrm>
            <a:off x="980388" y="3499585"/>
            <a:ext cx="5043340" cy="270549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248CA15-DE84-4BD1-8369-9FF149A8930E}"/>
              </a:ext>
            </a:extLst>
          </p:cNvPr>
          <p:cNvSpPr/>
          <p:nvPr/>
        </p:nvSpPr>
        <p:spPr>
          <a:xfrm>
            <a:off x="6421225" y="499621"/>
            <a:ext cx="5043340" cy="27072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F0EFDB9-0F76-435B-88AB-9D3B8204A102}"/>
              </a:ext>
            </a:extLst>
          </p:cNvPr>
          <p:cNvSpPr/>
          <p:nvPr/>
        </p:nvSpPr>
        <p:spPr>
          <a:xfrm>
            <a:off x="6421225" y="3429000"/>
            <a:ext cx="5043340" cy="27054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EDCF0FD-DB14-424D-8A74-C0F4AFB9580B}"/>
              </a:ext>
            </a:extLst>
          </p:cNvPr>
          <p:cNvSpPr/>
          <p:nvPr/>
        </p:nvSpPr>
        <p:spPr>
          <a:xfrm>
            <a:off x="5147035" y="2469823"/>
            <a:ext cx="2196445" cy="1781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F4FEE6-292A-445D-AF59-8AA0D2ACECCC}"/>
              </a:ext>
            </a:extLst>
          </p:cNvPr>
          <p:cNvSpPr txBox="1"/>
          <p:nvPr/>
        </p:nvSpPr>
        <p:spPr>
          <a:xfrm>
            <a:off x="5446571" y="3099046"/>
            <a:ext cx="167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企業定位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FB7662-EDF3-4D5F-A802-64B790E2A7C1}"/>
              </a:ext>
            </a:extLst>
          </p:cNvPr>
          <p:cNvSpPr txBox="1"/>
          <p:nvPr/>
        </p:nvSpPr>
        <p:spPr>
          <a:xfrm>
            <a:off x="1889874" y="586820"/>
            <a:ext cx="3821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u="sng" dirty="0"/>
              <a:t>企業定位組合</a:t>
            </a:r>
            <a:endParaRPr lang="en-US" altLang="zh-TW" sz="32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廣告定位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產品定位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品牌定位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營銷定位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09E918-24E6-404D-838E-31D2AAF0CF7E}"/>
              </a:ext>
            </a:extLst>
          </p:cNvPr>
          <p:cNvSpPr txBox="1"/>
          <p:nvPr/>
        </p:nvSpPr>
        <p:spPr>
          <a:xfrm>
            <a:off x="7426516" y="782827"/>
            <a:ext cx="33074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u="sng" dirty="0"/>
              <a:t>企業定位依據</a:t>
            </a:r>
            <a:endParaRPr lang="en-US" altLang="zh-TW" sz="32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企業環境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企業領導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企業文化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13766D-35B1-4453-A70A-F28601B7BEDC}"/>
              </a:ext>
            </a:extLst>
          </p:cNvPr>
          <p:cNvSpPr txBox="1"/>
          <p:nvPr/>
        </p:nvSpPr>
        <p:spPr>
          <a:xfrm>
            <a:off x="1749833" y="3548961"/>
            <a:ext cx="4521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u="sng" dirty="0"/>
              <a:t>企業定位方式</a:t>
            </a:r>
            <a:endParaRPr lang="en-US" altLang="zh-TW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創新定位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機會定位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接力定位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模仿定位     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調整定位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118F06-B492-44FA-B15C-2F39AB9249F5}"/>
              </a:ext>
            </a:extLst>
          </p:cNvPr>
          <p:cNvSpPr txBox="1"/>
          <p:nvPr/>
        </p:nvSpPr>
        <p:spPr>
          <a:xfrm>
            <a:off x="7426516" y="3490027"/>
            <a:ext cx="3852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u="sng" dirty="0"/>
              <a:t>企業定位方法</a:t>
            </a:r>
            <a:endParaRPr lang="en-US" altLang="zh-TW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產品特色定位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企業文化定位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企業傑出人物定位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公共關係手段定位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0242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6C755801-6C55-4A9A-B4A9-2EDB722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企業定位依據</a:t>
            </a:r>
            <a:r>
              <a:rPr lang="en-US" altLang="zh-TW" dirty="0"/>
              <a:t>(</a:t>
            </a:r>
            <a:r>
              <a:rPr lang="zh-TW" altLang="en-US" dirty="0"/>
              <a:t>紡安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6B8D74D-688F-4BBA-946C-BCBF080B58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en-US" altLang="zh-TW" dirty="0"/>
              <a:t>:</a:t>
            </a:r>
            <a:r>
              <a:rPr lang="zh-TW" altLang="en-US" dirty="0"/>
              <a:t>數位科技時代，台灣以代工產業鏈流行，其次為自創品牌，合作廠商及原本國內市場資料較不足，市場較不明確</a:t>
            </a:r>
            <a:endParaRPr lang="en-US" altLang="zh-TW" dirty="0"/>
          </a:p>
          <a:p>
            <a:r>
              <a:rPr lang="zh-TW" altLang="en-US" dirty="0"/>
              <a:t>目前以生產原料加工成紡紗、織布為主要業務，下游廠商則資料不足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外銷佔銷售</a:t>
            </a:r>
            <a:r>
              <a:rPr lang="en-US" altLang="zh-TW" dirty="0"/>
              <a:t>70%</a:t>
            </a:r>
            <a:r>
              <a:rPr lang="zh-TW" altLang="en-US" dirty="0"/>
              <a:t>，內銷</a:t>
            </a:r>
            <a:r>
              <a:rPr lang="en-US" altLang="zh-TW" dirty="0"/>
              <a:t>30%</a:t>
            </a:r>
          </a:p>
          <a:p>
            <a:r>
              <a:rPr lang="zh-TW" altLang="en-US" dirty="0"/>
              <a:t>企業文化</a:t>
            </a:r>
            <a:r>
              <a:rPr lang="en-US" altLang="zh-TW" dirty="0"/>
              <a:t>:</a:t>
            </a:r>
            <a:r>
              <a:rPr lang="zh-TW" altLang="en-US" dirty="0"/>
              <a:t>誠信</a:t>
            </a:r>
            <a:r>
              <a:rPr lang="en-US" altLang="zh-TW" dirty="0"/>
              <a:t>-</a:t>
            </a:r>
            <a:r>
              <a:rPr lang="zh-TW" altLang="en-US" dirty="0"/>
              <a:t>以誠待人，以信立業、樸實</a:t>
            </a:r>
            <a:r>
              <a:rPr lang="en-US" altLang="zh-TW" dirty="0"/>
              <a:t>-</a:t>
            </a:r>
            <a:r>
              <a:rPr lang="zh-TW" altLang="en-US" dirty="0"/>
              <a:t>勤樸簡單，合理踏實、創新</a:t>
            </a:r>
            <a:r>
              <a:rPr lang="en-US" altLang="zh-TW" dirty="0"/>
              <a:t>-</a:t>
            </a:r>
            <a:r>
              <a:rPr lang="zh-TW" altLang="en-US" dirty="0"/>
              <a:t>求精求變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946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93623-EAA1-4858-AC7C-D65D54D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企業定位依據</a:t>
            </a:r>
            <a:r>
              <a:rPr lang="en-US" altLang="zh-TW" dirty="0"/>
              <a:t>(</a:t>
            </a:r>
            <a:r>
              <a:rPr lang="zh-TW" altLang="en-US" dirty="0"/>
              <a:t>南紡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B868F4-7E9D-4E6F-B453-A09F9C8EE1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en-US" altLang="zh-TW" dirty="0"/>
              <a:t>:</a:t>
            </a:r>
            <a:r>
              <a:rPr lang="zh-TW" altLang="en-US" dirty="0"/>
              <a:t>數位科技時代</a:t>
            </a:r>
            <a:endParaRPr lang="en-US" altLang="zh-TW" dirty="0"/>
          </a:p>
          <a:p>
            <a:r>
              <a:rPr lang="zh-TW" altLang="en-US" dirty="0"/>
              <a:t>專做紡紗代工</a:t>
            </a:r>
            <a:endParaRPr lang="en-US" altLang="zh-TW" dirty="0"/>
          </a:p>
          <a:p>
            <a:r>
              <a:rPr lang="zh-TW" altLang="en-US" dirty="0"/>
              <a:t>紡紗種類多、品質在同性質產業較高</a:t>
            </a:r>
            <a:endParaRPr lang="en-US" altLang="zh-TW" dirty="0"/>
          </a:p>
          <a:p>
            <a:r>
              <a:rPr lang="zh-TW" altLang="en-US" dirty="0"/>
              <a:t>客戶有儒鴻、宏遠、南緯、集盛、聯發等具有可加工成成衣的紡織廠，其中，聚陽與其合作較為密切。</a:t>
            </a:r>
            <a:endParaRPr lang="en-US" altLang="zh-TW" dirty="0"/>
          </a:p>
          <a:p>
            <a:r>
              <a:rPr lang="zh-TW" altLang="en-US"/>
              <a:t>產品製造成成品後，大多透過聚陽的客戶或聚陽本身自創品牌以銷售商品。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8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51621-1C34-419B-8E47-ED111341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紡安產品定位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17101-47FB-4C22-B777-379A40E6E8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確定產品特色</a:t>
            </a:r>
            <a:endParaRPr lang="en-US" altLang="zh-TW" dirty="0"/>
          </a:p>
          <a:p>
            <a:r>
              <a:rPr lang="zh-TW" altLang="en-US" dirty="0"/>
              <a:t>發揮企業優勢</a:t>
            </a:r>
            <a:endParaRPr lang="en-US" altLang="zh-TW" dirty="0"/>
          </a:p>
          <a:p>
            <a:r>
              <a:rPr lang="zh-TW" altLang="en-US" dirty="0"/>
              <a:t>質量、功能、體積、色彩、造型、價格</a:t>
            </a:r>
            <a:endParaRPr lang="en-US" altLang="zh-TW" dirty="0"/>
          </a:p>
          <a:p>
            <a:r>
              <a:rPr lang="zh-TW" altLang="en-US" dirty="0"/>
              <a:t>功效、品質、價格、品種、市場、需求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742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35E598B-2B94-46DA-A196-C9523085CF56}"/>
              </a:ext>
            </a:extLst>
          </p:cNvPr>
          <p:cNvSpPr/>
          <p:nvPr/>
        </p:nvSpPr>
        <p:spPr>
          <a:xfrm>
            <a:off x="3774632" y="82875"/>
            <a:ext cx="4242062" cy="1970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CCE655-2328-40B8-8F1F-DCA29DAA8F35}"/>
              </a:ext>
            </a:extLst>
          </p:cNvPr>
          <p:cNvSpPr/>
          <p:nvPr/>
        </p:nvSpPr>
        <p:spPr>
          <a:xfrm>
            <a:off x="7406326" y="4616521"/>
            <a:ext cx="4242062" cy="1970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50DE563-E203-4A9C-9FB9-E8B983A2F5B4}"/>
              </a:ext>
            </a:extLst>
          </p:cNvPr>
          <p:cNvSpPr/>
          <p:nvPr/>
        </p:nvSpPr>
        <p:spPr>
          <a:xfrm>
            <a:off x="292094" y="4616520"/>
            <a:ext cx="4242062" cy="19702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A45C16F-566A-4905-BE60-B342A3BE9AF6}"/>
              </a:ext>
            </a:extLst>
          </p:cNvPr>
          <p:cNvSpPr/>
          <p:nvPr/>
        </p:nvSpPr>
        <p:spPr>
          <a:xfrm>
            <a:off x="4651325" y="2627706"/>
            <a:ext cx="2488677" cy="24698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138101D-9559-45E4-AEE0-67CD60E3474D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413125" y="1067976"/>
            <a:ext cx="1361507" cy="3548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66BA7BB-0011-4DE0-87F8-0604176FA55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534156" y="5601621"/>
            <a:ext cx="2872170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A133EA7-006F-4C42-90EE-6CA0CC2783A2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016694" y="1067976"/>
            <a:ext cx="1510663" cy="3548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81EA958-64A7-497A-829B-3BCBCFF55C5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8016694" y="1067976"/>
            <a:ext cx="1510663" cy="3548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8B75E3B-8ED5-424F-9F10-23AD5FCDECA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4534156" y="5601621"/>
            <a:ext cx="2872170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8957564-A7C0-457E-9CC4-AF4E8C21DE7F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flipV="1">
            <a:off x="2413125" y="1067976"/>
            <a:ext cx="1361507" cy="3548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40055AF-9B52-4583-8432-A2BC93E42D78}"/>
              </a:ext>
            </a:extLst>
          </p:cNvPr>
          <p:cNvCxnSpPr>
            <a:cxnSpLocks/>
            <a:stCxn id="7" idx="6"/>
            <a:endCxn id="5" idx="0"/>
          </p:cNvCxnSpPr>
          <p:nvPr/>
        </p:nvCxnSpPr>
        <p:spPr>
          <a:xfrm>
            <a:off x="7140002" y="3862617"/>
            <a:ext cx="2387355" cy="75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F22E123-1E46-453B-998D-4A4D031FC6CC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895663" y="2053077"/>
            <a:ext cx="1" cy="57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CAAD50A-E050-4692-9D06-4650DFEF2456}"/>
              </a:ext>
            </a:extLst>
          </p:cNvPr>
          <p:cNvSpPr txBox="1"/>
          <p:nvPr/>
        </p:nvSpPr>
        <p:spPr>
          <a:xfrm>
            <a:off x="5075769" y="3333938"/>
            <a:ext cx="164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紡安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052C6EE-0F2B-4BD0-A29C-07287325B44F}"/>
              </a:ext>
            </a:extLst>
          </p:cNvPr>
          <p:cNvSpPr txBox="1"/>
          <p:nvPr/>
        </p:nvSpPr>
        <p:spPr>
          <a:xfrm>
            <a:off x="5255827" y="2774057"/>
            <a:ext cx="132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發展品牌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6845E51-680F-4F3F-B63B-A163F6A5E1D7}"/>
              </a:ext>
            </a:extLst>
          </p:cNvPr>
          <p:cNvSpPr txBox="1"/>
          <p:nvPr/>
        </p:nvSpPr>
        <p:spPr>
          <a:xfrm>
            <a:off x="7365706" y="3672492"/>
            <a:ext cx="16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專業代工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C80CECD-DD79-4C9F-931D-686E82F9A0A7}"/>
              </a:ext>
            </a:extLst>
          </p:cNvPr>
          <p:cNvSpPr txBox="1"/>
          <p:nvPr/>
        </p:nvSpPr>
        <p:spPr>
          <a:xfrm>
            <a:off x="5018639" y="560145"/>
            <a:ext cx="2867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OBM</a:t>
            </a:r>
            <a:endParaRPr lang="zh-TW" altLang="en-US" sz="6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4925872-664E-4B71-B6E9-96267A7743F6}"/>
              </a:ext>
            </a:extLst>
          </p:cNvPr>
          <p:cNvSpPr txBox="1"/>
          <p:nvPr/>
        </p:nvSpPr>
        <p:spPr>
          <a:xfrm>
            <a:off x="934621" y="5025365"/>
            <a:ext cx="2840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/>
            </a:lvl1pPr>
          </a:lstStyle>
          <a:p>
            <a:pPr algn="ctr"/>
            <a:r>
              <a:rPr lang="en-US" altLang="zh-TW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ODM</a:t>
            </a:r>
            <a:endParaRPr lang="zh-TW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2D533A7-0330-4158-A551-092DA577D4EB}"/>
              </a:ext>
            </a:extLst>
          </p:cNvPr>
          <p:cNvSpPr txBox="1"/>
          <p:nvPr/>
        </p:nvSpPr>
        <p:spPr>
          <a:xfrm>
            <a:off x="8564512" y="5001457"/>
            <a:ext cx="286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OEM</a:t>
            </a:r>
            <a:endParaRPr lang="zh-TW" altLang="en-US" sz="7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7A890F6-E0F6-484D-8512-7D8D6E1534FD}"/>
              </a:ext>
            </a:extLst>
          </p:cNvPr>
          <p:cNvSpPr txBox="1"/>
          <p:nvPr/>
        </p:nvSpPr>
        <p:spPr>
          <a:xfrm>
            <a:off x="8747138" y="1923787"/>
            <a:ext cx="3386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直接委託</a:t>
            </a:r>
            <a:r>
              <a:rPr lang="en-US" altLang="zh-TW" dirty="0">
                <a:solidFill>
                  <a:srgbClr val="FF0000"/>
                </a:solidFill>
              </a:rPr>
              <a:t>or</a:t>
            </a:r>
            <a:r>
              <a:rPr lang="zh-TW" altLang="en-US" dirty="0">
                <a:solidFill>
                  <a:srgbClr val="FF0000"/>
                </a:solidFill>
              </a:rPr>
              <a:t>交給旗下合作之工廠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台灣以提供原料市場為主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紡紗、織布直接出口至委託場旗下成衣加工廠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485A9FB-ECF4-40A1-9568-4709DFF5233B}"/>
              </a:ext>
            </a:extLst>
          </p:cNvPr>
          <p:cNvSpPr txBox="1"/>
          <p:nvPr/>
        </p:nvSpPr>
        <p:spPr>
          <a:xfrm>
            <a:off x="4872578" y="5844077"/>
            <a:ext cx="233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ODM</a:t>
            </a:r>
            <a:r>
              <a:rPr lang="zh-TW" altLang="en-US" dirty="0">
                <a:solidFill>
                  <a:srgbClr val="00B050"/>
                </a:solidFill>
              </a:rPr>
              <a:t>提供設計圖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委託</a:t>
            </a:r>
            <a:r>
              <a:rPr lang="en-US" altLang="zh-TW" dirty="0">
                <a:solidFill>
                  <a:srgbClr val="00B050"/>
                </a:solidFill>
              </a:rPr>
              <a:t>OEM</a:t>
            </a:r>
            <a:r>
              <a:rPr lang="zh-TW" altLang="en-US" dirty="0">
                <a:solidFill>
                  <a:srgbClr val="00B050"/>
                </a:solidFill>
              </a:rPr>
              <a:t>製造、加工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4D5CA04-90F4-4043-87E2-941612C1069C}"/>
              </a:ext>
            </a:extLst>
          </p:cNvPr>
          <p:cNvSpPr txBox="1"/>
          <p:nvPr/>
        </p:nvSpPr>
        <p:spPr>
          <a:xfrm>
            <a:off x="16319" y="1041150"/>
            <a:ext cx="3432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OBM</a:t>
            </a:r>
            <a:r>
              <a:rPr lang="zh-TW" altLang="en-US" dirty="0">
                <a:solidFill>
                  <a:srgbClr val="7030A0"/>
                </a:solidFill>
              </a:rPr>
              <a:t>，以自家品牌銷售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生產</a:t>
            </a:r>
            <a:r>
              <a:rPr lang="en-US" altLang="zh-TW" dirty="0">
                <a:solidFill>
                  <a:srgbClr val="7030A0"/>
                </a:solidFill>
              </a:rPr>
              <a:t>+</a:t>
            </a:r>
            <a:r>
              <a:rPr lang="zh-TW" altLang="en-US" dirty="0">
                <a:solidFill>
                  <a:srgbClr val="7030A0"/>
                </a:solidFill>
              </a:rPr>
              <a:t>設計</a:t>
            </a:r>
            <a:r>
              <a:rPr lang="en-US" altLang="zh-TW" dirty="0">
                <a:solidFill>
                  <a:srgbClr val="7030A0"/>
                </a:solidFill>
              </a:rPr>
              <a:t>+</a:t>
            </a:r>
            <a:r>
              <a:rPr lang="zh-TW" altLang="en-US" dirty="0">
                <a:solidFill>
                  <a:srgbClr val="7030A0"/>
                </a:solidFill>
              </a:rPr>
              <a:t>銷售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ODM</a:t>
            </a:r>
            <a:r>
              <a:rPr lang="zh-TW" altLang="en-US" dirty="0">
                <a:solidFill>
                  <a:srgbClr val="7030A0"/>
                </a:solidFill>
              </a:rPr>
              <a:t>將成品交給它家品牌銷售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品牌廠可以是</a:t>
            </a:r>
            <a:r>
              <a:rPr lang="en-US" altLang="zh-TW" dirty="0">
                <a:solidFill>
                  <a:srgbClr val="7030A0"/>
                </a:solidFill>
                <a:ea typeface="+mj-ea"/>
              </a:rPr>
              <a:t>ODM</a:t>
            </a:r>
            <a:r>
              <a:rPr lang="zh-TW" altLang="en-US" dirty="0">
                <a:solidFill>
                  <a:srgbClr val="7030A0"/>
                </a:solidFill>
                <a:ea typeface="+mj-ea"/>
              </a:rPr>
              <a:t>，也是</a:t>
            </a:r>
            <a:r>
              <a:rPr lang="en-US" altLang="zh-TW" dirty="0">
                <a:solidFill>
                  <a:srgbClr val="7030A0"/>
                </a:solidFill>
              </a:rPr>
              <a:t>OBM</a:t>
            </a:r>
            <a:endParaRPr lang="zh-TW" altLang="en-US" dirty="0">
              <a:solidFill>
                <a:srgbClr val="7030A0"/>
              </a:solidFill>
              <a:ea typeface="+mj-ea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2AAD7F1-78D4-49A5-A346-9436D007CC4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413125" y="3862617"/>
            <a:ext cx="2238200" cy="75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0C6040-7B97-4556-9FFF-E337AC7FDEC3}"/>
              </a:ext>
            </a:extLst>
          </p:cNvPr>
          <p:cNvSpPr txBox="1"/>
          <p:nvPr/>
        </p:nvSpPr>
        <p:spPr>
          <a:xfrm>
            <a:off x="3197003" y="3672492"/>
            <a:ext cx="138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垂直整合</a:t>
            </a:r>
          </a:p>
        </p:txBody>
      </p:sp>
    </p:spTree>
    <p:extLst>
      <p:ext uri="{BB962C8B-B14F-4D97-AF65-F5344CB8AC3E}">
        <p14:creationId xmlns:p14="http://schemas.microsoft.com/office/powerpoint/2010/main" val="139624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F05D188-8AED-486F-AA72-2160DBBE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obm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70254-C6E8-41F0-AFF5-7B3353F205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800" dirty="0">
                <a:latin typeface="Bahnschrift SemiBold" panose="020B0502040204020203" pitchFamily="34" charset="0"/>
              </a:rPr>
              <a:t>生產</a:t>
            </a:r>
            <a:r>
              <a:rPr lang="en-US" altLang="zh-TW" sz="4800" dirty="0">
                <a:latin typeface="Bahnschrift SemiBold" panose="020B0502040204020203" pitchFamily="34" charset="0"/>
              </a:rPr>
              <a:t>+</a:t>
            </a:r>
            <a:r>
              <a:rPr lang="zh-TW" altLang="en-US" sz="4800" dirty="0">
                <a:latin typeface="Bahnschrift SemiBold" panose="020B0502040204020203" pitchFamily="34" charset="0"/>
              </a:rPr>
              <a:t>設計</a:t>
            </a:r>
            <a:r>
              <a:rPr lang="en-US" altLang="zh-TW" sz="4800" dirty="0">
                <a:latin typeface="Bahnschrift SemiBold" panose="020B0502040204020203" pitchFamily="34" charset="0"/>
              </a:rPr>
              <a:t>+</a:t>
            </a:r>
            <a:r>
              <a:rPr lang="zh-TW" altLang="en-US" sz="4800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銷售</a:t>
            </a:r>
            <a:r>
              <a:rPr lang="zh-TW" altLang="en-US" sz="4800" dirty="0">
                <a:latin typeface="Bahnschrift SemiBold" panose="020B0502040204020203" pitchFamily="34" charset="0"/>
              </a:rPr>
              <a:t>，也就是所謂的上市品牌公司，有能力自己生產自己銷售，甚至提供發展中公司技術上支援</a:t>
            </a:r>
            <a:r>
              <a:rPr lang="en-US" altLang="zh-TW" sz="4800" dirty="0">
                <a:latin typeface="Bahnschrift SemiBold" panose="020B0502040204020203" pitchFamily="34" charset="0"/>
              </a:rPr>
              <a:t>(</a:t>
            </a:r>
            <a:r>
              <a:rPr lang="zh-TW" altLang="en-US" sz="4800" dirty="0">
                <a:latin typeface="Bahnschrift SemiBold" panose="020B0502040204020203" pitchFamily="34" charset="0"/>
              </a:rPr>
              <a:t>例</a:t>
            </a:r>
            <a:r>
              <a:rPr lang="en-US" altLang="zh-TW" sz="4800" dirty="0">
                <a:latin typeface="Bahnschrift SemiBold" panose="020B0502040204020203" pitchFamily="34" charset="0"/>
              </a:rPr>
              <a:t>:</a:t>
            </a:r>
            <a:r>
              <a:rPr lang="zh-TW" altLang="en-US" sz="4800" dirty="0">
                <a:latin typeface="Bahnschrift SemiBold" panose="020B0502040204020203" pitchFamily="34" charset="0"/>
              </a:rPr>
              <a:t>三星支援蘋果</a:t>
            </a:r>
            <a:r>
              <a:rPr lang="en-US" altLang="zh-TW" sz="4800" dirty="0">
                <a:latin typeface="Bahnschrift SemiBold" panose="020B0502040204020203" pitchFamily="34" charset="0"/>
              </a:rPr>
              <a:t>OLED</a:t>
            </a:r>
            <a:r>
              <a:rPr lang="zh-TW" altLang="en-US" sz="4800" dirty="0">
                <a:latin typeface="Bahnschrift SemiBold" panose="020B0502040204020203" pitchFamily="34" charset="0"/>
              </a:rPr>
              <a:t>製造技術</a:t>
            </a:r>
            <a:r>
              <a:rPr lang="en-US" altLang="zh-TW" sz="4800" dirty="0">
                <a:latin typeface="Bahnschrift SemiBold" panose="020B0502040204020203" pitchFamily="34" charset="0"/>
              </a:rPr>
              <a:t>)</a:t>
            </a:r>
            <a:r>
              <a:rPr lang="zh-TW" altLang="en-US" sz="4800" dirty="0">
                <a:latin typeface="Bahnschrift SemiBold" panose="020B0502040204020203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759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6AC56-0DF9-45DC-950C-0F124348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odm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DCE65-156B-448B-A486-0777707B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不只生產，囊括產品設計、材料加工、組件開發、製程創新、商談交易，都是此類型公司的業務</a:t>
            </a:r>
            <a:endParaRPr lang="en-US" altLang="zh-TW" sz="3200" dirty="0"/>
          </a:p>
          <a:p>
            <a:r>
              <a:rPr lang="zh-TW" altLang="en-US" sz="3200" dirty="0"/>
              <a:t>另外與</a:t>
            </a:r>
            <a:r>
              <a:rPr lang="en-US" altLang="zh-TW" sz="3200" dirty="0"/>
              <a:t>OEM</a:t>
            </a:r>
            <a:r>
              <a:rPr lang="zh-TW" altLang="en-US" sz="3200" dirty="0"/>
              <a:t>工廠不同的是，</a:t>
            </a:r>
            <a:r>
              <a:rPr lang="en-US" altLang="zh-TW" sz="3200" dirty="0"/>
              <a:t>ODM</a:t>
            </a:r>
            <a:r>
              <a:rPr lang="zh-TW" altLang="en-US" sz="3200" dirty="0"/>
              <a:t>會偏向業務公司，生產出的產品賦予附加價值。</a:t>
            </a:r>
          </a:p>
        </p:txBody>
      </p:sp>
    </p:spTree>
    <p:extLst>
      <p:ext uri="{BB962C8B-B14F-4D97-AF65-F5344CB8AC3E}">
        <p14:creationId xmlns:p14="http://schemas.microsoft.com/office/powerpoint/2010/main" val="34312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E51D-EEC7-4CAC-854B-D3414615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oem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18302-0B96-4BDB-A11A-D7BD548E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純零件代工型態工廠</a:t>
            </a:r>
            <a:r>
              <a:rPr lang="en-US" altLang="zh-TW" sz="4400" dirty="0"/>
              <a:t>(</a:t>
            </a:r>
            <a:r>
              <a:rPr lang="zh-TW" altLang="en-US" sz="4400" dirty="0"/>
              <a:t>例</a:t>
            </a:r>
            <a:r>
              <a:rPr lang="en-US" altLang="zh-TW" sz="4400" dirty="0"/>
              <a:t>:</a:t>
            </a:r>
            <a:r>
              <a:rPr lang="zh-TW" altLang="en-US" sz="4400" dirty="0"/>
              <a:t>鴻海</a:t>
            </a:r>
            <a:r>
              <a:rPr lang="en-US" altLang="zh-TW" sz="4400" dirty="0"/>
              <a:t>-</a:t>
            </a:r>
            <a:r>
              <a:rPr lang="zh-TW" altLang="en-US" sz="4400" dirty="0"/>
              <a:t>富士康</a:t>
            </a:r>
            <a:r>
              <a:rPr lang="en-US" altLang="zh-TW" sz="4400" dirty="0"/>
              <a:t>)</a:t>
            </a:r>
          </a:p>
          <a:p>
            <a:r>
              <a:rPr lang="zh-TW" altLang="en-US" sz="4400" dirty="0"/>
              <a:t>只專注生產成品的一項零件，不會刻意去擴增工廠，使生產成本提高，甚至額外花費有高風險的支出</a:t>
            </a:r>
          </a:p>
        </p:txBody>
      </p:sp>
    </p:spTree>
    <p:extLst>
      <p:ext uri="{BB962C8B-B14F-4D97-AF65-F5344CB8AC3E}">
        <p14:creationId xmlns:p14="http://schemas.microsoft.com/office/powerpoint/2010/main" val="860587213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2392</TotalTime>
  <Words>1707</Words>
  <Application>Microsoft Office PowerPoint</Application>
  <PresentationFormat>寬螢幕</PresentationFormat>
  <Paragraphs>148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Bahnschrift SemiBold</vt:lpstr>
      <vt:lpstr>Cascadia Code</vt:lpstr>
      <vt:lpstr>Tw Cen MT</vt:lpstr>
      <vt:lpstr>小水滴</vt:lpstr>
      <vt:lpstr>企業分析與市場分析v.2</vt:lpstr>
      <vt:lpstr>PowerPoint 簡報</vt:lpstr>
      <vt:lpstr>企業定位依據(紡安)</vt:lpstr>
      <vt:lpstr>企業定位依據(南紡)</vt:lpstr>
      <vt:lpstr>紡安產品定位</vt:lpstr>
      <vt:lpstr>PowerPoint 簡報</vt:lpstr>
      <vt:lpstr>obm</vt:lpstr>
      <vt:lpstr>odm</vt:lpstr>
      <vt:lpstr>oem</vt:lpstr>
      <vt:lpstr>策略聯盟</vt:lpstr>
      <vt:lpstr>PowerPoint 簡報</vt:lpstr>
      <vt:lpstr>PowerPoint 簡報</vt:lpstr>
      <vt:lpstr>男性市場</vt:lpstr>
      <vt:lpstr>PowerPoint 簡報</vt:lpstr>
      <vt:lpstr>女性市場</vt:lpstr>
      <vt:lpstr>PowerPoint 簡報</vt:lpstr>
      <vt:lpstr>PowerPoint 簡報</vt:lpstr>
      <vt:lpstr>銀髮市場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奕竣 趙</dc:creator>
  <cp:lastModifiedBy>Cycros Chao</cp:lastModifiedBy>
  <cp:revision>51</cp:revision>
  <dcterms:created xsi:type="dcterms:W3CDTF">2021-05-02T12:43:08Z</dcterms:created>
  <dcterms:modified xsi:type="dcterms:W3CDTF">2025-03-09T11:14:33Z</dcterms:modified>
</cp:coreProperties>
</file>