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3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8C0E-E41B-4A3B-BE51-708C2585B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1D9BE-2800-4B74-9DDA-5D203D3C7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CCDCF-B999-4BD8-94C2-A71EEABF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04F8859C-7ABF-4CBB-95CE-0C5DAF71855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20/10/2021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38398-53CC-4C23-ACC9-F63EF136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E859E-7B75-47DF-9C86-51602DAF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0221B0C7-A4BE-4B5D-BB16-726566C85CCD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3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2449-B964-4791-AB0B-2646AD70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D83FD-5A4F-4344-B59A-36CDE5D40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B437E-73D6-46DA-B6F4-EFB14B54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04F8859C-7ABF-4CBB-95CE-0C5DAF71855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20/10/2021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4761E-B973-4AC2-8FF8-3F560129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89F5F-8149-4E98-ADD5-6634ED20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0221B0C7-A4BE-4B5D-BB16-726566C85CCD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2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BB636-E748-4B65-9415-3B366F09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ACA57-8662-4180-B386-A772CD7DA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FADC3-6061-41D7-9C76-1D77B4E4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04F8859C-7ABF-4CBB-95CE-0C5DAF71855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20/10/2021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7032-DFD0-4F6C-8153-9F7993A3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0F2B-BBAA-4B80-ACC2-EA0AB828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0221B0C7-A4BE-4B5D-BB16-726566C85CCD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65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9FC4-4651-4BD0-9054-C14C7B0A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200C-30E1-4E17-88D9-71E4918C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AE1C-B4CC-4805-A52F-790EAAD2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04F8859C-7ABF-4CBB-95CE-0C5DAF71855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20/10/2021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41EAD-C0FF-41D6-B955-3E0DD2E3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C4E5F-A64B-46D6-A52A-366EF8FE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0221B0C7-A4BE-4B5D-BB16-726566C85CCD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1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6C5A-152E-49C9-9CD2-A5509F46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D9803-14EB-446D-9061-5D781BCB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1E8C1-5E41-4E6D-8A23-7095DFB7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04F8859C-7ABF-4CBB-95CE-0C5DAF71855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20/10/2021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8A7F-2819-429B-B897-163257EE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BB70C-6E65-48AF-86E9-17E0F2C8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0221B0C7-A4BE-4B5D-BB16-726566C85CCD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0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B269-ECB0-4F6D-9B51-FDCE92EC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9EBB8-0266-4F90-A7E5-8A58B8549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651BD-2EB5-4D1E-8116-D1C2A7D3E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78BFB-896C-4538-9DE3-DEC310EE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04F8859C-7ABF-4CBB-95CE-0C5DAF71855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20/10/2021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E076E-A509-4392-BE26-A63CF524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7A300-D0E5-4E01-8BAB-A82026A2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0221B0C7-A4BE-4B5D-BB16-726566C85CCD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05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2737-8CBC-4084-A1A6-C517F9C0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E4D6B-903E-402D-93B8-C5B223E09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D3E19-AC73-4BB3-BB6B-5F3025925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1DB46-4ECA-4DB5-94AB-07131F961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73774-F812-415E-BC06-7241B8CCC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91DF2-B508-47D6-9814-78CF9D83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04F8859C-7ABF-4CBB-95CE-0C5DAF71855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20/10/2021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4774E-7D39-4A61-89CA-B7E3A123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C463B-22F8-44C6-B3DD-15B1520F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0221B0C7-A4BE-4B5D-BB16-726566C85CCD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4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3C71-949E-4099-899F-D623BCEB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21046-2AB3-459D-A95A-099161B6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04F8859C-7ABF-4CBB-95CE-0C5DAF71855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20/10/2021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734FD-1992-4D72-B231-5D7CF177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DC4DF-AF85-4984-A253-926D5EF2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0221B0C7-A4BE-4B5D-BB16-726566C85CCD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7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AA8E-59B0-4F40-A4DC-3CCD73D2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04F8859C-7ABF-4CBB-95CE-0C5DAF71855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20/10/2021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A783F-19B7-4261-8B70-6E4BB5CC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F693D-8613-44D6-A8ED-D12BA1B7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0221B0C7-A4BE-4B5D-BB16-726566C85CCD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7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6185-C894-454C-9CC1-6DA2C2FA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2B1DE-A232-4D3F-B4AF-FAACCED76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2EB8B-82D0-43BD-9BBA-0F7B7A251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F6586-E107-407D-88E5-3271A676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04F8859C-7ABF-4CBB-95CE-0C5DAF71855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20/10/2021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412B8-8713-405F-9DE3-23298CD0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2302C-B2A3-44F0-A63E-E530A498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0221B0C7-A4BE-4B5D-BB16-726566C85CCD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0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82F5-05D9-4D17-B57B-AD80285E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D9139-49CE-47EC-A4FB-17C2478D5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6307D-C104-41B1-823E-005F8ED49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E326E-AAF4-4661-AD95-F4359A61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04F8859C-7ABF-4CBB-95CE-0C5DAF71855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20/10/2021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B0854-E5E8-4DF5-83C4-8DB505F2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C3035-2ACD-4CB2-BA4E-EB3A82E3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0221B0C7-A4BE-4B5D-BB16-726566C85CCD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25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A286F-8AEB-4E66-B9B9-47062FBB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94440-93C6-4D25-B9B9-E71976D05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6DF96-F3E2-4168-A8CD-870FE5BD0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04F8859C-7ABF-4CBB-95CE-0C5DAF71855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20/10/2021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6C094-196F-49DD-86E4-F26497EA3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9FE4F-1C0A-4007-A9FE-06BE581A2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0221B0C7-A4BE-4B5D-BB16-726566C85CCD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1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8">
            <a:extLst>
              <a:ext uri="{FF2B5EF4-FFF2-40B4-BE49-F238E27FC236}">
                <a16:creationId xmlns:a16="http://schemas.microsoft.com/office/drawing/2014/main" id="{E41530D5-B417-400C-A0BC-238C1CFAC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V="1">
            <a:off x="2173325" y="-1988322"/>
            <a:ext cx="473971" cy="482062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30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36CA7-C5B8-455F-920A-B5733D5B6F4E}"/>
              </a:ext>
            </a:extLst>
          </p:cNvPr>
          <p:cNvSpPr txBox="1"/>
          <p:nvPr/>
        </p:nvSpPr>
        <p:spPr>
          <a:xfrm>
            <a:off x="136413" y="266970"/>
            <a:ext cx="446115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914377">
              <a:defRPr/>
            </a:pPr>
            <a:r>
              <a:rPr lang="en-US" sz="2000" b="1" dirty="0">
                <a:solidFill>
                  <a:prstClr val="white"/>
                </a:solidFill>
                <a:latin typeface="Century Gothic"/>
              </a:rPr>
              <a:t>STRUKTUR </a:t>
            </a:r>
            <a:r>
              <a:rPr lang="en-US" sz="2000" dirty="0">
                <a:solidFill>
                  <a:prstClr val="white"/>
                </a:solidFill>
                <a:latin typeface="Century Gothic"/>
              </a:rPr>
              <a:t>ORGANISASI</a:t>
            </a:r>
            <a:endParaRPr lang="en-US" sz="2400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63" name="Rounded Rectangle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SpPr/>
          <p:nvPr/>
        </p:nvSpPr>
        <p:spPr>
          <a:xfrm>
            <a:off x="5179218" y="1453078"/>
            <a:ext cx="1833563" cy="53272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SPV OPERATIONAL  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GATOT ANDHI Y</a:t>
            </a: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CxnSpPr/>
          <p:nvPr/>
        </p:nvCxnSpPr>
        <p:spPr>
          <a:xfrm flipV="1">
            <a:off x="5351388" y="1688174"/>
            <a:ext cx="1580991" cy="0"/>
          </a:xfrm>
          <a:prstGeom prst="line">
            <a:avLst/>
          </a:prstGeom>
          <a:noFill/>
          <a:ln w="6350" cap="flat" cmpd="dbl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CxnSpPr>
            <a:stCxn id="63" idx="2"/>
          </p:cNvCxnSpPr>
          <p:nvPr/>
        </p:nvCxnSpPr>
        <p:spPr>
          <a:xfrm flipH="1">
            <a:off x="6081486" y="1985801"/>
            <a:ext cx="0" cy="92227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66" name="TextBox 4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SpPr txBox="1"/>
          <p:nvPr/>
        </p:nvSpPr>
        <p:spPr>
          <a:xfrm>
            <a:off x="207599" y="928540"/>
            <a:ext cx="11560543" cy="408215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TAM CONSUMER MALANG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0000000-0008-0000-0200-000006000000}"/>
              </a:ext>
            </a:extLst>
          </p:cNvPr>
          <p:cNvCxnSpPr/>
          <p:nvPr/>
        </p:nvCxnSpPr>
        <p:spPr>
          <a:xfrm flipV="1">
            <a:off x="1157450" y="2917857"/>
            <a:ext cx="9728818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000000-0008-0000-0200-000007000000}"/>
              </a:ext>
            </a:extLst>
          </p:cNvPr>
          <p:cNvCxnSpPr/>
          <p:nvPr/>
        </p:nvCxnSpPr>
        <p:spPr>
          <a:xfrm>
            <a:off x="1147926" y="2920578"/>
            <a:ext cx="0" cy="936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69" name="Rounded Rectangle 22">
            <a:extLst>
              <a:ext uri="{FF2B5EF4-FFF2-40B4-BE49-F238E27FC236}">
                <a16:creationId xmlns:a16="http://schemas.microsoft.com/office/drawing/2014/main" id="{00000000-0008-0000-0200-000010000000}"/>
              </a:ext>
            </a:extLst>
          </p:cNvPr>
          <p:cNvSpPr/>
          <p:nvPr/>
        </p:nvSpPr>
        <p:spPr>
          <a:xfrm>
            <a:off x="281713" y="3062775"/>
            <a:ext cx="1833562" cy="66675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TL OPERATIONAL  - 1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ANDIKA ARDIANSAH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(site location based : MLG)</a:t>
            </a:r>
          </a:p>
        </p:txBody>
      </p:sp>
      <p:sp>
        <p:nvSpPr>
          <p:cNvPr id="70" name="Rounded Rectangle 30">
            <a:extLst>
              <a:ext uri="{FF2B5EF4-FFF2-40B4-BE49-F238E27FC236}">
                <a16:creationId xmlns:a16="http://schemas.microsoft.com/office/drawing/2014/main" id="{00000000-0008-0000-0200-000018000000}"/>
              </a:ext>
            </a:extLst>
          </p:cNvPr>
          <p:cNvSpPr/>
          <p:nvPr/>
        </p:nvSpPr>
        <p:spPr>
          <a:xfrm>
            <a:off x="227968" y="3867634"/>
            <a:ext cx="1874043" cy="3632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12 agent - site MALANG</a:t>
            </a:r>
          </a:p>
        </p:txBody>
      </p:sp>
      <p:sp>
        <p:nvSpPr>
          <p:cNvPr id="71" name="Rounded Rectangle 3">
            <a:extLst>
              <a:ext uri="{FF2B5EF4-FFF2-40B4-BE49-F238E27FC236}">
                <a16:creationId xmlns:a16="http://schemas.microsoft.com/office/drawing/2014/main" id="{00000000-0008-0000-0200-000033000000}"/>
              </a:ext>
            </a:extLst>
          </p:cNvPr>
          <p:cNvSpPr/>
          <p:nvPr/>
        </p:nvSpPr>
        <p:spPr>
          <a:xfrm>
            <a:off x="6480123" y="2128676"/>
            <a:ext cx="1743415" cy="70246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ADMIN SUPPORT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DESSY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NARTIKA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0000000-0008-0000-0200-000034000000}"/>
              </a:ext>
            </a:extLst>
          </p:cNvPr>
          <p:cNvCxnSpPr/>
          <p:nvPr/>
        </p:nvCxnSpPr>
        <p:spPr>
          <a:xfrm flipV="1">
            <a:off x="5745853" y="2448586"/>
            <a:ext cx="725052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0000000-0008-0000-0200-000037000000}"/>
              </a:ext>
            </a:extLst>
          </p:cNvPr>
          <p:cNvCxnSpPr/>
          <p:nvPr/>
        </p:nvCxnSpPr>
        <p:spPr>
          <a:xfrm>
            <a:off x="3086262" y="2930103"/>
            <a:ext cx="0" cy="936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74" name="Rounded Rectangle 22">
            <a:extLst>
              <a:ext uri="{FF2B5EF4-FFF2-40B4-BE49-F238E27FC236}">
                <a16:creationId xmlns:a16="http://schemas.microsoft.com/office/drawing/2014/main" id="{00000000-0008-0000-0200-000038000000}"/>
              </a:ext>
            </a:extLst>
          </p:cNvPr>
          <p:cNvSpPr/>
          <p:nvPr/>
        </p:nvSpPr>
        <p:spPr>
          <a:xfrm>
            <a:off x="2172368" y="3072300"/>
            <a:ext cx="1881245" cy="66675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TL OPERATIONAL  - 2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ANGGRAHINI PAMUJI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(site location based : MLG)</a:t>
            </a:r>
          </a:p>
        </p:txBody>
      </p:sp>
      <p:sp>
        <p:nvSpPr>
          <p:cNvPr id="75" name="Rounded Rectangle 30">
            <a:extLst>
              <a:ext uri="{FF2B5EF4-FFF2-40B4-BE49-F238E27FC236}">
                <a16:creationId xmlns:a16="http://schemas.microsoft.com/office/drawing/2014/main" id="{00000000-0008-0000-0200-000039000000}"/>
              </a:ext>
            </a:extLst>
          </p:cNvPr>
          <p:cNvSpPr/>
          <p:nvPr/>
        </p:nvSpPr>
        <p:spPr>
          <a:xfrm>
            <a:off x="2166305" y="3877159"/>
            <a:ext cx="1874044" cy="3632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14 agent - site MALANG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0000000-0008-0000-0200-00003A000000}"/>
              </a:ext>
            </a:extLst>
          </p:cNvPr>
          <p:cNvCxnSpPr/>
          <p:nvPr/>
        </p:nvCxnSpPr>
        <p:spPr>
          <a:xfrm>
            <a:off x="5071142" y="2927722"/>
            <a:ext cx="0" cy="936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77" name="Rounded Rectangle 22">
            <a:extLst>
              <a:ext uri="{FF2B5EF4-FFF2-40B4-BE49-F238E27FC236}">
                <a16:creationId xmlns:a16="http://schemas.microsoft.com/office/drawing/2014/main" id="{00000000-0008-0000-0200-00003B000000}"/>
              </a:ext>
            </a:extLst>
          </p:cNvPr>
          <p:cNvSpPr/>
          <p:nvPr/>
        </p:nvSpPr>
        <p:spPr>
          <a:xfrm>
            <a:off x="4132208" y="3069919"/>
            <a:ext cx="1910253" cy="66675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TL OPERATIONAL  - 3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CHARMITHA RISQI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(site location based : MLG)</a:t>
            </a:r>
          </a:p>
        </p:txBody>
      </p:sp>
      <p:sp>
        <p:nvSpPr>
          <p:cNvPr id="78" name="Rounded Rectangle 30">
            <a:extLst>
              <a:ext uri="{FF2B5EF4-FFF2-40B4-BE49-F238E27FC236}">
                <a16:creationId xmlns:a16="http://schemas.microsoft.com/office/drawing/2014/main" id="{00000000-0008-0000-0200-00003C000000}"/>
              </a:ext>
            </a:extLst>
          </p:cNvPr>
          <p:cNvSpPr/>
          <p:nvPr/>
        </p:nvSpPr>
        <p:spPr>
          <a:xfrm>
            <a:off x="4132208" y="3874778"/>
            <a:ext cx="1896989" cy="3632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10 agent - site MALANG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0000000-0008-0000-0200-00003D000000}"/>
              </a:ext>
            </a:extLst>
          </p:cNvPr>
          <p:cNvCxnSpPr/>
          <p:nvPr/>
        </p:nvCxnSpPr>
        <p:spPr>
          <a:xfrm>
            <a:off x="6986749" y="2925340"/>
            <a:ext cx="0" cy="936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0" name="Rounded Rectangle 22">
            <a:extLst>
              <a:ext uri="{FF2B5EF4-FFF2-40B4-BE49-F238E27FC236}">
                <a16:creationId xmlns:a16="http://schemas.microsoft.com/office/drawing/2014/main" id="{00000000-0008-0000-0200-00003E000000}"/>
              </a:ext>
            </a:extLst>
          </p:cNvPr>
          <p:cNvSpPr/>
          <p:nvPr/>
        </p:nvSpPr>
        <p:spPr>
          <a:xfrm>
            <a:off x="6124506" y="3067537"/>
            <a:ext cx="1833561" cy="66675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TL OPERATIONAL  - 4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NURROTUL UMMAH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(site location based : MLG)</a:t>
            </a:r>
          </a:p>
        </p:txBody>
      </p:sp>
      <p:sp>
        <p:nvSpPr>
          <p:cNvPr id="81" name="Rounded Rectangle 30">
            <a:extLst>
              <a:ext uri="{FF2B5EF4-FFF2-40B4-BE49-F238E27FC236}">
                <a16:creationId xmlns:a16="http://schemas.microsoft.com/office/drawing/2014/main" id="{00000000-0008-0000-0200-00003F000000}"/>
              </a:ext>
            </a:extLst>
          </p:cNvPr>
          <p:cNvSpPr/>
          <p:nvPr/>
        </p:nvSpPr>
        <p:spPr>
          <a:xfrm>
            <a:off x="6105397" y="3872396"/>
            <a:ext cx="1874042" cy="3632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12 agent - site MALANG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0000000-0008-0000-0200-000040000000}"/>
              </a:ext>
            </a:extLst>
          </p:cNvPr>
          <p:cNvCxnSpPr/>
          <p:nvPr/>
        </p:nvCxnSpPr>
        <p:spPr>
          <a:xfrm>
            <a:off x="2138381" y="2910158"/>
            <a:ext cx="0" cy="2628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3" name="Rounded Rectangle 22">
            <a:extLst>
              <a:ext uri="{FF2B5EF4-FFF2-40B4-BE49-F238E27FC236}">
                <a16:creationId xmlns:a16="http://schemas.microsoft.com/office/drawing/2014/main" id="{00000000-0008-0000-0200-000041000000}"/>
              </a:ext>
            </a:extLst>
          </p:cNvPr>
          <p:cNvSpPr/>
          <p:nvPr/>
        </p:nvSpPr>
        <p:spPr>
          <a:xfrm>
            <a:off x="1258820" y="4550378"/>
            <a:ext cx="1833561" cy="66675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TL OPERATIONAL  - 7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VERA DEWI ARLITA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(site location based : MLG)</a:t>
            </a:r>
          </a:p>
        </p:txBody>
      </p:sp>
      <p:sp>
        <p:nvSpPr>
          <p:cNvPr id="84" name="Rounded Rectangle 30">
            <a:extLst>
              <a:ext uri="{FF2B5EF4-FFF2-40B4-BE49-F238E27FC236}">
                <a16:creationId xmlns:a16="http://schemas.microsoft.com/office/drawing/2014/main" id="{00000000-0008-0000-0200-000042000000}"/>
              </a:ext>
            </a:extLst>
          </p:cNvPr>
          <p:cNvSpPr/>
          <p:nvPr/>
        </p:nvSpPr>
        <p:spPr>
          <a:xfrm>
            <a:off x="1222393" y="5329260"/>
            <a:ext cx="1874042" cy="3632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12 agent - site MALANG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000000-0008-0000-0200-000043000000}"/>
              </a:ext>
            </a:extLst>
          </p:cNvPr>
          <p:cNvCxnSpPr/>
          <p:nvPr/>
        </p:nvCxnSpPr>
        <p:spPr>
          <a:xfrm>
            <a:off x="4081048" y="2915354"/>
            <a:ext cx="0" cy="2628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6" name="Rounded Rectangle 22">
            <a:extLst>
              <a:ext uri="{FF2B5EF4-FFF2-40B4-BE49-F238E27FC236}">
                <a16:creationId xmlns:a16="http://schemas.microsoft.com/office/drawing/2014/main" id="{00000000-0008-0000-0200-000044000000}"/>
              </a:ext>
            </a:extLst>
          </p:cNvPr>
          <p:cNvSpPr/>
          <p:nvPr/>
        </p:nvSpPr>
        <p:spPr>
          <a:xfrm>
            <a:off x="3201487" y="4555574"/>
            <a:ext cx="1833562" cy="66675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TL OPERATIONAL  - 8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YULI BUDI LESTARI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(site location based : MLG)</a:t>
            </a:r>
          </a:p>
        </p:txBody>
      </p:sp>
      <p:sp>
        <p:nvSpPr>
          <p:cNvPr id="87" name="Rounded Rectangle 30">
            <a:extLst>
              <a:ext uri="{FF2B5EF4-FFF2-40B4-BE49-F238E27FC236}">
                <a16:creationId xmlns:a16="http://schemas.microsoft.com/office/drawing/2014/main" id="{00000000-0008-0000-0200-000045000000}"/>
              </a:ext>
            </a:extLst>
          </p:cNvPr>
          <p:cNvSpPr/>
          <p:nvPr/>
        </p:nvSpPr>
        <p:spPr>
          <a:xfrm>
            <a:off x="3165060" y="5334456"/>
            <a:ext cx="1874043" cy="3632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13 agent - site MALANG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0000000-0008-0000-0200-000046000000}"/>
              </a:ext>
            </a:extLst>
          </p:cNvPr>
          <p:cNvCxnSpPr/>
          <p:nvPr/>
        </p:nvCxnSpPr>
        <p:spPr>
          <a:xfrm>
            <a:off x="8968599" y="2924258"/>
            <a:ext cx="0" cy="936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9" name="Rounded Rectangle 22">
            <a:extLst>
              <a:ext uri="{FF2B5EF4-FFF2-40B4-BE49-F238E27FC236}">
                <a16:creationId xmlns:a16="http://schemas.microsoft.com/office/drawing/2014/main" id="{00000000-0008-0000-0200-000047000000}"/>
              </a:ext>
            </a:extLst>
          </p:cNvPr>
          <p:cNvSpPr/>
          <p:nvPr/>
        </p:nvSpPr>
        <p:spPr>
          <a:xfrm>
            <a:off x="8029665" y="3066455"/>
            <a:ext cx="1910253" cy="66675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TL OPERATIONAL  - 5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SUGENG ARIF WIBOWO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(site location based : MLG)</a:t>
            </a:r>
          </a:p>
        </p:txBody>
      </p:sp>
      <p:sp>
        <p:nvSpPr>
          <p:cNvPr id="90" name="Rounded Rectangle 30">
            <a:extLst>
              <a:ext uri="{FF2B5EF4-FFF2-40B4-BE49-F238E27FC236}">
                <a16:creationId xmlns:a16="http://schemas.microsoft.com/office/drawing/2014/main" id="{00000000-0008-0000-0200-000048000000}"/>
              </a:ext>
            </a:extLst>
          </p:cNvPr>
          <p:cNvSpPr/>
          <p:nvPr/>
        </p:nvSpPr>
        <p:spPr>
          <a:xfrm>
            <a:off x="8029665" y="3871314"/>
            <a:ext cx="1896989" cy="3632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12 agent - site MALANG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0000000-0008-0000-0200-000049000000}"/>
              </a:ext>
            </a:extLst>
          </p:cNvPr>
          <p:cNvCxnSpPr/>
          <p:nvPr/>
        </p:nvCxnSpPr>
        <p:spPr>
          <a:xfrm>
            <a:off x="10889257" y="2921876"/>
            <a:ext cx="0" cy="936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92" name="Rounded Rectangle 22">
            <a:extLst>
              <a:ext uri="{FF2B5EF4-FFF2-40B4-BE49-F238E27FC236}">
                <a16:creationId xmlns:a16="http://schemas.microsoft.com/office/drawing/2014/main" id="{00000000-0008-0000-0200-00004A000000}"/>
              </a:ext>
            </a:extLst>
          </p:cNvPr>
          <p:cNvSpPr/>
          <p:nvPr/>
        </p:nvSpPr>
        <p:spPr>
          <a:xfrm>
            <a:off x="9995986" y="3064073"/>
            <a:ext cx="1833561" cy="66675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TL OPERATIONAL  - 6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SUTARI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(site location based : MLG)</a:t>
            </a:r>
          </a:p>
        </p:txBody>
      </p:sp>
      <p:sp>
        <p:nvSpPr>
          <p:cNvPr id="93" name="Rounded Rectangle 30">
            <a:extLst>
              <a:ext uri="{FF2B5EF4-FFF2-40B4-BE49-F238E27FC236}">
                <a16:creationId xmlns:a16="http://schemas.microsoft.com/office/drawing/2014/main" id="{00000000-0008-0000-0200-00004B000000}"/>
              </a:ext>
            </a:extLst>
          </p:cNvPr>
          <p:cNvSpPr/>
          <p:nvPr/>
        </p:nvSpPr>
        <p:spPr>
          <a:xfrm>
            <a:off x="9968218" y="3868932"/>
            <a:ext cx="1874042" cy="3632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15 agent - site MALANG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0000000-0008-0000-0200-00004C000000}"/>
              </a:ext>
            </a:extLst>
          </p:cNvPr>
          <p:cNvCxnSpPr/>
          <p:nvPr/>
        </p:nvCxnSpPr>
        <p:spPr>
          <a:xfrm>
            <a:off x="6080721" y="2920550"/>
            <a:ext cx="0" cy="2628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95" name="Rounded Rectangle 22">
            <a:extLst>
              <a:ext uri="{FF2B5EF4-FFF2-40B4-BE49-F238E27FC236}">
                <a16:creationId xmlns:a16="http://schemas.microsoft.com/office/drawing/2014/main" id="{00000000-0008-0000-0200-00004D000000}"/>
              </a:ext>
            </a:extLst>
          </p:cNvPr>
          <p:cNvSpPr/>
          <p:nvPr/>
        </p:nvSpPr>
        <p:spPr>
          <a:xfrm>
            <a:off x="5196109" y="4560770"/>
            <a:ext cx="1833561" cy="66675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TL OPERATIONAL  - 9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MARIA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(site location based : SMG)</a:t>
            </a:r>
          </a:p>
        </p:txBody>
      </p:sp>
      <p:sp>
        <p:nvSpPr>
          <p:cNvPr id="96" name="Rounded Rectangle 30">
            <a:extLst>
              <a:ext uri="{FF2B5EF4-FFF2-40B4-BE49-F238E27FC236}">
                <a16:creationId xmlns:a16="http://schemas.microsoft.com/office/drawing/2014/main" id="{00000000-0008-0000-0200-00004E000000}"/>
              </a:ext>
            </a:extLst>
          </p:cNvPr>
          <p:cNvSpPr/>
          <p:nvPr/>
        </p:nvSpPr>
        <p:spPr>
          <a:xfrm>
            <a:off x="5159682" y="5339652"/>
            <a:ext cx="1874042" cy="3632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12 agent - site SEMARANG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0000000-0008-0000-0200-00004F000000}"/>
              </a:ext>
            </a:extLst>
          </p:cNvPr>
          <p:cNvCxnSpPr/>
          <p:nvPr/>
        </p:nvCxnSpPr>
        <p:spPr>
          <a:xfrm>
            <a:off x="7997410" y="2917087"/>
            <a:ext cx="0" cy="2628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98" name="Rounded Rectangle 22">
            <a:extLst>
              <a:ext uri="{FF2B5EF4-FFF2-40B4-BE49-F238E27FC236}">
                <a16:creationId xmlns:a16="http://schemas.microsoft.com/office/drawing/2014/main" id="{00000000-0008-0000-0200-000050000000}"/>
              </a:ext>
            </a:extLst>
          </p:cNvPr>
          <p:cNvSpPr/>
          <p:nvPr/>
        </p:nvSpPr>
        <p:spPr>
          <a:xfrm>
            <a:off x="7112798" y="4557307"/>
            <a:ext cx="1833562" cy="66675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TL OPERATIONAL  - 10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NURFITRIANI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(site location based : MKS)</a:t>
            </a:r>
          </a:p>
        </p:txBody>
      </p:sp>
      <p:sp>
        <p:nvSpPr>
          <p:cNvPr id="99" name="Rounded Rectangle 30">
            <a:extLst>
              <a:ext uri="{FF2B5EF4-FFF2-40B4-BE49-F238E27FC236}">
                <a16:creationId xmlns:a16="http://schemas.microsoft.com/office/drawing/2014/main" id="{00000000-0008-0000-0200-000051000000}"/>
              </a:ext>
            </a:extLst>
          </p:cNvPr>
          <p:cNvSpPr/>
          <p:nvPr/>
        </p:nvSpPr>
        <p:spPr>
          <a:xfrm>
            <a:off x="7076371" y="5336189"/>
            <a:ext cx="1874043" cy="3632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29 agent - site MAKASSAR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00000000-0008-0000-0200-000052000000}"/>
              </a:ext>
            </a:extLst>
          </p:cNvPr>
          <p:cNvSpPr/>
          <p:nvPr/>
        </p:nvSpPr>
        <p:spPr>
          <a:xfrm>
            <a:off x="3997273" y="2116554"/>
            <a:ext cx="1743415" cy="70246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TRAINER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SUFI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ANGGI</a:t>
            </a:r>
          </a:p>
        </p:txBody>
      </p:sp>
    </p:spTree>
    <p:extLst>
      <p:ext uri="{BB962C8B-B14F-4D97-AF65-F5344CB8AC3E}">
        <p14:creationId xmlns:p14="http://schemas.microsoft.com/office/powerpoint/2010/main" val="32212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8">
            <a:extLst>
              <a:ext uri="{FF2B5EF4-FFF2-40B4-BE49-F238E27FC236}">
                <a16:creationId xmlns:a16="http://schemas.microsoft.com/office/drawing/2014/main" id="{E41530D5-B417-400C-A0BC-238C1CFAC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V="1">
            <a:off x="2173325" y="-1988322"/>
            <a:ext cx="473971" cy="482062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30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36CA7-C5B8-455F-920A-B5733D5B6F4E}"/>
              </a:ext>
            </a:extLst>
          </p:cNvPr>
          <p:cNvSpPr txBox="1"/>
          <p:nvPr/>
        </p:nvSpPr>
        <p:spPr>
          <a:xfrm>
            <a:off x="136413" y="266970"/>
            <a:ext cx="446115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JOB DESK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OPERATIONAL TAM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ABF0B77-26A9-41F6-B8A0-2AED1BEDA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315273"/>
              </p:ext>
            </p:extLst>
          </p:nvPr>
        </p:nvGraphicFramePr>
        <p:xfrm>
          <a:off x="2048572" y="1088659"/>
          <a:ext cx="9289772" cy="1797552"/>
        </p:xfrm>
        <a:graphic>
          <a:graphicData uri="http://schemas.openxmlformats.org/drawingml/2006/table">
            <a:tbl>
              <a:tblPr/>
              <a:tblGrid>
                <a:gridCol w="409844">
                  <a:extLst>
                    <a:ext uri="{9D8B030D-6E8A-4147-A177-3AD203B41FA5}">
                      <a16:colId xmlns:a16="http://schemas.microsoft.com/office/drawing/2014/main" val="3728188221"/>
                    </a:ext>
                  </a:extLst>
                </a:gridCol>
                <a:gridCol w="6489179">
                  <a:extLst>
                    <a:ext uri="{9D8B030D-6E8A-4147-A177-3AD203B41FA5}">
                      <a16:colId xmlns:a16="http://schemas.microsoft.com/office/drawing/2014/main" val="1419068503"/>
                    </a:ext>
                  </a:extLst>
                </a:gridCol>
                <a:gridCol w="2390749">
                  <a:extLst>
                    <a:ext uri="{9D8B030D-6E8A-4147-A177-3AD203B41FA5}">
                      <a16:colId xmlns:a16="http://schemas.microsoft.com/office/drawing/2014/main" val="1255094082"/>
                    </a:ext>
                  </a:extLst>
                </a:gridCol>
              </a:tblGrid>
              <a:tr h="30677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Periode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54891"/>
                  </a:ext>
                </a:extLst>
              </a:tr>
              <a:tr h="39329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Bertanggung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jawab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terhadap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pengelolaan</a:t>
                      </a:r>
                      <a:r>
                        <a:rPr lang="en-ID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operasional</a:t>
                      </a:r>
                      <a:r>
                        <a:rPr lang="en-ID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layanan</a:t>
                      </a:r>
                      <a:r>
                        <a:rPr lang="en-ID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sehingga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pencapaian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terhadap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performansi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sales.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6932"/>
                  </a:ext>
                </a:extLst>
              </a:tr>
              <a:tr h="43131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Memonitor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dan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mengendalikan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produktivitas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petugas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TAM,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Melakukan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Coaching &amp;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Conseling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kepada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Team TAM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terhadap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pencapaian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performansi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kuantitatif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277464"/>
                  </a:ext>
                </a:extLst>
              </a:tr>
              <a:tr h="290877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Melakukan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mapping agent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sesuai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kuota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rule yang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ditentukan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oleh Telkom.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15825"/>
                  </a:ext>
                </a:extLst>
              </a:tr>
              <a:tr h="290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Melakukan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pelaporan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performansi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team dan site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secara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keseluruhan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kepada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management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secara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periodik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1369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9408D2-FB2D-467E-B43F-B89D4D585DBD}"/>
              </a:ext>
            </a:extLst>
          </p:cNvPr>
          <p:cNvSpPr txBox="1"/>
          <p:nvPr/>
        </p:nvSpPr>
        <p:spPr>
          <a:xfrm>
            <a:off x="536723" y="2794032"/>
            <a:ext cx="1211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Tw Cen MT Condensed" panose="020B0606020104020203" pitchFamily="34" charset="0"/>
              </a:rPr>
              <a:t>SUPERVISOR</a:t>
            </a:r>
          </a:p>
        </p:txBody>
      </p:sp>
      <p:pic>
        <p:nvPicPr>
          <p:cNvPr id="8" name="Picture 8" descr="Call center avatar vector image | Call center, Vector icons free, Motion  design video">
            <a:extLst>
              <a:ext uri="{FF2B5EF4-FFF2-40B4-BE49-F238E27FC236}">
                <a16:creationId xmlns:a16="http://schemas.microsoft.com/office/drawing/2014/main" id="{E81116A1-0575-4D5D-8B59-8AC267DED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1"/>
          <a:stretch/>
        </p:blipFill>
        <p:spPr bwMode="auto">
          <a:xfrm>
            <a:off x="369515" y="3573462"/>
            <a:ext cx="1568777" cy="143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E73C42-2D51-4399-A99B-C8E371E21BBC}"/>
              </a:ext>
            </a:extLst>
          </p:cNvPr>
          <p:cNvSpPr txBox="1"/>
          <p:nvPr/>
        </p:nvSpPr>
        <p:spPr>
          <a:xfrm>
            <a:off x="547917" y="5044316"/>
            <a:ext cx="1211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Tw Cen MT Condensed" panose="020B0606020104020203" pitchFamily="34" charset="0"/>
              </a:rPr>
              <a:t>TEAM LEADER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7D0A90-7FD4-4FD8-AC02-7F3103398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582971"/>
              </p:ext>
            </p:extLst>
          </p:nvPr>
        </p:nvGraphicFramePr>
        <p:xfrm>
          <a:off x="2094307" y="3667539"/>
          <a:ext cx="9289772" cy="1797552"/>
        </p:xfrm>
        <a:graphic>
          <a:graphicData uri="http://schemas.openxmlformats.org/drawingml/2006/table">
            <a:tbl>
              <a:tblPr/>
              <a:tblGrid>
                <a:gridCol w="409844">
                  <a:extLst>
                    <a:ext uri="{9D8B030D-6E8A-4147-A177-3AD203B41FA5}">
                      <a16:colId xmlns:a16="http://schemas.microsoft.com/office/drawing/2014/main" val="3728188221"/>
                    </a:ext>
                  </a:extLst>
                </a:gridCol>
                <a:gridCol w="6489179">
                  <a:extLst>
                    <a:ext uri="{9D8B030D-6E8A-4147-A177-3AD203B41FA5}">
                      <a16:colId xmlns:a16="http://schemas.microsoft.com/office/drawing/2014/main" val="1419068503"/>
                    </a:ext>
                  </a:extLst>
                </a:gridCol>
                <a:gridCol w="2390749">
                  <a:extLst>
                    <a:ext uri="{9D8B030D-6E8A-4147-A177-3AD203B41FA5}">
                      <a16:colId xmlns:a16="http://schemas.microsoft.com/office/drawing/2014/main" val="1255094082"/>
                    </a:ext>
                  </a:extLst>
                </a:gridCol>
              </a:tblGrid>
              <a:tr h="36600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Periode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54891"/>
                  </a:ext>
                </a:extLst>
              </a:tr>
              <a:tr h="46922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Melakukan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pengawasan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terhadap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petugas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TAM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menjamin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bahwa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yang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bersangkutan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telah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melakukan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offering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sesuai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kualitatif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6932"/>
                  </a:ext>
                </a:extLst>
              </a:tr>
              <a:tr h="514582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Monitoring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produktifitas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Melakukan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Briefing, Coaching &amp;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Conseling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kepada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terhadap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pencapaian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performansi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kuantitatif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277464"/>
                  </a:ext>
                </a:extLst>
              </a:tr>
              <a:tr h="447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Melakukan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pelaporan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terhadap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performansi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team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kepada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supervisor dan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secara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komulir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sebagai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performance site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secara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periodik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136968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02F78EB-C44F-473A-9163-64708E06F6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4606" y="1227768"/>
            <a:ext cx="1376206" cy="156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5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8">
            <a:extLst>
              <a:ext uri="{FF2B5EF4-FFF2-40B4-BE49-F238E27FC236}">
                <a16:creationId xmlns:a16="http://schemas.microsoft.com/office/drawing/2014/main" id="{E41530D5-B417-400C-A0BC-238C1CFAC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V="1">
            <a:off x="2173325" y="-1988322"/>
            <a:ext cx="473971" cy="482062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30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36CA7-C5B8-455F-920A-B5733D5B6F4E}"/>
              </a:ext>
            </a:extLst>
          </p:cNvPr>
          <p:cNvSpPr txBox="1"/>
          <p:nvPr/>
        </p:nvSpPr>
        <p:spPr>
          <a:xfrm>
            <a:off x="136413" y="266970"/>
            <a:ext cx="446115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JOB DESK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OPERATIONAL TAM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11" name="Picture 2" descr="Office employee flat illustration | Pre-Designed Photoshop Graphics ~  Creative Market">
            <a:extLst>
              <a:ext uri="{FF2B5EF4-FFF2-40B4-BE49-F238E27FC236}">
                <a16:creationId xmlns:a16="http://schemas.microsoft.com/office/drawing/2014/main" id="{43AD9C9D-3AFC-4CA4-8B48-3D8F5EDE2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13" y="1173572"/>
            <a:ext cx="2711594" cy="180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6EF1B-50B3-42CE-A432-8EB8D703C2AF}"/>
              </a:ext>
            </a:extLst>
          </p:cNvPr>
          <p:cNvSpPr txBox="1"/>
          <p:nvPr/>
        </p:nvSpPr>
        <p:spPr>
          <a:xfrm>
            <a:off x="714002" y="2906269"/>
            <a:ext cx="1211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Tw Cen MT Condensed" panose="020B0606020104020203" pitchFamily="34" charset="0"/>
              </a:rPr>
              <a:t>TRAINER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70CFB-1680-4F3B-A54B-B0C7BCD14C8F}"/>
              </a:ext>
            </a:extLst>
          </p:cNvPr>
          <p:cNvSpPr txBox="1"/>
          <p:nvPr/>
        </p:nvSpPr>
        <p:spPr>
          <a:xfrm>
            <a:off x="714002" y="5756679"/>
            <a:ext cx="1211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Tw Cen MT Condensed" panose="020B0606020104020203" pitchFamily="34" charset="0"/>
              </a:rPr>
              <a:t>ROOSTER</a:t>
            </a:r>
          </a:p>
        </p:txBody>
      </p:sp>
      <p:pic>
        <p:nvPicPr>
          <p:cNvPr id="2050" name="Picture 2" descr="Person Computer Cartoon Stock Illustrations – 66,652 Person Computer  Cartoon Stock Illustrations, Vectors &amp;amp; Clipart - Dreamstime">
            <a:extLst>
              <a:ext uri="{FF2B5EF4-FFF2-40B4-BE49-F238E27FC236}">
                <a16:creationId xmlns:a16="http://schemas.microsoft.com/office/drawing/2014/main" id="{08B3182F-C5D6-4478-AC0D-59CAFB781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1036" y="3791950"/>
            <a:ext cx="2017904" cy="20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444796C-03F7-4961-A332-9D444CBE8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44625"/>
              </p:ext>
            </p:extLst>
          </p:nvPr>
        </p:nvGraphicFramePr>
        <p:xfrm>
          <a:off x="2765815" y="1184743"/>
          <a:ext cx="8712183" cy="1797552"/>
        </p:xfrm>
        <a:graphic>
          <a:graphicData uri="http://schemas.openxmlformats.org/drawingml/2006/table">
            <a:tbl>
              <a:tblPr/>
              <a:tblGrid>
                <a:gridCol w="384362">
                  <a:extLst>
                    <a:ext uri="{9D8B030D-6E8A-4147-A177-3AD203B41FA5}">
                      <a16:colId xmlns:a16="http://schemas.microsoft.com/office/drawing/2014/main" val="3728188221"/>
                    </a:ext>
                  </a:extLst>
                </a:gridCol>
                <a:gridCol w="6085716">
                  <a:extLst>
                    <a:ext uri="{9D8B030D-6E8A-4147-A177-3AD203B41FA5}">
                      <a16:colId xmlns:a16="http://schemas.microsoft.com/office/drawing/2014/main" val="1419068503"/>
                    </a:ext>
                  </a:extLst>
                </a:gridCol>
                <a:gridCol w="2242105">
                  <a:extLst>
                    <a:ext uri="{9D8B030D-6E8A-4147-A177-3AD203B41FA5}">
                      <a16:colId xmlns:a16="http://schemas.microsoft.com/office/drawing/2014/main" val="1255094082"/>
                    </a:ext>
                  </a:extLst>
                </a:gridCol>
              </a:tblGrid>
              <a:tr h="36600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Periode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54891"/>
                  </a:ext>
                </a:extLst>
              </a:tr>
              <a:tr h="46922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Memastikan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proses training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berjalan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baik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&gt;&gt; Initial &amp; Refreshment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6932"/>
                  </a:ext>
                </a:extLst>
              </a:tr>
              <a:tr h="514582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Melakukan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sosialisasi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Produk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baru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277464"/>
                  </a:ext>
                </a:extLst>
              </a:tr>
              <a:tr h="447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Melakukan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pelaporan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terhadap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aktifitas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training yang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dijalankan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13696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CB1960B-62A5-4C49-91E1-8CDE96A03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81441"/>
              </p:ext>
            </p:extLst>
          </p:nvPr>
        </p:nvGraphicFramePr>
        <p:xfrm>
          <a:off x="2731906" y="3959127"/>
          <a:ext cx="8746092" cy="1797552"/>
        </p:xfrm>
        <a:graphic>
          <a:graphicData uri="http://schemas.openxmlformats.org/drawingml/2006/table">
            <a:tbl>
              <a:tblPr/>
              <a:tblGrid>
                <a:gridCol w="385858">
                  <a:extLst>
                    <a:ext uri="{9D8B030D-6E8A-4147-A177-3AD203B41FA5}">
                      <a16:colId xmlns:a16="http://schemas.microsoft.com/office/drawing/2014/main" val="3728188221"/>
                    </a:ext>
                  </a:extLst>
                </a:gridCol>
                <a:gridCol w="6109403">
                  <a:extLst>
                    <a:ext uri="{9D8B030D-6E8A-4147-A177-3AD203B41FA5}">
                      <a16:colId xmlns:a16="http://schemas.microsoft.com/office/drawing/2014/main" val="1419068503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1255094082"/>
                    </a:ext>
                  </a:extLst>
                </a:gridCol>
              </a:tblGrid>
              <a:tr h="36600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Periode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54891"/>
                  </a:ext>
                </a:extLst>
              </a:tr>
              <a:tr h="46922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Menyusun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jadwal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kehadiran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termasuk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Cuti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dan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Libur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serta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mendistribusikan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jadwal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sesuai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Approval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atasan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6932"/>
                  </a:ext>
                </a:extLst>
              </a:tr>
              <a:tr h="514582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Bertanggungjawab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terhadap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rekap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kehadiran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277464"/>
                  </a:ext>
                </a:extLst>
              </a:tr>
              <a:tr h="447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Melakukan Pelaporan terhadap realisasi kehadiran 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136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95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8">
            <a:extLst>
              <a:ext uri="{FF2B5EF4-FFF2-40B4-BE49-F238E27FC236}">
                <a16:creationId xmlns:a16="http://schemas.microsoft.com/office/drawing/2014/main" id="{E41530D5-B417-400C-A0BC-238C1CFAC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V="1">
            <a:off x="2173325" y="-1988322"/>
            <a:ext cx="473971" cy="482062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30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36CA7-C5B8-455F-920A-B5733D5B6F4E}"/>
              </a:ext>
            </a:extLst>
          </p:cNvPr>
          <p:cNvSpPr txBox="1"/>
          <p:nvPr/>
        </p:nvSpPr>
        <p:spPr>
          <a:xfrm>
            <a:off x="136413" y="266970"/>
            <a:ext cx="446115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STRUKTUR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ORGANISASI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SpPr/>
          <p:nvPr/>
        </p:nvSpPr>
        <p:spPr>
          <a:xfrm>
            <a:off x="5348412" y="1659645"/>
            <a:ext cx="1818410" cy="53272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SPV QUALITY TAM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YENNI YULIASARI</a:t>
            </a: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CxnSpPr/>
          <p:nvPr/>
        </p:nvCxnSpPr>
        <p:spPr>
          <a:xfrm flipV="1">
            <a:off x="5502061" y="1905324"/>
            <a:ext cx="1570890" cy="0"/>
          </a:xfrm>
          <a:prstGeom prst="line">
            <a:avLst/>
          </a:prstGeom>
          <a:noFill/>
          <a:ln w="6350" cap="flat" cmpd="dbl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CxnSpPr>
            <a:stCxn id="35" idx="2"/>
          </p:cNvCxnSpPr>
          <p:nvPr/>
        </p:nvCxnSpPr>
        <p:spPr>
          <a:xfrm flipH="1">
            <a:off x="6248275" y="2192368"/>
            <a:ext cx="0" cy="35077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38" name="TextBox 4">
            <a:extLst>
              <a:ext uri="{FF2B5EF4-FFF2-40B4-BE49-F238E27FC236}">
                <a16:creationId xmlns:a16="http://schemas.microsoft.com/office/drawing/2014/main" id="{00000000-0008-0000-0300-000005000000}"/>
              </a:ext>
            </a:extLst>
          </p:cNvPr>
          <p:cNvSpPr txBox="1"/>
          <p:nvPr/>
        </p:nvSpPr>
        <p:spPr>
          <a:xfrm>
            <a:off x="1045826" y="1059504"/>
            <a:ext cx="10100348" cy="408215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QUALITY TEAM - TAM CONSUMER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000000-0008-0000-0300-000006000000}"/>
              </a:ext>
            </a:extLst>
          </p:cNvPr>
          <p:cNvCxnSpPr/>
          <p:nvPr/>
        </p:nvCxnSpPr>
        <p:spPr>
          <a:xfrm flipV="1">
            <a:off x="2365254" y="2542341"/>
            <a:ext cx="7755636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0000000-0008-0000-0300-000007000000}"/>
              </a:ext>
            </a:extLst>
          </p:cNvPr>
          <p:cNvCxnSpPr/>
          <p:nvPr/>
        </p:nvCxnSpPr>
        <p:spPr>
          <a:xfrm>
            <a:off x="2355730" y="2545062"/>
            <a:ext cx="0" cy="936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0000000-0008-0000-0300-000008000000}"/>
              </a:ext>
            </a:extLst>
          </p:cNvPr>
          <p:cNvSpPr/>
          <p:nvPr/>
        </p:nvSpPr>
        <p:spPr>
          <a:xfrm>
            <a:off x="1499619" y="2687259"/>
            <a:ext cx="1818409" cy="66675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QA - 1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ERISYA PITRI NST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(site location based : MDN)</a:t>
            </a:r>
          </a:p>
        </p:txBody>
      </p:sp>
      <p:sp>
        <p:nvSpPr>
          <p:cNvPr id="42" name="Rounded Rectangle 30">
            <a:extLst>
              <a:ext uri="{FF2B5EF4-FFF2-40B4-BE49-F238E27FC236}">
                <a16:creationId xmlns:a16="http://schemas.microsoft.com/office/drawing/2014/main" id="{00000000-0008-0000-0300-000009000000}"/>
              </a:ext>
            </a:extLst>
          </p:cNvPr>
          <p:cNvSpPr/>
          <p:nvPr/>
        </p:nvSpPr>
        <p:spPr>
          <a:xfrm>
            <a:off x="1445874" y="3492118"/>
            <a:ext cx="1858890" cy="3632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9 QCO TAM NASIONAL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000000-0008-0000-0300-00000C000000}"/>
              </a:ext>
            </a:extLst>
          </p:cNvPr>
          <p:cNvCxnSpPr/>
          <p:nvPr/>
        </p:nvCxnSpPr>
        <p:spPr>
          <a:xfrm>
            <a:off x="4278913" y="2554587"/>
            <a:ext cx="0" cy="936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4" name="Rounded Rectangle 22">
            <a:extLst>
              <a:ext uri="{FF2B5EF4-FFF2-40B4-BE49-F238E27FC236}">
                <a16:creationId xmlns:a16="http://schemas.microsoft.com/office/drawing/2014/main" id="{00000000-0008-0000-0300-00000D000000}"/>
              </a:ext>
            </a:extLst>
          </p:cNvPr>
          <p:cNvSpPr/>
          <p:nvPr/>
        </p:nvSpPr>
        <p:spPr>
          <a:xfrm>
            <a:off x="3375121" y="2696784"/>
            <a:ext cx="1866092" cy="66675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QA - 2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LEDY DIANITA KABAN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(site location based : MDN)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000000-0008-0000-0300-00000F000000}"/>
              </a:ext>
            </a:extLst>
          </p:cNvPr>
          <p:cNvCxnSpPr/>
          <p:nvPr/>
        </p:nvCxnSpPr>
        <p:spPr>
          <a:xfrm>
            <a:off x="6248639" y="2552206"/>
            <a:ext cx="0" cy="936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6" name="Rounded Rectangle 22">
            <a:extLst>
              <a:ext uri="{FF2B5EF4-FFF2-40B4-BE49-F238E27FC236}">
                <a16:creationId xmlns:a16="http://schemas.microsoft.com/office/drawing/2014/main" id="{00000000-0008-0000-0300-000010000000}"/>
              </a:ext>
            </a:extLst>
          </p:cNvPr>
          <p:cNvSpPr/>
          <p:nvPr/>
        </p:nvSpPr>
        <p:spPr>
          <a:xfrm>
            <a:off x="5314757" y="2694403"/>
            <a:ext cx="1895099" cy="66675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QA - 3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NANING NURHAYATI 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(site location based : MLG)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000000-0008-0000-0300-000012000000}"/>
              </a:ext>
            </a:extLst>
          </p:cNvPr>
          <p:cNvCxnSpPr/>
          <p:nvPr/>
        </p:nvCxnSpPr>
        <p:spPr>
          <a:xfrm>
            <a:off x="8149093" y="2549824"/>
            <a:ext cx="0" cy="936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8" name="Rounded Rectangle 22">
            <a:extLst>
              <a:ext uri="{FF2B5EF4-FFF2-40B4-BE49-F238E27FC236}">
                <a16:creationId xmlns:a16="http://schemas.microsoft.com/office/drawing/2014/main" id="{00000000-0008-0000-0300-000013000000}"/>
              </a:ext>
            </a:extLst>
          </p:cNvPr>
          <p:cNvSpPr/>
          <p:nvPr/>
        </p:nvSpPr>
        <p:spPr>
          <a:xfrm>
            <a:off x="7291901" y="2692021"/>
            <a:ext cx="1818408" cy="66675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QA - 4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RIA MARGARETHA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(site location based : MLG)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0000000-0008-0000-0300-000015000000}"/>
              </a:ext>
            </a:extLst>
          </p:cNvPr>
          <p:cNvCxnSpPr/>
          <p:nvPr/>
        </p:nvCxnSpPr>
        <p:spPr>
          <a:xfrm>
            <a:off x="3341134" y="2534642"/>
            <a:ext cx="0" cy="3096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50" name="Rounded Rectangle 22">
            <a:extLst>
              <a:ext uri="{FF2B5EF4-FFF2-40B4-BE49-F238E27FC236}">
                <a16:creationId xmlns:a16="http://schemas.microsoft.com/office/drawing/2014/main" id="{00000000-0008-0000-0300-000016000000}"/>
              </a:ext>
            </a:extLst>
          </p:cNvPr>
          <p:cNvSpPr/>
          <p:nvPr/>
        </p:nvSpPr>
        <p:spPr>
          <a:xfrm>
            <a:off x="2423329" y="4512567"/>
            <a:ext cx="1818408" cy="66675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QA - 7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ERIK CANDRA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(site location based : BDG)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0000000-0008-0000-0300-000018000000}"/>
              </a:ext>
            </a:extLst>
          </p:cNvPr>
          <p:cNvCxnSpPr/>
          <p:nvPr/>
        </p:nvCxnSpPr>
        <p:spPr>
          <a:xfrm>
            <a:off x="5268648" y="2539838"/>
            <a:ext cx="0" cy="3096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52" name="Rounded Rectangle 22">
            <a:extLst>
              <a:ext uri="{FF2B5EF4-FFF2-40B4-BE49-F238E27FC236}">
                <a16:creationId xmlns:a16="http://schemas.microsoft.com/office/drawing/2014/main" id="{00000000-0008-0000-0300-000019000000}"/>
              </a:ext>
            </a:extLst>
          </p:cNvPr>
          <p:cNvSpPr/>
          <p:nvPr/>
        </p:nvSpPr>
        <p:spPr>
          <a:xfrm>
            <a:off x="4350843" y="4517763"/>
            <a:ext cx="1818408" cy="66675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QA - 8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KRISMAYANTI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(site location based : BDG)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000000-0008-0000-0300-00001B000000}"/>
              </a:ext>
            </a:extLst>
          </p:cNvPr>
          <p:cNvCxnSpPr/>
          <p:nvPr/>
        </p:nvCxnSpPr>
        <p:spPr>
          <a:xfrm>
            <a:off x="10115789" y="2548742"/>
            <a:ext cx="0" cy="972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54" name="Rounded Rectangle 22">
            <a:extLst>
              <a:ext uri="{FF2B5EF4-FFF2-40B4-BE49-F238E27FC236}">
                <a16:creationId xmlns:a16="http://schemas.microsoft.com/office/drawing/2014/main" id="{00000000-0008-0000-0300-00001C000000}"/>
              </a:ext>
            </a:extLst>
          </p:cNvPr>
          <p:cNvSpPr/>
          <p:nvPr/>
        </p:nvSpPr>
        <p:spPr>
          <a:xfrm>
            <a:off x="9181907" y="2690939"/>
            <a:ext cx="1895099" cy="66675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QA - 5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RUDDY PRAYITNO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(site location based : MLG)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000000-0008-0000-0300-000021000000}"/>
              </a:ext>
            </a:extLst>
          </p:cNvPr>
          <p:cNvCxnSpPr/>
          <p:nvPr/>
        </p:nvCxnSpPr>
        <p:spPr>
          <a:xfrm>
            <a:off x="7248116" y="2545034"/>
            <a:ext cx="0" cy="3096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56" name="Rounded Rectangle 22">
            <a:extLst>
              <a:ext uri="{FF2B5EF4-FFF2-40B4-BE49-F238E27FC236}">
                <a16:creationId xmlns:a16="http://schemas.microsoft.com/office/drawing/2014/main" id="{00000000-0008-0000-0300-000022000000}"/>
              </a:ext>
            </a:extLst>
          </p:cNvPr>
          <p:cNvSpPr/>
          <p:nvPr/>
        </p:nvSpPr>
        <p:spPr>
          <a:xfrm>
            <a:off x="6330311" y="4522959"/>
            <a:ext cx="1818408" cy="66675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QA - 9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TREE MARDIANA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(site location based : BSD)</a:t>
            </a:r>
          </a:p>
        </p:txBody>
      </p:sp>
      <p:sp>
        <p:nvSpPr>
          <p:cNvPr id="57" name="Rounded Rectangle 30">
            <a:extLst>
              <a:ext uri="{FF2B5EF4-FFF2-40B4-BE49-F238E27FC236}">
                <a16:creationId xmlns:a16="http://schemas.microsoft.com/office/drawing/2014/main" id="{00000000-0008-0000-0300-000028000000}"/>
              </a:ext>
            </a:extLst>
          </p:cNvPr>
          <p:cNvSpPr/>
          <p:nvPr/>
        </p:nvSpPr>
        <p:spPr>
          <a:xfrm>
            <a:off x="3376466" y="3502701"/>
            <a:ext cx="1858891" cy="3632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9 QCO TAM NASIONAL</a:t>
            </a:r>
          </a:p>
        </p:txBody>
      </p:sp>
      <p:sp>
        <p:nvSpPr>
          <p:cNvPr id="58" name="Rounded Rectangle 30">
            <a:extLst>
              <a:ext uri="{FF2B5EF4-FFF2-40B4-BE49-F238E27FC236}">
                <a16:creationId xmlns:a16="http://schemas.microsoft.com/office/drawing/2014/main" id="{00000000-0008-0000-0300-000029000000}"/>
              </a:ext>
            </a:extLst>
          </p:cNvPr>
          <p:cNvSpPr/>
          <p:nvPr/>
        </p:nvSpPr>
        <p:spPr>
          <a:xfrm>
            <a:off x="5324761" y="3492118"/>
            <a:ext cx="1858890" cy="3632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9 QCO TAM NASIONAL</a:t>
            </a:r>
          </a:p>
        </p:txBody>
      </p:sp>
      <p:sp>
        <p:nvSpPr>
          <p:cNvPr id="59" name="Rounded Rectangle 30">
            <a:extLst>
              <a:ext uri="{FF2B5EF4-FFF2-40B4-BE49-F238E27FC236}">
                <a16:creationId xmlns:a16="http://schemas.microsoft.com/office/drawing/2014/main" id="{00000000-0008-0000-0300-00002C000000}"/>
              </a:ext>
            </a:extLst>
          </p:cNvPr>
          <p:cNvSpPr/>
          <p:nvPr/>
        </p:nvSpPr>
        <p:spPr>
          <a:xfrm>
            <a:off x="2413767" y="5453306"/>
            <a:ext cx="1858890" cy="3632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10 QCO TAM NASIONAL</a:t>
            </a:r>
          </a:p>
        </p:txBody>
      </p:sp>
      <p:sp>
        <p:nvSpPr>
          <p:cNvPr id="60" name="Rounded Rectangle 30">
            <a:extLst>
              <a:ext uri="{FF2B5EF4-FFF2-40B4-BE49-F238E27FC236}">
                <a16:creationId xmlns:a16="http://schemas.microsoft.com/office/drawing/2014/main" id="{00000000-0008-0000-0300-00002D000000}"/>
              </a:ext>
            </a:extLst>
          </p:cNvPr>
          <p:cNvSpPr/>
          <p:nvPr/>
        </p:nvSpPr>
        <p:spPr>
          <a:xfrm>
            <a:off x="4333776" y="5463889"/>
            <a:ext cx="1858890" cy="3632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9 QCO TAM NASIONAL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C35EBC-E0B4-4F01-B294-CA259FCA4729}"/>
              </a:ext>
            </a:extLst>
          </p:cNvPr>
          <p:cNvCxnSpPr/>
          <p:nvPr/>
        </p:nvCxnSpPr>
        <p:spPr>
          <a:xfrm>
            <a:off x="2332024" y="3855397"/>
            <a:ext cx="0" cy="252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lgDash"/>
            <a:miter lim="800000"/>
          </a:ln>
          <a:effectLst/>
        </p:spPr>
      </p:cxnSp>
      <p:sp>
        <p:nvSpPr>
          <p:cNvPr id="62" name="Rounded Rectangle 30">
            <a:extLst>
              <a:ext uri="{FF2B5EF4-FFF2-40B4-BE49-F238E27FC236}">
                <a16:creationId xmlns:a16="http://schemas.microsoft.com/office/drawing/2014/main" id="{4DA8C47A-7A6C-4760-8C1C-C2F29143CAF1}"/>
              </a:ext>
            </a:extLst>
          </p:cNvPr>
          <p:cNvSpPr/>
          <p:nvPr/>
        </p:nvSpPr>
        <p:spPr>
          <a:xfrm>
            <a:off x="1449338" y="4063618"/>
            <a:ext cx="1858890" cy="363279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40 AGENT TAM NASIONAL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5078ECE-46AF-40D2-A781-591102AB00C6}"/>
              </a:ext>
            </a:extLst>
          </p:cNvPr>
          <p:cNvCxnSpPr/>
          <p:nvPr/>
        </p:nvCxnSpPr>
        <p:spPr>
          <a:xfrm>
            <a:off x="4250878" y="3860592"/>
            <a:ext cx="0" cy="252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lgDash"/>
            <a:miter lim="800000"/>
          </a:ln>
          <a:effectLst/>
        </p:spPr>
      </p:cxnSp>
      <p:sp>
        <p:nvSpPr>
          <p:cNvPr id="64" name="Rounded Rectangle 30">
            <a:extLst>
              <a:ext uri="{FF2B5EF4-FFF2-40B4-BE49-F238E27FC236}">
                <a16:creationId xmlns:a16="http://schemas.microsoft.com/office/drawing/2014/main" id="{2AE80442-B1D4-4495-9105-EAD9B536333C}"/>
              </a:ext>
            </a:extLst>
          </p:cNvPr>
          <p:cNvSpPr/>
          <p:nvPr/>
        </p:nvSpPr>
        <p:spPr>
          <a:xfrm>
            <a:off x="3368192" y="4068813"/>
            <a:ext cx="1858890" cy="363279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40 AGENT TAM NASIONAL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16811C4-1292-43BF-8A84-0145E7ACDE97}"/>
              </a:ext>
            </a:extLst>
          </p:cNvPr>
          <p:cNvCxnSpPr/>
          <p:nvPr/>
        </p:nvCxnSpPr>
        <p:spPr>
          <a:xfrm>
            <a:off x="6239005" y="3857128"/>
            <a:ext cx="0" cy="252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lgDash"/>
            <a:miter lim="800000"/>
          </a:ln>
          <a:effectLst/>
        </p:spPr>
      </p:cxnSp>
      <p:sp>
        <p:nvSpPr>
          <p:cNvPr id="66" name="Rounded Rectangle 30">
            <a:extLst>
              <a:ext uri="{FF2B5EF4-FFF2-40B4-BE49-F238E27FC236}">
                <a16:creationId xmlns:a16="http://schemas.microsoft.com/office/drawing/2014/main" id="{2F553E3F-9858-4963-9847-0AF2CE6755B2}"/>
              </a:ext>
            </a:extLst>
          </p:cNvPr>
          <p:cNvSpPr/>
          <p:nvPr/>
        </p:nvSpPr>
        <p:spPr>
          <a:xfrm>
            <a:off x="5356319" y="4065349"/>
            <a:ext cx="1858890" cy="363279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40 AGENT TAM NASIONAL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8AC04F4-468B-4E23-9D2F-D9396CE7E5BC}"/>
              </a:ext>
            </a:extLst>
          </p:cNvPr>
          <p:cNvCxnSpPr/>
          <p:nvPr/>
        </p:nvCxnSpPr>
        <p:spPr>
          <a:xfrm>
            <a:off x="8161323" y="3857128"/>
            <a:ext cx="0" cy="252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lgDash"/>
            <a:miter lim="800000"/>
          </a:ln>
          <a:effectLst/>
        </p:spPr>
      </p:cxnSp>
      <p:sp>
        <p:nvSpPr>
          <p:cNvPr id="68" name="Rounded Rectangle 30">
            <a:extLst>
              <a:ext uri="{FF2B5EF4-FFF2-40B4-BE49-F238E27FC236}">
                <a16:creationId xmlns:a16="http://schemas.microsoft.com/office/drawing/2014/main" id="{A6C38C60-37D9-4FEB-B887-9B6ABA6898DD}"/>
              </a:ext>
            </a:extLst>
          </p:cNvPr>
          <p:cNvSpPr/>
          <p:nvPr/>
        </p:nvSpPr>
        <p:spPr>
          <a:xfrm>
            <a:off x="7278637" y="4065349"/>
            <a:ext cx="1858890" cy="363279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40 AGENT TAM NASIONAL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FCB0F82-716B-4F08-A7BA-6AB69B0C2419}"/>
              </a:ext>
            </a:extLst>
          </p:cNvPr>
          <p:cNvCxnSpPr/>
          <p:nvPr/>
        </p:nvCxnSpPr>
        <p:spPr>
          <a:xfrm>
            <a:off x="10149450" y="3853664"/>
            <a:ext cx="0" cy="252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lgDash"/>
            <a:miter lim="800000"/>
          </a:ln>
          <a:effectLst/>
        </p:spPr>
      </p:cxnSp>
      <p:sp>
        <p:nvSpPr>
          <p:cNvPr id="70" name="Rounded Rectangle 30">
            <a:extLst>
              <a:ext uri="{FF2B5EF4-FFF2-40B4-BE49-F238E27FC236}">
                <a16:creationId xmlns:a16="http://schemas.microsoft.com/office/drawing/2014/main" id="{8A63F121-3507-4790-BA55-DABA1341AEC8}"/>
              </a:ext>
            </a:extLst>
          </p:cNvPr>
          <p:cNvSpPr/>
          <p:nvPr/>
        </p:nvSpPr>
        <p:spPr>
          <a:xfrm>
            <a:off x="9214809" y="4053226"/>
            <a:ext cx="1858890" cy="363279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40 AGENT TAM NASIONAL</a:t>
            </a:r>
          </a:p>
        </p:txBody>
      </p:sp>
      <p:sp>
        <p:nvSpPr>
          <p:cNvPr id="71" name="Rounded Rectangle 30">
            <a:extLst>
              <a:ext uri="{FF2B5EF4-FFF2-40B4-BE49-F238E27FC236}">
                <a16:creationId xmlns:a16="http://schemas.microsoft.com/office/drawing/2014/main" id="{00000000-0008-0000-0300-00002A000000}"/>
              </a:ext>
            </a:extLst>
          </p:cNvPr>
          <p:cNvSpPr/>
          <p:nvPr/>
        </p:nvSpPr>
        <p:spPr>
          <a:xfrm>
            <a:off x="7287102" y="3502701"/>
            <a:ext cx="1858890" cy="3632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9 QCO TAM NASIONAL</a:t>
            </a:r>
          </a:p>
        </p:txBody>
      </p:sp>
      <p:sp>
        <p:nvSpPr>
          <p:cNvPr id="72" name="Rounded Rectangle 30">
            <a:extLst>
              <a:ext uri="{FF2B5EF4-FFF2-40B4-BE49-F238E27FC236}">
                <a16:creationId xmlns:a16="http://schemas.microsoft.com/office/drawing/2014/main" id="{00000000-0008-0000-0300-00002B000000}"/>
              </a:ext>
            </a:extLst>
          </p:cNvPr>
          <p:cNvSpPr/>
          <p:nvPr/>
        </p:nvSpPr>
        <p:spPr>
          <a:xfrm>
            <a:off x="9204994" y="3506934"/>
            <a:ext cx="1858890" cy="3632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9 QCO TAM NASIONAL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FFA12A6-7481-4CD7-98E4-BF016372364C}"/>
              </a:ext>
            </a:extLst>
          </p:cNvPr>
          <p:cNvCxnSpPr/>
          <p:nvPr/>
        </p:nvCxnSpPr>
        <p:spPr>
          <a:xfrm>
            <a:off x="3300110" y="5836596"/>
            <a:ext cx="0" cy="252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lgDash"/>
            <a:miter lim="800000"/>
          </a:ln>
          <a:effectLst/>
        </p:spPr>
      </p:cxnSp>
      <p:sp>
        <p:nvSpPr>
          <p:cNvPr id="74" name="Rounded Rectangle 30">
            <a:extLst>
              <a:ext uri="{FF2B5EF4-FFF2-40B4-BE49-F238E27FC236}">
                <a16:creationId xmlns:a16="http://schemas.microsoft.com/office/drawing/2014/main" id="{3687931D-27AD-4D8E-9BE6-F60EB96723DF}"/>
              </a:ext>
            </a:extLst>
          </p:cNvPr>
          <p:cNvSpPr/>
          <p:nvPr/>
        </p:nvSpPr>
        <p:spPr>
          <a:xfrm>
            <a:off x="2417424" y="6044817"/>
            <a:ext cx="1858890" cy="363279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50 AGENT TAM NASIONAL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71FCEF6-9D9B-471D-AAA4-19FE24B1CB24}"/>
              </a:ext>
            </a:extLst>
          </p:cNvPr>
          <p:cNvCxnSpPr/>
          <p:nvPr/>
        </p:nvCxnSpPr>
        <p:spPr>
          <a:xfrm>
            <a:off x="5288237" y="5833132"/>
            <a:ext cx="0" cy="252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lgDash"/>
            <a:miter lim="800000"/>
          </a:ln>
          <a:effectLst/>
        </p:spPr>
      </p:cxnSp>
      <p:sp>
        <p:nvSpPr>
          <p:cNvPr id="76" name="Rounded Rectangle 30">
            <a:extLst>
              <a:ext uri="{FF2B5EF4-FFF2-40B4-BE49-F238E27FC236}">
                <a16:creationId xmlns:a16="http://schemas.microsoft.com/office/drawing/2014/main" id="{98CCF7BF-36D1-400F-8237-6329194151F8}"/>
              </a:ext>
            </a:extLst>
          </p:cNvPr>
          <p:cNvSpPr/>
          <p:nvPr/>
        </p:nvSpPr>
        <p:spPr>
          <a:xfrm>
            <a:off x="4353596" y="6032694"/>
            <a:ext cx="1858890" cy="363279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40 AGENT TAM NASIONAL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3826D14-5C52-4C7A-AA8A-770B599BAE35}"/>
              </a:ext>
            </a:extLst>
          </p:cNvPr>
          <p:cNvCxnSpPr/>
          <p:nvPr/>
        </p:nvCxnSpPr>
        <p:spPr>
          <a:xfrm>
            <a:off x="7241728" y="5821009"/>
            <a:ext cx="0" cy="252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lgDash"/>
            <a:miter lim="800000"/>
          </a:ln>
          <a:effectLst/>
        </p:spPr>
      </p:cxnSp>
      <p:sp>
        <p:nvSpPr>
          <p:cNvPr id="78" name="Rounded Rectangle 30">
            <a:extLst>
              <a:ext uri="{FF2B5EF4-FFF2-40B4-BE49-F238E27FC236}">
                <a16:creationId xmlns:a16="http://schemas.microsoft.com/office/drawing/2014/main" id="{D0419C3F-CEA9-495B-9550-9000883B4C23}"/>
              </a:ext>
            </a:extLst>
          </p:cNvPr>
          <p:cNvSpPr/>
          <p:nvPr/>
        </p:nvSpPr>
        <p:spPr>
          <a:xfrm>
            <a:off x="6307087" y="6020571"/>
            <a:ext cx="1858890" cy="363279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40 AGENT TAM NASIONAL</a:t>
            </a:r>
          </a:p>
        </p:txBody>
      </p:sp>
      <p:sp>
        <p:nvSpPr>
          <p:cNvPr id="79" name="Rounded Rectangle 30">
            <a:extLst>
              <a:ext uri="{FF2B5EF4-FFF2-40B4-BE49-F238E27FC236}">
                <a16:creationId xmlns:a16="http://schemas.microsoft.com/office/drawing/2014/main" id="{00000000-0008-0000-0300-00002E000000}"/>
              </a:ext>
            </a:extLst>
          </p:cNvPr>
          <p:cNvSpPr/>
          <p:nvPr/>
        </p:nvSpPr>
        <p:spPr>
          <a:xfrm>
            <a:off x="6294000" y="5468122"/>
            <a:ext cx="1858890" cy="3632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▪ 9 QCO TAM NASIONAL</a:t>
            </a:r>
          </a:p>
        </p:txBody>
      </p:sp>
    </p:spTree>
    <p:extLst>
      <p:ext uri="{BB962C8B-B14F-4D97-AF65-F5344CB8AC3E}">
        <p14:creationId xmlns:p14="http://schemas.microsoft.com/office/powerpoint/2010/main" val="428605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8">
            <a:extLst>
              <a:ext uri="{FF2B5EF4-FFF2-40B4-BE49-F238E27FC236}">
                <a16:creationId xmlns:a16="http://schemas.microsoft.com/office/drawing/2014/main" id="{7D5DB098-1E72-4C50-AB47-468C37F6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V="1">
            <a:off x="2173325" y="-1988322"/>
            <a:ext cx="473971" cy="482062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30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676F5-B6D9-4911-A2BB-CEACA0353962}"/>
              </a:ext>
            </a:extLst>
          </p:cNvPr>
          <p:cNvSpPr txBox="1"/>
          <p:nvPr/>
        </p:nvSpPr>
        <p:spPr>
          <a:xfrm>
            <a:off x="136413" y="266970"/>
            <a:ext cx="446115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JOB DESK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QUALITY TEAM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8" name="Picture 4" descr="Premium Vector | The woman answers the call, support service, online  consultation, online help, dispatcher">
            <a:extLst>
              <a:ext uri="{FF2B5EF4-FFF2-40B4-BE49-F238E27FC236}">
                <a16:creationId xmlns:a16="http://schemas.microsoft.com/office/drawing/2014/main" id="{692E971F-F441-4991-9322-85137AF25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75" y="829357"/>
            <a:ext cx="1968131" cy="131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all center | Call center design, Call center, Cute illustration">
            <a:extLst>
              <a:ext uri="{FF2B5EF4-FFF2-40B4-BE49-F238E27FC236}">
                <a16:creationId xmlns:a16="http://schemas.microsoft.com/office/drawing/2014/main" id="{BDA038C8-790C-487F-8C56-2C0C48532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3" y="4717605"/>
            <a:ext cx="1795670" cy="134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Female Customer Service 555593 - Download Free Vectors, Clipart Graphics &amp;  Vector Art">
            <a:extLst>
              <a:ext uri="{FF2B5EF4-FFF2-40B4-BE49-F238E27FC236}">
                <a16:creationId xmlns:a16="http://schemas.microsoft.com/office/drawing/2014/main" id="{A86FE30C-A195-454B-8332-326A386E7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0" y="2692736"/>
            <a:ext cx="1608559" cy="160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1790B1-9D01-4F69-8B96-0E9F2581ECAD}"/>
              </a:ext>
            </a:extLst>
          </p:cNvPr>
          <p:cNvSpPr txBox="1"/>
          <p:nvPr/>
        </p:nvSpPr>
        <p:spPr>
          <a:xfrm>
            <a:off x="613674" y="2110166"/>
            <a:ext cx="1211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Tw Cen MT Condensed" panose="020B0606020104020203" pitchFamily="34" charset="0"/>
              </a:rPr>
              <a:t>QCO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75185-5411-4F67-81C3-6BDC93FB45ED}"/>
              </a:ext>
            </a:extLst>
          </p:cNvPr>
          <p:cNvSpPr txBox="1"/>
          <p:nvPr/>
        </p:nvSpPr>
        <p:spPr>
          <a:xfrm>
            <a:off x="608603" y="4131427"/>
            <a:ext cx="1211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Tw Cen MT Condensed" panose="020B0606020104020203" pitchFamily="34" charset="0"/>
              </a:rPr>
              <a:t>QAO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6364E-7FBF-4265-8D3F-786695E572E4}"/>
              </a:ext>
            </a:extLst>
          </p:cNvPr>
          <p:cNvSpPr txBox="1"/>
          <p:nvPr/>
        </p:nvSpPr>
        <p:spPr>
          <a:xfrm>
            <a:off x="765077" y="5990856"/>
            <a:ext cx="1211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Tw Cen MT Condensed" panose="020B0606020104020203" pitchFamily="34" charset="0"/>
              </a:rPr>
              <a:t>SUPERVISOR QC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B8D017-3C69-4537-B5E0-0BED03636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63724"/>
              </p:ext>
            </p:extLst>
          </p:nvPr>
        </p:nvGraphicFramePr>
        <p:xfrm>
          <a:off x="2581805" y="895184"/>
          <a:ext cx="8746092" cy="1311038"/>
        </p:xfrm>
        <a:graphic>
          <a:graphicData uri="http://schemas.openxmlformats.org/drawingml/2006/table">
            <a:tbl>
              <a:tblPr/>
              <a:tblGrid>
                <a:gridCol w="385858">
                  <a:extLst>
                    <a:ext uri="{9D8B030D-6E8A-4147-A177-3AD203B41FA5}">
                      <a16:colId xmlns:a16="http://schemas.microsoft.com/office/drawing/2014/main" val="3728188221"/>
                    </a:ext>
                  </a:extLst>
                </a:gridCol>
                <a:gridCol w="6109403">
                  <a:extLst>
                    <a:ext uri="{9D8B030D-6E8A-4147-A177-3AD203B41FA5}">
                      <a16:colId xmlns:a16="http://schemas.microsoft.com/office/drawing/2014/main" val="1419068503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1255094082"/>
                    </a:ext>
                  </a:extLst>
                </a:gridCol>
              </a:tblGrid>
              <a:tr h="26694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Periode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54891"/>
                  </a:ext>
                </a:extLst>
              </a:tr>
              <a:tr h="34223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Melakukan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Tapping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Validasi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hasil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penjualan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6932"/>
                  </a:ext>
                </a:extLst>
              </a:tr>
              <a:tr h="37530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Menjalankan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aktifitas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monitoring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hasil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kualitas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penjualan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277464"/>
                  </a:ext>
                </a:extLst>
              </a:tr>
              <a:tr h="326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Melakukan Pelaporan hasil tapping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13696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423043E-9156-4286-A414-75D4DB43F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98000"/>
              </p:ext>
            </p:extLst>
          </p:nvPr>
        </p:nvGraphicFramePr>
        <p:xfrm>
          <a:off x="2569683" y="2626306"/>
          <a:ext cx="8746092" cy="1686356"/>
        </p:xfrm>
        <a:graphic>
          <a:graphicData uri="http://schemas.openxmlformats.org/drawingml/2006/table">
            <a:tbl>
              <a:tblPr/>
              <a:tblGrid>
                <a:gridCol w="385858">
                  <a:extLst>
                    <a:ext uri="{9D8B030D-6E8A-4147-A177-3AD203B41FA5}">
                      <a16:colId xmlns:a16="http://schemas.microsoft.com/office/drawing/2014/main" val="3728188221"/>
                    </a:ext>
                  </a:extLst>
                </a:gridCol>
                <a:gridCol w="6109403">
                  <a:extLst>
                    <a:ext uri="{9D8B030D-6E8A-4147-A177-3AD203B41FA5}">
                      <a16:colId xmlns:a16="http://schemas.microsoft.com/office/drawing/2014/main" val="1419068503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1255094082"/>
                    </a:ext>
                  </a:extLst>
                </a:gridCol>
              </a:tblGrid>
              <a:tr h="25453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Periode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54891"/>
                  </a:ext>
                </a:extLst>
              </a:tr>
              <a:tr h="326326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Monitoring dan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mengawal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kinerja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validasi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(QCO)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6932"/>
                  </a:ext>
                </a:extLst>
              </a:tr>
              <a:tr h="357867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Melakukan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verifikasi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hasil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validasi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penjualan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277464"/>
                  </a:ext>
                </a:extLst>
              </a:tr>
              <a:tr h="31137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Mengawal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aktifitas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monitoring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hasil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kualitas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penjualan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51041"/>
                  </a:ext>
                </a:extLst>
              </a:tr>
              <a:tr h="204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Melakukan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pelaporan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performansi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team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kepada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supervisor,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termasuk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pencapaian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hasil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validasi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13696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2FD0CB-34BC-4B4A-90BB-46939FE1E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72280"/>
              </p:ext>
            </p:extLst>
          </p:nvPr>
        </p:nvGraphicFramePr>
        <p:xfrm>
          <a:off x="2548625" y="4536599"/>
          <a:ext cx="8746092" cy="1941751"/>
        </p:xfrm>
        <a:graphic>
          <a:graphicData uri="http://schemas.openxmlformats.org/drawingml/2006/table">
            <a:tbl>
              <a:tblPr/>
              <a:tblGrid>
                <a:gridCol w="385858">
                  <a:extLst>
                    <a:ext uri="{9D8B030D-6E8A-4147-A177-3AD203B41FA5}">
                      <a16:colId xmlns:a16="http://schemas.microsoft.com/office/drawing/2014/main" val="3728188221"/>
                    </a:ext>
                  </a:extLst>
                </a:gridCol>
                <a:gridCol w="6109403">
                  <a:extLst>
                    <a:ext uri="{9D8B030D-6E8A-4147-A177-3AD203B41FA5}">
                      <a16:colId xmlns:a16="http://schemas.microsoft.com/office/drawing/2014/main" val="1419068503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1255094082"/>
                    </a:ext>
                  </a:extLst>
                </a:gridCol>
              </a:tblGrid>
              <a:tr h="23583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Periode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54891"/>
                  </a:ext>
                </a:extLst>
              </a:tr>
              <a:tr h="541956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Bertanggung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jawab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terhadap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pengelolaan</a:t>
                      </a:r>
                      <a:r>
                        <a:rPr lang="en-ID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operasional</a:t>
                      </a:r>
                      <a:r>
                        <a:rPr lang="en-ID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quality 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TAM,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termasuk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membuat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usulan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parameter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validasi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penjualan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sebagai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penjaminan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kualitas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penawaran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6932"/>
                  </a:ext>
                </a:extLst>
              </a:tr>
              <a:tr h="33156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Monitoring dan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mengawal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kinerja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Quality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277464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Mengawal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aktifitas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monitoring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hasil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kualitas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penjualan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57139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Melakukan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pelaporan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pencapaian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quality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secara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keseluruhan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kepada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management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secara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periodik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136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59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8">
            <a:extLst>
              <a:ext uri="{FF2B5EF4-FFF2-40B4-BE49-F238E27FC236}">
                <a16:creationId xmlns:a16="http://schemas.microsoft.com/office/drawing/2014/main" id="{E41530D5-B417-400C-A0BC-238C1CFAC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V="1">
            <a:off x="2173325" y="-1988322"/>
            <a:ext cx="473971" cy="482062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30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36CA7-C5B8-455F-920A-B5733D5B6F4E}"/>
              </a:ext>
            </a:extLst>
          </p:cNvPr>
          <p:cNvSpPr txBox="1"/>
          <p:nvPr/>
        </p:nvSpPr>
        <p:spPr>
          <a:xfrm>
            <a:off x="136413" y="266970"/>
            <a:ext cx="446115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HR TEAM -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TAM CONSUMER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000000-0008-0000-0400-000004000000}"/>
              </a:ext>
            </a:extLst>
          </p:cNvPr>
          <p:cNvCxnSpPr>
            <a:cxnSpLocks/>
          </p:cNvCxnSpPr>
          <p:nvPr/>
        </p:nvCxnSpPr>
        <p:spPr>
          <a:xfrm flipH="1">
            <a:off x="6111645" y="2062042"/>
            <a:ext cx="0" cy="396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00000000-0008-0000-0400-000005000000}"/>
              </a:ext>
            </a:extLst>
          </p:cNvPr>
          <p:cNvSpPr txBox="1"/>
          <p:nvPr/>
        </p:nvSpPr>
        <p:spPr>
          <a:xfrm>
            <a:off x="3500792" y="984910"/>
            <a:ext cx="5336735" cy="408215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STRUKTUR ORGANISASI HR TEAM - TAM CONSUMER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000000-0008-0000-0400-000006000000}"/>
              </a:ext>
            </a:extLst>
          </p:cNvPr>
          <p:cNvCxnSpPr>
            <a:cxnSpLocks/>
          </p:cNvCxnSpPr>
          <p:nvPr/>
        </p:nvCxnSpPr>
        <p:spPr>
          <a:xfrm flipV="1">
            <a:off x="3124358" y="2467578"/>
            <a:ext cx="5867999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000000-0008-0000-0400-00000A000000}"/>
              </a:ext>
            </a:extLst>
          </p:cNvPr>
          <p:cNvCxnSpPr>
            <a:cxnSpLocks/>
          </p:cNvCxnSpPr>
          <p:nvPr/>
        </p:nvCxnSpPr>
        <p:spPr>
          <a:xfrm>
            <a:off x="3124360" y="2471886"/>
            <a:ext cx="0" cy="612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0" name="Rounded Rectangle 22">
            <a:extLst>
              <a:ext uri="{FF2B5EF4-FFF2-40B4-BE49-F238E27FC236}">
                <a16:creationId xmlns:a16="http://schemas.microsoft.com/office/drawing/2014/main" id="{00000000-0008-0000-0400-00000B000000}"/>
              </a:ext>
            </a:extLst>
          </p:cNvPr>
          <p:cNvSpPr/>
          <p:nvPr/>
        </p:nvSpPr>
        <p:spPr>
          <a:xfrm>
            <a:off x="2321349" y="2611438"/>
            <a:ext cx="1780944" cy="81597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HR - SUPPORT MALANG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DIAN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ANDJAR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NILAM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000000-0008-0000-0400-00000C000000}"/>
              </a:ext>
            </a:extLst>
          </p:cNvPr>
          <p:cNvCxnSpPr>
            <a:cxnSpLocks/>
          </p:cNvCxnSpPr>
          <p:nvPr/>
        </p:nvCxnSpPr>
        <p:spPr>
          <a:xfrm>
            <a:off x="5119822" y="2466860"/>
            <a:ext cx="0" cy="612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000000-0008-0000-0400-00000E000000}"/>
              </a:ext>
            </a:extLst>
          </p:cNvPr>
          <p:cNvCxnSpPr>
            <a:cxnSpLocks/>
          </p:cNvCxnSpPr>
          <p:nvPr/>
        </p:nvCxnSpPr>
        <p:spPr>
          <a:xfrm>
            <a:off x="7035430" y="2464478"/>
            <a:ext cx="0" cy="612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00000000-0008-0000-0400-00001F000000}"/>
              </a:ext>
            </a:extLst>
          </p:cNvPr>
          <p:cNvSpPr/>
          <p:nvPr/>
        </p:nvSpPr>
        <p:spPr>
          <a:xfrm>
            <a:off x="5231765" y="1567391"/>
            <a:ext cx="1813722" cy="49181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MGR OPS SEGMENT 5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MOKH. ARIFIN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CxnSpPr>
            <a:cxnSpLocks/>
          </p:cNvCxnSpPr>
          <p:nvPr/>
        </p:nvCxnSpPr>
        <p:spPr>
          <a:xfrm flipV="1">
            <a:off x="5320692" y="1772354"/>
            <a:ext cx="1580993" cy="0"/>
          </a:xfrm>
          <a:prstGeom prst="line">
            <a:avLst/>
          </a:prstGeom>
          <a:noFill/>
          <a:ln w="6350" cap="flat" cmpd="dbl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00000000-0008-0000-0400-000013000000}"/>
              </a:ext>
            </a:extLst>
          </p:cNvPr>
          <p:cNvSpPr/>
          <p:nvPr/>
        </p:nvSpPr>
        <p:spPr>
          <a:xfrm>
            <a:off x="4207011" y="2613025"/>
            <a:ext cx="1881244" cy="81597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HR - SUPPORT BANDUNG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RIZKA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AVRIANKA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TRI SANDI</a:t>
            </a:r>
          </a:p>
        </p:txBody>
      </p:sp>
      <p:sp>
        <p:nvSpPr>
          <p:cNvPr id="16" name="Rounded Rectangle 22">
            <a:extLst>
              <a:ext uri="{FF2B5EF4-FFF2-40B4-BE49-F238E27FC236}">
                <a16:creationId xmlns:a16="http://schemas.microsoft.com/office/drawing/2014/main" id="{00000000-0008-0000-0400-000014000000}"/>
              </a:ext>
            </a:extLst>
          </p:cNvPr>
          <p:cNvSpPr/>
          <p:nvPr/>
        </p:nvSpPr>
        <p:spPr>
          <a:xfrm>
            <a:off x="6169160" y="2598738"/>
            <a:ext cx="1881246" cy="81597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HR - SUPPORT BSD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HADI WINARTO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000000-0008-0000-0400-000016000000}"/>
              </a:ext>
            </a:extLst>
          </p:cNvPr>
          <p:cNvCxnSpPr>
            <a:cxnSpLocks/>
          </p:cNvCxnSpPr>
          <p:nvPr/>
        </p:nvCxnSpPr>
        <p:spPr>
          <a:xfrm>
            <a:off x="8980117" y="2464478"/>
            <a:ext cx="0" cy="6120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8" name="Rounded Rectangle 22">
            <a:extLst>
              <a:ext uri="{FF2B5EF4-FFF2-40B4-BE49-F238E27FC236}">
                <a16:creationId xmlns:a16="http://schemas.microsoft.com/office/drawing/2014/main" id="{00000000-0008-0000-0400-000015000000}"/>
              </a:ext>
            </a:extLst>
          </p:cNvPr>
          <p:cNvSpPr/>
          <p:nvPr/>
        </p:nvSpPr>
        <p:spPr>
          <a:xfrm>
            <a:off x="8123374" y="2584451"/>
            <a:ext cx="1881244" cy="81597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HR - SUPPORT MEDAN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ADLINA NOVIANTI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VIWI POHAN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483F976E-75D4-4F0D-B54A-58CAAA4033F6}"/>
              </a:ext>
            </a:extLst>
          </p:cNvPr>
          <p:cNvSpPr txBox="1"/>
          <p:nvPr/>
        </p:nvSpPr>
        <p:spPr>
          <a:xfrm>
            <a:off x="3727261" y="3867966"/>
            <a:ext cx="5336735" cy="408215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JOBDESK HR TEAM - TAM CONSUMER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437474-33A3-471F-A3AA-C209D563C516}"/>
              </a:ext>
            </a:extLst>
          </p:cNvPr>
          <p:cNvSpPr txBox="1"/>
          <p:nvPr/>
        </p:nvSpPr>
        <p:spPr>
          <a:xfrm>
            <a:off x="651817" y="5884499"/>
            <a:ext cx="1211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Tw Cen MT Condensed" panose="020B0606020104020203" pitchFamily="34" charset="0"/>
              </a:rPr>
              <a:t>HR TEAM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9EFDED0-7588-45E9-BFCE-F4CD58CBC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30466"/>
              </p:ext>
            </p:extLst>
          </p:nvPr>
        </p:nvGraphicFramePr>
        <p:xfrm>
          <a:off x="2321349" y="4536697"/>
          <a:ext cx="8746092" cy="1686356"/>
        </p:xfrm>
        <a:graphic>
          <a:graphicData uri="http://schemas.openxmlformats.org/drawingml/2006/table">
            <a:tbl>
              <a:tblPr/>
              <a:tblGrid>
                <a:gridCol w="385858">
                  <a:extLst>
                    <a:ext uri="{9D8B030D-6E8A-4147-A177-3AD203B41FA5}">
                      <a16:colId xmlns:a16="http://schemas.microsoft.com/office/drawing/2014/main" val="3728188221"/>
                    </a:ext>
                  </a:extLst>
                </a:gridCol>
                <a:gridCol w="6109403">
                  <a:extLst>
                    <a:ext uri="{9D8B030D-6E8A-4147-A177-3AD203B41FA5}">
                      <a16:colId xmlns:a16="http://schemas.microsoft.com/office/drawing/2014/main" val="1419068503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1255094082"/>
                    </a:ext>
                  </a:extLst>
                </a:gridCol>
              </a:tblGrid>
              <a:tr h="25453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Periode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54891"/>
                  </a:ext>
                </a:extLst>
              </a:tr>
              <a:tr h="326326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Menjalankan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proses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pemenuhan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SDM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sesuai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kebutuhan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operational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6932"/>
                  </a:ext>
                </a:extLst>
              </a:tr>
              <a:tr h="357867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Monitoring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Kehadiran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SDM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277464"/>
                  </a:ext>
                </a:extLst>
              </a:tr>
              <a:tr h="31137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Monitoring CCM (Coaching -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Conseling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Mentoring)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51041"/>
                  </a:ext>
                </a:extLst>
              </a:tr>
              <a:tr h="204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Melakukan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pelaporan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pemenuhan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SDM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serta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hasil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monitoring yang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berhubungan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SDM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secara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keseluruhan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kepada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management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secara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periodik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136968"/>
                  </a:ext>
                </a:extLst>
              </a:tr>
            </a:tbl>
          </a:graphicData>
        </a:graphic>
      </p:graphicFrame>
      <p:pic>
        <p:nvPicPr>
          <p:cNvPr id="3074" name="Picture 2" descr="Businessman, foreman, investor, manager, supervisor icon - Download on  Iconfinder">
            <a:extLst>
              <a:ext uri="{FF2B5EF4-FFF2-40B4-BE49-F238E27FC236}">
                <a16:creationId xmlns:a16="http://schemas.microsoft.com/office/drawing/2014/main" id="{2695FCE0-6023-4E92-858B-35C882B27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1" y="4621135"/>
            <a:ext cx="1263364" cy="126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4638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934</Words>
  <Application>Microsoft Office PowerPoint</Application>
  <PresentationFormat>Widescreen</PresentationFormat>
  <Paragraphs>235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Tw Cen MT Condensed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2021-10-20T09:28:39Z</dcterms:created>
  <dcterms:modified xsi:type="dcterms:W3CDTF">2021-10-20T12:11:56Z</dcterms:modified>
</cp:coreProperties>
</file>