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2" r:id="rId3"/>
    <p:sldId id="257"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35035CF-5E1A-42FF-B090-648995629275}">
          <p14:sldIdLst>
            <p14:sldId id="256"/>
            <p14:sldId id="272"/>
            <p14:sldId id="257"/>
            <p14:sldId id="258"/>
            <p14:sldId id="261"/>
          </p14:sldIdLst>
        </p14:section>
        <p14:section name="02" id="{EA880ECE-AA49-4CB2-9490-F9F8C705EFEF}">
          <p14:sldIdLst>
            <p14:sldId id="259"/>
            <p14:sldId id="262"/>
            <p14:sldId id="263"/>
            <p14:sldId id="264"/>
            <p14:sldId id="265"/>
            <p14:sldId id="266"/>
            <p14:sldId id="267"/>
            <p14:sldId id="268"/>
            <p14:sldId id="269"/>
            <p14:sldId id="270"/>
            <p14:sldId id="271"/>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D79"/>
    <a:srgbClr val="8BB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4660"/>
  </p:normalViewPr>
  <p:slideViewPr>
    <p:cSldViewPr snapToGrid="0">
      <p:cViewPr>
        <p:scale>
          <a:sx n="100" d="100"/>
          <a:sy n="100" d="100"/>
        </p:scale>
        <p:origin x="1560" y="-18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86117-7D2A-442E-A65F-7807A727E479}" type="datetimeFigureOut">
              <a:rPr lang="zh-CN" altLang="en-US" smtClean="0"/>
              <a:t>2023/2/17</a:t>
            </a:fld>
            <a:endParaRPr lang="zh-CN" altLang="en-US"/>
          </a:p>
        </p:txBody>
      </p:sp>
      <p:sp>
        <p:nvSpPr>
          <p:cNvPr id="4" name="幻灯片图像占位符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8E2A9-11AE-47D5-9DB6-D13408FFE262}" type="slidenum">
              <a:rPr lang="zh-CN" altLang="en-US" smtClean="0"/>
              <a:t>‹#›</a:t>
            </a:fld>
            <a:endParaRPr lang="zh-CN" altLang="en-US"/>
          </a:p>
        </p:txBody>
      </p:sp>
    </p:spTree>
    <p:extLst>
      <p:ext uri="{BB962C8B-B14F-4D97-AF65-F5344CB8AC3E}">
        <p14:creationId xmlns:p14="http://schemas.microsoft.com/office/powerpoint/2010/main" val="189349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80D5A6F-F883-0FA0-23CA-D8B217A7C6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098"/>
          <a:stretch/>
        </p:blipFill>
        <p:spPr>
          <a:xfrm>
            <a:off x="-1" y="0"/>
            <a:ext cx="6858001" cy="9906000"/>
          </a:xfrm>
          <a:prstGeom prst="rect">
            <a:avLst/>
          </a:prstGeom>
        </p:spPr>
      </p:pic>
      <p:sp>
        <p:nvSpPr>
          <p:cNvPr id="9" name="矩形 8">
            <a:extLst>
              <a:ext uri="{FF2B5EF4-FFF2-40B4-BE49-F238E27FC236}">
                <a16:creationId xmlns:a16="http://schemas.microsoft.com/office/drawing/2014/main" id="{74223808-4F9F-FDED-C47A-AF01567C7B8D}"/>
              </a:ext>
            </a:extLst>
          </p:cNvPr>
          <p:cNvSpPr/>
          <p:nvPr userDrawn="1"/>
        </p:nvSpPr>
        <p:spPr>
          <a:xfrm>
            <a:off x="-1" y="0"/>
            <a:ext cx="6858001" cy="990600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C0BE697-7BEF-AC34-E628-EFF067D7F9E8}"/>
              </a:ext>
            </a:extLst>
          </p:cNvPr>
          <p:cNvSpPr/>
          <p:nvPr userDrawn="1"/>
        </p:nvSpPr>
        <p:spPr>
          <a:xfrm>
            <a:off x="2108200" y="0"/>
            <a:ext cx="2032000" cy="1244600"/>
          </a:xfrm>
          <a:prstGeom prst="rect">
            <a:avLst/>
          </a:prstGeom>
          <a:solidFill>
            <a:srgbClr val="8B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C222A7F6-9428-75DE-8B4F-49CD47FD4CA1}"/>
              </a:ext>
            </a:extLst>
          </p:cNvPr>
          <p:cNvSpPr/>
          <p:nvPr userDrawn="1"/>
        </p:nvSpPr>
        <p:spPr>
          <a:xfrm>
            <a:off x="4749800" y="6210300"/>
            <a:ext cx="889000" cy="685800"/>
          </a:xfrm>
          <a:custGeom>
            <a:avLst/>
            <a:gdLst>
              <a:gd name="connsiteX0" fmla="*/ 76200 w 889000"/>
              <a:gd name="connsiteY0" fmla="*/ 685800 h 685800"/>
              <a:gd name="connsiteX1" fmla="*/ 812800 w 889000"/>
              <a:gd name="connsiteY1" fmla="*/ 673100 h 685800"/>
              <a:gd name="connsiteX2" fmla="*/ 889000 w 889000"/>
              <a:gd name="connsiteY2" fmla="*/ 241300 h 685800"/>
              <a:gd name="connsiteX3" fmla="*/ 584200 w 889000"/>
              <a:gd name="connsiteY3" fmla="*/ 0 h 685800"/>
              <a:gd name="connsiteX4" fmla="*/ 63500 w 889000"/>
              <a:gd name="connsiteY4" fmla="*/ 50800 h 685800"/>
              <a:gd name="connsiteX5" fmla="*/ 0 w 889000"/>
              <a:gd name="connsiteY5" fmla="*/ 584200 h 685800"/>
              <a:gd name="connsiteX6" fmla="*/ 76200 w 889000"/>
              <a:gd name="connsiteY6"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9000" h="685800">
                <a:moveTo>
                  <a:pt x="76200" y="685800"/>
                </a:moveTo>
                <a:lnTo>
                  <a:pt x="812800" y="673100"/>
                </a:lnTo>
                <a:lnTo>
                  <a:pt x="889000" y="241300"/>
                </a:lnTo>
                <a:lnTo>
                  <a:pt x="584200" y="0"/>
                </a:lnTo>
                <a:lnTo>
                  <a:pt x="63500" y="50800"/>
                </a:lnTo>
                <a:lnTo>
                  <a:pt x="0" y="584200"/>
                </a:lnTo>
                <a:lnTo>
                  <a:pt x="76200" y="685800"/>
                </a:lnTo>
                <a:close/>
              </a:path>
            </a:pathLst>
          </a:custGeom>
          <a:solidFill>
            <a:srgbClr val="F9C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FF1A1EF-8A15-E72D-F9BA-7FC3EF12BAF9}"/>
              </a:ext>
            </a:extLst>
          </p:cNvPr>
          <p:cNvSpPr txBox="1"/>
          <p:nvPr userDrawn="1"/>
        </p:nvSpPr>
        <p:spPr>
          <a:xfrm>
            <a:off x="774700" y="266700"/>
            <a:ext cx="5562600" cy="1200329"/>
          </a:xfrm>
          <a:prstGeom prst="rect">
            <a:avLst/>
          </a:prstGeom>
          <a:noFill/>
        </p:spPr>
        <p:txBody>
          <a:bodyPr wrap="square" rtlCol="0">
            <a:spAutoFit/>
          </a:bodyPr>
          <a:lstStyle/>
          <a:p>
            <a:r>
              <a:rPr lang="en-US" altLang="zh-CN" sz="7200" dirty="0">
                <a:solidFill>
                  <a:schemeClr val="bg1"/>
                </a:solidFill>
                <a:latin typeface="Arial Black" panose="020B0A04020102020204" pitchFamily="34" charset="0"/>
              </a:rPr>
              <a:t>Literature</a:t>
            </a:r>
            <a:endParaRPr lang="zh-CN" altLang="en-US" sz="7200" dirty="0">
              <a:solidFill>
                <a:schemeClr val="bg1"/>
              </a:solidFill>
              <a:latin typeface="Arial Black" panose="020B0A04020102020204" pitchFamily="34" charset="0"/>
            </a:endParaRPr>
          </a:p>
        </p:txBody>
      </p:sp>
      <p:sp>
        <p:nvSpPr>
          <p:cNvPr id="13" name="文本框 12">
            <a:extLst>
              <a:ext uri="{FF2B5EF4-FFF2-40B4-BE49-F238E27FC236}">
                <a16:creationId xmlns:a16="http://schemas.microsoft.com/office/drawing/2014/main" id="{6965A78A-D54A-BDB7-A425-2A535D628E0C}"/>
              </a:ext>
            </a:extLst>
          </p:cNvPr>
          <p:cNvSpPr txBox="1"/>
          <p:nvPr userDrawn="1"/>
        </p:nvSpPr>
        <p:spPr>
          <a:xfrm>
            <a:off x="165100" y="8788558"/>
            <a:ext cx="2654300" cy="1107996"/>
          </a:xfrm>
          <a:prstGeom prst="rect">
            <a:avLst/>
          </a:prstGeom>
          <a:noFill/>
        </p:spPr>
        <p:txBody>
          <a:bodyPr wrap="square" rtlCol="0">
            <a:spAutoFit/>
          </a:bodyPr>
          <a:lstStyle/>
          <a:p>
            <a:r>
              <a:rPr lang="en-US" altLang="zh-CN" sz="6600" b="1" dirty="0">
                <a:solidFill>
                  <a:schemeClr val="bg1"/>
                </a:solidFill>
                <a:latin typeface="Arial Rounded MT Bold" panose="020F0704030504030204" pitchFamily="34" charset="0"/>
              </a:rPr>
              <a:t>2023</a:t>
            </a:r>
            <a:endParaRPr lang="zh-CN" altLang="en-US" sz="6600"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5914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366190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216788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324209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6DF47EAA-EAEC-3482-7413-6438F67367DD}"/>
              </a:ext>
            </a:extLst>
          </p:cNvPr>
          <p:cNvSpPr/>
          <p:nvPr userDrawn="1"/>
        </p:nvSpPr>
        <p:spPr>
          <a:xfrm>
            <a:off x="139699" y="2768600"/>
            <a:ext cx="241299" cy="457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C670B41-D2D9-8857-1AE7-61818D302DD3}"/>
              </a:ext>
            </a:extLst>
          </p:cNvPr>
          <p:cNvSpPr/>
          <p:nvPr userDrawn="1"/>
        </p:nvSpPr>
        <p:spPr>
          <a:xfrm>
            <a:off x="0" y="0"/>
            <a:ext cx="6858000" cy="757772"/>
          </a:xfrm>
          <a:prstGeom prst="rect">
            <a:avLst/>
          </a:prstGeom>
          <a:solidFill>
            <a:srgbClr val="8B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BE1807-7CCD-AAA5-3744-138B3CA90231}"/>
              </a:ext>
            </a:extLst>
          </p:cNvPr>
          <p:cNvSpPr txBox="1"/>
          <p:nvPr userDrawn="1"/>
        </p:nvSpPr>
        <p:spPr>
          <a:xfrm>
            <a:off x="139700" y="267900"/>
            <a:ext cx="19050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 WEEK</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887ECCF-D561-0B3A-A114-B3B9DD6DA4CE}"/>
              </a:ext>
            </a:extLst>
          </p:cNvPr>
          <p:cNvSpPr/>
          <p:nvPr userDrawn="1"/>
        </p:nvSpPr>
        <p:spPr>
          <a:xfrm>
            <a:off x="139699" y="1270000"/>
            <a:ext cx="6565895" cy="1498600"/>
          </a:xfrm>
          <a:prstGeom prst="rect">
            <a:avLst/>
          </a:prstGeom>
          <a:solidFill>
            <a:schemeClr val="accent4">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24F7E09-99D7-A2C6-5B38-AFA4A36C2B00}"/>
              </a:ext>
            </a:extLst>
          </p:cNvPr>
          <p:cNvSpPr/>
          <p:nvPr userDrawn="1"/>
        </p:nvSpPr>
        <p:spPr>
          <a:xfrm>
            <a:off x="139700" y="757772"/>
            <a:ext cx="241300" cy="20108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7E5A7DE-BCE7-B8F6-A1FE-DB8B84E2142D}"/>
              </a:ext>
            </a:extLst>
          </p:cNvPr>
          <p:cNvSpPr txBox="1"/>
          <p:nvPr userDrawn="1"/>
        </p:nvSpPr>
        <p:spPr>
          <a:xfrm>
            <a:off x="368300" y="844609"/>
            <a:ext cx="2222500" cy="338554"/>
          </a:xfrm>
          <a:prstGeom prst="rect">
            <a:avLst/>
          </a:prstGeom>
          <a:noFill/>
        </p:spPr>
        <p:txBody>
          <a:bodyPr wrap="square" rtlCol="0">
            <a:spAutoFit/>
          </a:bodyPr>
          <a:lstStyle/>
          <a:p>
            <a:r>
              <a:rPr lang="zh-CN" altLang="en-US" sz="1600" b="1" dirty="0">
                <a:solidFill>
                  <a:schemeClr val="accent4"/>
                </a:solidFill>
                <a:latin typeface="微软雅黑" panose="020B0503020204020204" pitchFamily="34" charset="-122"/>
                <a:ea typeface="微软雅黑" panose="020B0503020204020204" pitchFamily="34" charset="-122"/>
              </a:rPr>
              <a:t>核心思考</a:t>
            </a:r>
          </a:p>
        </p:txBody>
      </p:sp>
      <p:sp>
        <p:nvSpPr>
          <p:cNvPr id="14" name="文本框 13">
            <a:extLst>
              <a:ext uri="{FF2B5EF4-FFF2-40B4-BE49-F238E27FC236}">
                <a16:creationId xmlns:a16="http://schemas.microsoft.com/office/drawing/2014/main" id="{772D81EA-B974-97C7-3ACF-07E3AB581AF2}"/>
              </a:ext>
            </a:extLst>
          </p:cNvPr>
          <p:cNvSpPr txBox="1"/>
          <p:nvPr userDrawn="1"/>
        </p:nvSpPr>
        <p:spPr>
          <a:xfrm>
            <a:off x="381000" y="2855437"/>
            <a:ext cx="1123943" cy="338554"/>
          </a:xfrm>
          <a:prstGeom prst="rect">
            <a:avLst/>
          </a:prstGeom>
          <a:noFill/>
        </p:spPr>
        <p:txBody>
          <a:bodyPr wrap="square" rtlCol="0">
            <a:spAutoFit/>
          </a:bodyPr>
          <a:lstStyle/>
          <a:p>
            <a:r>
              <a:rPr lang="zh-CN" altLang="en-US" sz="1600" b="1" dirty="0">
                <a:solidFill>
                  <a:srgbClr val="8BBBED"/>
                </a:solidFill>
                <a:latin typeface="微软雅黑" panose="020B0503020204020204" pitchFamily="34" charset="-122"/>
                <a:ea typeface="微软雅黑" panose="020B0503020204020204" pitchFamily="34" charset="-122"/>
              </a:rPr>
              <a:t>文章内容</a:t>
            </a:r>
          </a:p>
        </p:txBody>
      </p:sp>
      <p:cxnSp>
        <p:nvCxnSpPr>
          <p:cNvPr id="16" name="直接连接符 15">
            <a:extLst>
              <a:ext uri="{FF2B5EF4-FFF2-40B4-BE49-F238E27FC236}">
                <a16:creationId xmlns:a16="http://schemas.microsoft.com/office/drawing/2014/main" id="{4E903B3B-ECA0-89B2-099B-3D8F480D6B50}"/>
              </a:ext>
            </a:extLst>
          </p:cNvPr>
          <p:cNvCxnSpPr>
            <a:cxnSpLocks/>
            <a:stCxn id="19" idx="2"/>
          </p:cNvCxnSpPr>
          <p:nvPr userDrawn="1"/>
        </p:nvCxnSpPr>
        <p:spPr>
          <a:xfrm>
            <a:off x="260349" y="3226021"/>
            <a:ext cx="1" cy="6591079"/>
          </a:xfrm>
          <a:prstGeom prst="line">
            <a:avLst/>
          </a:prstGeom>
          <a:ln w="66675">
            <a:solidFill>
              <a:srgbClr val="F9CD79">
                <a:alpha val="26000"/>
              </a:srgbClr>
            </a:solidFill>
          </a:ln>
        </p:spPr>
        <p:style>
          <a:lnRef idx="1">
            <a:schemeClr val="accent1"/>
          </a:lnRef>
          <a:fillRef idx="0">
            <a:schemeClr val="accent1"/>
          </a:fillRef>
          <a:effectRef idx="0">
            <a:schemeClr val="accent1"/>
          </a:effectRef>
          <a:fontRef idx="minor">
            <a:schemeClr val="tx1"/>
          </a:fontRef>
        </p:style>
      </p:cxnSp>
      <p:sp>
        <p:nvSpPr>
          <p:cNvPr id="17" name="图片占位符 6">
            <a:extLst>
              <a:ext uri="{FF2B5EF4-FFF2-40B4-BE49-F238E27FC236}">
                <a16:creationId xmlns:a16="http://schemas.microsoft.com/office/drawing/2014/main" id="{7FC66E92-95B8-E857-B8C1-0F2C43448B19}"/>
              </a:ext>
            </a:extLst>
          </p:cNvPr>
          <p:cNvSpPr txBox="1">
            <a:spLocks/>
          </p:cNvSpPr>
          <p:nvPr userDrawn="1"/>
        </p:nvSpPr>
        <p:spPr>
          <a:xfrm>
            <a:off x="5946751" y="9059328"/>
            <a:ext cx="758849" cy="757772"/>
          </a:xfrm>
          <a:prstGeom prst="rect">
            <a:avLst/>
          </a:prstGeom>
          <a:solidFill>
            <a:schemeClr val="bg2"/>
          </a:solidFill>
        </p:spPr>
        <p:txBody>
          <a:bodyPr>
            <a:noAutofit/>
          </a:bodyPr>
          <a:lstStyle>
            <a:lvl1pPr marL="0" indent="0" algn="l" defTabSz="1425550" rtl="0" eaLnBrk="1" latinLnBrk="0" hangingPunct="1">
              <a:lnSpc>
                <a:spcPct val="90000"/>
              </a:lnSpc>
              <a:spcBef>
                <a:spcPts val="1559"/>
              </a:spcBef>
              <a:buFont typeface="Arial" panose="020B0604020202020204" pitchFamily="34" charset="0"/>
              <a:buNone/>
              <a:defRPr sz="958" kern="1200">
                <a:solidFill>
                  <a:schemeClr val="bg1">
                    <a:lumMod val="50000"/>
                  </a:schemeClr>
                </a:solidFill>
                <a:latin typeface="微软雅黑" panose="020B0503020204020204" pitchFamily="34" charset="-122"/>
                <a:ea typeface="微软雅黑" panose="020B0503020204020204" pitchFamily="34" charset="-122"/>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a:lstStyle>
          <a:p>
            <a:r>
              <a:rPr lang="zh-CN" altLang="en-US" dirty="0"/>
              <a:t>二维码放置处</a:t>
            </a:r>
          </a:p>
        </p:txBody>
      </p:sp>
    </p:spTree>
    <p:extLst>
      <p:ext uri="{BB962C8B-B14F-4D97-AF65-F5344CB8AC3E}">
        <p14:creationId xmlns:p14="http://schemas.microsoft.com/office/powerpoint/2010/main" val="1667141693"/>
      </p:ext>
    </p:extLst>
  </p:cSld>
  <p:clrMapOvr>
    <a:masterClrMapping/>
  </p:clrMapOvr>
  <p:extLst>
    <p:ext uri="{DCECCB84-F9BA-43D5-87BE-67443E8EF086}">
      <p15:sldGuideLst xmlns:p15="http://schemas.microsoft.com/office/powerpoint/2012/main">
        <p15:guide id="1" orient="horz" pos="3120" userDrawn="1">
          <p15:clr>
            <a:srgbClr val="FBAE40"/>
          </p15:clr>
        </p15:guide>
        <p15:guide id="2" pos="23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A2C41C-E28E-96B2-758E-2409EE311E9F}"/>
              </a:ext>
            </a:extLst>
          </p:cNvPr>
          <p:cNvSpPr/>
          <p:nvPr userDrawn="1"/>
        </p:nvSpPr>
        <p:spPr>
          <a:xfrm>
            <a:off x="0" y="0"/>
            <a:ext cx="6858000" cy="757772"/>
          </a:xfrm>
          <a:prstGeom prst="rect">
            <a:avLst/>
          </a:prstGeom>
          <a:solidFill>
            <a:srgbClr val="8B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6B262-049B-1A1F-38A1-8FE0340954C5}"/>
              </a:ext>
            </a:extLst>
          </p:cNvPr>
          <p:cNvSpPr txBox="1"/>
          <p:nvPr userDrawn="1"/>
        </p:nvSpPr>
        <p:spPr>
          <a:xfrm>
            <a:off x="139700" y="267900"/>
            <a:ext cx="19050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 WEEK</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95B76393-53D5-F984-D428-2C3301B48435}"/>
              </a:ext>
            </a:extLst>
          </p:cNvPr>
          <p:cNvCxnSpPr>
            <a:cxnSpLocks/>
          </p:cNvCxnSpPr>
          <p:nvPr userDrawn="1"/>
        </p:nvCxnSpPr>
        <p:spPr>
          <a:xfrm>
            <a:off x="260350" y="757772"/>
            <a:ext cx="0" cy="9148228"/>
          </a:xfrm>
          <a:prstGeom prst="line">
            <a:avLst/>
          </a:prstGeom>
          <a:ln w="66675">
            <a:solidFill>
              <a:srgbClr val="F9CD79">
                <a:alpha val="26000"/>
              </a:srgb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23F2F72-DCDF-72D9-E498-22B16AB9ADAB}"/>
              </a:ext>
            </a:extLst>
          </p:cNvPr>
          <p:cNvSpPr/>
          <p:nvPr userDrawn="1"/>
        </p:nvSpPr>
        <p:spPr>
          <a:xfrm>
            <a:off x="139700" y="970645"/>
            <a:ext cx="241299" cy="457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C594FFB-2B99-41D8-1398-36ECA6885B1F}"/>
              </a:ext>
            </a:extLst>
          </p:cNvPr>
          <p:cNvSpPr txBox="1"/>
          <p:nvPr userDrawn="1"/>
        </p:nvSpPr>
        <p:spPr>
          <a:xfrm>
            <a:off x="381001" y="1057482"/>
            <a:ext cx="1123943" cy="338554"/>
          </a:xfrm>
          <a:prstGeom prst="rect">
            <a:avLst/>
          </a:prstGeom>
          <a:noFill/>
        </p:spPr>
        <p:txBody>
          <a:bodyPr wrap="square" rtlCol="0">
            <a:spAutoFit/>
          </a:bodyPr>
          <a:lstStyle/>
          <a:p>
            <a:r>
              <a:rPr lang="zh-CN" altLang="en-US" sz="1600" b="1" dirty="0">
                <a:solidFill>
                  <a:srgbClr val="8BBBED"/>
                </a:solidFill>
                <a:latin typeface="微软雅黑" panose="020B0503020204020204" pitchFamily="34" charset="-122"/>
                <a:ea typeface="微软雅黑" panose="020B0503020204020204" pitchFamily="34" charset="-122"/>
              </a:rPr>
              <a:t>文章内容</a:t>
            </a:r>
          </a:p>
        </p:txBody>
      </p:sp>
    </p:spTree>
    <p:extLst>
      <p:ext uri="{BB962C8B-B14F-4D97-AF65-F5344CB8AC3E}">
        <p14:creationId xmlns:p14="http://schemas.microsoft.com/office/powerpoint/2010/main" val="266410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A2C41C-E28E-96B2-758E-2409EE311E9F}"/>
              </a:ext>
            </a:extLst>
          </p:cNvPr>
          <p:cNvSpPr/>
          <p:nvPr userDrawn="1"/>
        </p:nvSpPr>
        <p:spPr>
          <a:xfrm>
            <a:off x="0" y="0"/>
            <a:ext cx="6858000" cy="757772"/>
          </a:xfrm>
          <a:prstGeom prst="rect">
            <a:avLst/>
          </a:prstGeom>
          <a:solidFill>
            <a:srgbClr val="8BB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6B262-049B-1A1F-38A1-8FE0340954C5}"/>
              </a:ext>
            </a:extLst>
          </p:cNvPr>
          <p:cNvSpPr txBox="1"/>
          <p:nvPr userDrawn="1"/>
        </p:nvSpPr>
        <p:spPr>
          <a:xfrm>
            <a:off x="139700" y="267900"/>
            <a:ext cx="19050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A23F2F72-DCDF-72D9-E498-22B16AB9ADAB}"/>
              </a:ext>
            </a:extLst>
          </p:cNvPr>
          <p:cNvSpPr/>
          <p:nvPr userDrawn="1"/>
        </p:nvSpPr>
        <p:spPr>
          <a:xfrm>
            <a:off x="139700" y="970645"/>
            <a:ext cx="241299" cy="457421"/>
          </a:xfrm>
          <a:prstGeom prst="rect">
            <a:avLst/>
          </a:prstGeom>
          <a:solidFill>
            <a:srgbClr val="F9C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13" name="文本框 12">
            <a:extLst>
              <a:ext uri="{FF2B5EF4-FFF2-40B4-BE49-F238E27FC236}">
                <a16:creationId xmlns:a16="http://schemas.microsoft.com/office/drawing/2014/main" id="{6C594FFB-2B99-41D8-1398-36ECA6885B1F}"/>
              </a:ext>
            </a:extLst>
          </p:cNvPr>
          <p:cNvSpPr txBox="1"/>
          <p:nvPr userDrawn="1"/>
        </p:nvSpPr>
        <p:spPr>
          <a:xfrm>
            <a:off x="381001" y="1057482"/>
            <a:ext cx="1123943" cy="338554"/>
          </a:xfrm>
          <a:prstGeom prst="rect">
            <a:avLst/>
          </a:prstGeom>
          <a:noFill/>
        </p:spPr>
        <p:txBody>
          <a:bodyPr wrap="square" rtlCol="0">
            <a:spAutoFit/>
          </a:bodyPr>
          <a:lstStyle/>
          <a:p>
            <a:r>
              <a:rPr lang="zh-CN" altLang="en-US" sz="1600" b="1" dirty="0">
                <a:solidFill>
                  <a:srgbClr val="FFC000"/>
                </a:solidFill>
                <a:latin typeface="微软雅黑" panose="020B0503020204020204" pitchFamily="34" charset="-122"/>
                <a:ea typeface="微软雅黑" panose="020B0503020204020204" pitchFamily="34" charset="-122"/>
              </a:rPr>
              <a:t>总目录</a:t>
            </a:r>
          </a:p>
        </p:txBody>
      </p:sp>
    </p:spTree>
    <p:extLst>
      <p:ext uri="{BB962C8B-B14F-4D97-AF65-F5344CB8AC3E}">
        <p14:creationId xmlns:p14="http://schemas.microsoft.com/office/powerpoint/2010/main" val="329836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394675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252028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368030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62457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861C66-ED44-4EAE-8C27-13941CE2C033}" type="datetimeFigureOut">
              <a:rPr lang="zh-CN" altLang="en-US" smtClean="0"/>
              <a:t>2023/2/17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292972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A861C66-ED44-4EAE-8C27-13941CE2C033}" type="datetimeFigureOut">
              <a:rPr lang="zh-CN" altLang="en-US" smtClean="0"/>
              <a:t>2023/2/17</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8A0F627-2E64-4550-8C15-E925F2A819B4}" type="slidenum">
              <a:rPr lang="zh-CN" altLang="en-US" smtClean="0"/>
              <a:t>‹#›</a:t>
            </a:fld>
            <a:endParaRPr lang="zh-CN" altLang="en-US"/>
          </a:p>
        </p:txBody>
      </p:sp>
    </p:spTree>
    <p:extLst>
      <p:ext uri="{BB962C8B-B14F-4D97-AF65-F5344CB8AC3E}">
        <p14:creationId xmlns:p14="http://schemas.microsoft.com/office/powerpoint/2010/main" val="2018621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F26B43"/>
          </p15:clr>
        </p15:guide>
        <p15:guide id="2"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12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2023-02-07</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89614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边际减排成本 </a:t>
            </a:r>
            <a:r>
              <a:rPr lang="en-US" altLang="zh-CN" sz="1600" b="1" dirty="0">
                <a:latin typeface="微软雅黑" panose="020B0503020204020204" pitchFamily="34" charset="-122"/>
                <a:ea typeface="微软雅黑" panose="020B0503020204020204" pitchFamily="34" charset="-122"/>
              </a:rPr>
              <a:t>(MAC) </a:t>
            </a:r>
            <a:r>
              <a:rPr lang="zh-CN" altLang="en-US" sz="1600" b="1" dirty="0">
                <a:latin typeface="微软雅黑" panose="020B0503020204020204" pitchFamily="34" charset="-122"/>
                <a:ea typeface="微软雅黑" panose="020B0503020204020204" pitchFamily="34" charset="-122"/>
              </a:rPr>
              <a:t>曲线：面对理论与实践</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000" dirty="0">
                <a:latin typeface="微软雅黑" panose="020B0503020204020204" pitchFamily="34" charset="-122"/>
                <a:ea typeface="微软雅黑" panose="020B0503020204020204" pitchFamily="34" charset="-122"/>
              </a:rPr>
              <a:t>Kesicki F, Strachan N. Marginal abatement cost (MAC) curves: confronting theory and practice[J]. Environmental science &amp; policy, 2011, 14(8): 1195-1204.</a:t>
            </a:r>
            <a:r>
              <a:rPr lang="zh-CN" altLang="en-US" sz="1000" dirty="0">
                <a:latin typeface="微软雅黑" panose="020B0503020204020204" pitchFamily="34" charset="-122"/>
                <a:ea typeface="微软雅黑" panose="020B0503020204020204" pitchFamily="34" charset="-122"/>
              </a:rPr>
              <a:t>（引用</a:t>
            </a:r>
            <a:r>
              <a:rPr lang="en-US" altLang="zh-CN" sz="1000" dirty="0">
                <a:latin typeface="微软雅黑" panose="020B0503020204020204" pitchFamily="34" charset="-122"/>
                <a:ea typeface="微软雅黑" panose="020B0503020204020204" pitchFamily="34" charset="-122"/>
              </a:rPr>
              <a:t>242</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E54615-2EBA-3C2B-0620-2445620DB2AF}"/>
              </a:ext>
            </a:extLst>
          </p:cNvPr>
          <p:cNvSpPr txBox="1"/>
          <p:nvPr/>
        </p:nvSpPr>
        <p:spPr>
          <a:xfrm>
            <a:off x="368300" y="4041679"/>
            <a:ext cx="6364224" cy="5309787"/>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分析</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曲线的缺陷，并确定了一些步骤来克服当前</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曲线的缺点。</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鉴于当前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曲线方法的众多弱点，本文解决了以下研究问题：</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①在气候政策中简单地使用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曲线是否具有误导性？</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②</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曲线在多大程度上对政策评估有用？</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③是否有可能克服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曲线方法中当前的一些缺点？</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t>MAC</a:t>
            </a:r>
            <a:r>
              <a:rPr lang="zh-CN" altLang="en-US" sz="1200" dirty="0"/>
              <a:t>曲线</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主要结论：</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）构建和分析</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曲线的时候需要考虑 ①非财务实施障碍（非直接成本部分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代理人问题</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市场障碍）</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②合理选择贴现率（社会贴现率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个人贴现率）   ③跨期问题   ④不确定性</a:t>
            </a:r>
            <a:endParaRPr lang="en-US" altLang="zh-CN" sz="1200" dirty="0">
              <a:latin typeface="微软雅黑" panose="020B0503020204020204" pitchFamily="34" charset="-122"/>
              <a:ea typeface="微软雅黑" panose="020B0503020204020204" pitchFamily="34" charset="-122"/>
            </a:endParaRPr>
          </a:p>
          <a:p>
            <a:pPr>
              <a:lnSpc>
                <a:spcPts val="1700"/>
              </a:lnSpc>
            </a:pP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）建议不要将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曲线用作对减排政策进行排名的唯一决策辅助工具。对于政策制定者而言，</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曲线可以作为特定时间点减排成本和潜力的初步指南，可以指出有前途的技术，并可以指示限额与交易系统中的最终价格。</a:t>
            </a:r>
            <a:endParaRPr lang="en-US" altLang="zh-CN" sz="1200" dirty="0">
              <a:latin typeface="微软雅黑" panose="020B0503020204020204" pitchFamily="34" charset="-122"/>
              <a:ea typeface="微软雅黑" panose="020B0503020204020204" pitchFamily="34" charset="-122"/>
            </a:endParaRPr>
          </a:p>
          <a:p>
            <a:pPr>
              <a:lnSpc>
                <a:spcPts val="1700"/>
              </a:lnSpc>
            </a:pP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）解决方法：①使用系统分析方法来增加</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曲线的信息价值，以便在其中表示包含各种交互作用</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②在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曲线中加入更多的不确定性，例如通过使用敏感性分析、随机或概率模型等。</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③</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曲线以及通过差异化贴现率或门槛率更好地代表市场缺陷的辅助收益。</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④</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曲线的静态特性可以通过表示较长时间段内的减排量来解决，例如十年以上，而不是仅仅一年。这可以更好地了解特定类型和政策措施组合，对于反复制定脱碳政策至关重要。</a:t>
            </a:r>
            <a:endParaRPr lang="zh-CN" altLang="en-US" sz="1200" dirty="0"/>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1386855"/>
          </a:xfrm>
          <a:prstGeom prst="rect">
            <a:avLst/>
          </a:prstGeom>
          <a:noFill/>
        </p:spPr>
        <p:txBody>
          <a:bodyPr wrap="square">
            <a:spAutoFit/>
          </a:bodyPr>
          <a:lstStyle/>
          <a:p>
            <a:pPr>
              <a:lnSpc>
                <a:spcPts val="1700"/>
              </a:lnSpc>
            </a:pPr>
            <a:r>
              <a:rPr lang="zh-CN" altLang="en-US" sz="1200" b="1" dirty="0"/>
              <a:t>不足</a:t>
            </a:r>
            <a:r>
              <a:rPr lang="zh-CN" altLang="en-US" sz="1200" dirty="0"/>
              <a:t>：①方向距离函数的一大缺陷：输入和输出是同比增加的，因此现在在研究中已经使用不多了②因子分析部分开放度如何定义？实际上最后两种方程（固定效应和随机效应）的结果都不是很理想，有些欠拟合。</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：①生产技术的构建以及函数的选择，</a:t>
            </a:r>
            <a:r>
              <a:rPr lang="en-US" altLang="zh-CN" sz="1200" dirty="0"/>
              <a:t>DEA</a:t>
            </a:r>
            <a:r>
              <a:rPr lang="zh-CN" altLang="en-US" sz="1200" dirty="0"/>
              <a:t>本质上只是求解手段，需要选择好合适的函数形式并进行变形。②模型构建和解释部分很详细，可以作为学习资料。</a:t>
            </a:r>
            <a:endParaRPr lang="en-US" altLang="zh-CN" sz="1200" b="1" dirty="0"/>
          </a:p>
        </p:txBody>
      </p:sp>
      <p:pic>
        <p:nvPicPr>
          <p:cNvPr id="7" name="图片 6">
            <a:extLst>
              <a:ext uri="{FF2B5EF4-FFF2-40B4-BE49-F238E27FC236}">
                <a16:creationId xmlns:a16="http://schemas.microsoft.com/office/drawing/2014/main" id="{37C98459-CCCD-41AC-2F81-60414C525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841" y="9043516"/>
            <a:ext cx="831683" cy="831683"/>
          </a:xfrm>
          <a:prstGeom prst="rect">
            <a:avLst/>
          </a:prstGeom>
        </p:spPr>
      </p:pic>
    </p:spTree>
    <p:extLst>
      <p:ext uri="{BB962C8B-B14F-4D97-AF65-F5344CB8AC3E}">
        <p14:creationId xmlns:p14="http://schemas.microsoft.com/office/powerpoint/2010/main" val="327633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5EF4A3-7BBE-F208-F4E4-84A284A7C47A}"/>
              </a:ext>
            </a:extLst>
          </p:cNvPr>
          <p:cNvSpPr txBox="1"/>
          <p:nvPr/>
        </p:nvSpPr>
        <p:spPr>
          <a:xfrm>
            <a:off x="368300" y="1425164"/>
            <a:ext cx="6364224" cy="13102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文献综述（见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4" name="图片 3">
            <a:extLst>
              <a:ext uri="{FF2B5EF4-FFF2-40B4-BE49-F238E27FC236}">
                <a16:creationId xmlns:a16="http://schemas.microsoft.com/office/drawing/2014/main" id="{9003FDD5-C608-9C82-2B77-9BB918ABEC61}"/>
              </a:ext>
            </a:extLst>
          </p:cNvPr>
          <p:cNvPicPr>
            <a:picLocks noChangeAspect="1"/>
          </p:cNvPicPr>
          <p:nvPr/>
        </p:nvPicPr>
        <p:blipFill>
          <a:blip r:embed="rId2"/>
          <a:stretch>
            <a:fillRect/>
          </a:stretch>
        </p:blipFill>
        <p:spPr>
          <a:xfrm>
            <a:off x="480060" y="1929625"/>
            <a:ext cx="6252464" cy="3317535"/>
          </a:xfrm>
          <a:prstGeom prst="rect">
            <a:avLst/>
          </a:prstGeom>
        </p:spPr>
      </p:pic>
    </p:spTree>
    <p:extLst>
      <p:ext uri="{BB962C8B-B14F-4D97-AF65-F5344CB8AC3E}">
        <p14:creationId xmlns:p14="http://schemas.microsoft.com/office/powerpoint/2010/main" val="87551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2023-02-08</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89614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边际 </a:t>
            </a:r>
            <a:r>
              <a:rPr lang="en-US" altLang="zh-CN" sz="1600" b="1" dirty="0">
                <a:latin typeface="微软雅黑" panose="020B0503020204020204" pitchFamily="34" charset="-122"/>
                <a:ea typeface="微软雅黑" panose="020B0503020204020204" pitchFamily="34" charset="-122"/>
              </a:rPr>
              <a:t>CO 2</a:t>
            </a:r>
            <a:r>
              <a:rPr lang="zh-CN" altLang="en-US" sz="1600" b="1" dirty="0">
                <a:latin typeface="微软雅黑" panose="020B0503020204020204" pitchFamily="34" charset="-122"/>
                <a:ea typeface="微软雅黑" panose="020B0503020204020204" pitchFamily="34" charset="-122"/>
              </a:rPr>
              <a:t>减排成本：来自上海工业部门替代影子价格估算的结果</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000" dirty="0">
                <a:latin typeface="微软雅黑" panose="020B0503020204020204" pitchFamily="34" charset="-122"/>
                <a:ea typeface="微软雅黑" panose="020B0503020204020204" pitchFamily="34" charset="-122"/>
              </a:rPr>
              <a:t>Zhou X, Fan L W, Zhou P. Marginal CO2 abatement costs: Findings from alternative shadow price estimates for Shanghai industrial sectors[J]. Energy Policy, 2015, 77: 109-117.</a:t>
            </a:r>
            <a:r>
              <a:rPr lang="zh-CN" altLang="en-US" sz="1000" dirty="0">
                <a:latin typeface="微软雅黑" panose="020B0503020204020204" pitchFamily="34" charset="-122"/>
                <a:ea typeface="微软雅黑" panose="020B0503020204020204" pitchFamily="34" charset="-122"/>
              </a:rPr>
              <a:t>（引用</a:t>
            </a:r>
            <a:r>
              <a:rPr lang="en-US" altLang="zh-CN" sz="1000" dirty="0">
                <a:latin typeface="微软雅黑" panose="020B0503020204020204" pitchFamily="34" charset="-122"/>
                <a:ea typeface="微软雅黑" panose="020B0503020204020204" pitchFamily="34" charset="-122"/>
              </a:rPr>
              <a:t>116</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E54615-2EBA-3C2B-0620-2445620DB2AF}"/>
              </a:ext>
            </a:extLst>
          </p:cNvPr>
          <p:cNvSpPr txBox="1"/>
          <p:nvPr/>
        </p:nvSpPr>
        <p:spPr>
          <a:xfrm>
            <a:off x="368300" y="4041679"/>
            <a:ext cx="6364224" cy="5960671"/>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以上海区域碳交易试点为例，估算其工业部门的</a:t>
            </a:r>
            <a:r>
              <a:rPr lang="en-US" altLang="zh-CN" sz="1200" dirty="0">
                <a:latin typeface="微软雅黑" panose="020B0503020204020204" pitchFamily="34" charset="-122"/>
                <a:ea typeface="微软雅黑" panose="020B0503020204020204" pitchFamily="34" charset="-122"/>
              </a:rPr>
              <a:t>co2</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MAC</a:t>
            </a:r>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估算</a:t>
            </a:r>
            <a:r>
              <a:rPr lang="en-US" altLang="zh-CN" sz="1200" dirty="0"/>
              <a:t>2009-2011 </a:t>
            </a:r>
            <a:r>
              <a:rPr lang="zh-CN" altLang="en-US" sz="1200" dirty="0"/>
              <a:t>年 </a:t>
            </a:r>
            <a:r>
              <a:rPr lang="en-US" altLang="zh-CN" sz="1200" dirty="0"/>
              <a:t>SH-ETS </a:t>
            </a:r>
            <a:r>
              <a:rPr lang="zh-CN" altLang="en-US" sz="1200" dirty="0"/>
              <a:t>涵盖的所有工业部门行业有钢铁、石化、化工、有色金属、电力、建材、纺织、造纸、橡胶、化纤等。</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b="1" dirty="0"/>
              <a:t>实证分析中考虑了资本、劳动力和能源这三种输入，以及工业总产值和与能源相关的</a:t>
            </a:r>
            <a:r>
              <a:rPr lang="en-US" altLang="zh-CN" sz="1200" b="1" dirty="0"/>
              <a:t>CO2</a:t>
            </a:r>
            <a:r>
              <a:rPr lang="zh-CN" altLang="en-US" sz="1200" b="1" dirty="0"/>
              <a:t>排放</a:t>
            </a:r>
            <a:endParaRPr lang="en-US" altLang="zh-CN" sz="1200" b="1" dirty="0"/>
          </a:p>
          <a:p>
            <a:pPr marL="228600" indent="-228600">
              <a:lnSpc>
                <a:spcPts val="1700"/>
              </a:lnSpc>
              <a:buFont typeface="+mj-lt"/>
              <a:buAutoNum type="arabicPeriod"/>
            </a:pPr>
            <a:r>
              <a:rPr lang="zh-CN" altLang="en-US" sz="1200" i="1" dirty="0"/>
              <a:t>资本和劳动力投入数据来自</a:t>
            </a:r>
            <a:r>
              <a:rPr lang="en-US" altLang="zh-CN" sz="1200" i="1" dirty="0"/>
              <a:t>《</a:t>
            </a:r>
            <a:r>
              <a:rPr lang="zh-CN" altLang="en-US" sz="1200" i="1" dirty="0"/>
              <a:t>上海统计年鉴</a:t>
            </a:r>
            <a:r>
              <a:rPr lang="en-US" altLang="zh-CN" sz="1200" i="1" dirty="0"/>
              <a:t>》</a:t>
            </a:r>
            <a:r>
              <a:rPr lang="zh-CN" altLang="en-US" sz="1200" i="1" dirty="0"/>
              <a:t>，按行业记录固定资产年净值和年就业人数</a:t>
            </a:r>
            <a:endParaRPr lang="en-US" altLang="zh-CN" sz="1200" i="1" dirty="0"/>
          </a:p>
          <a:p>
            <a:pPr marL="228600" indent="-228600">
              <a:lnSpc>
                <a:spcPts val="1700"/>
              </a:lnSpc>
              <a:buFont typeface="+mj-lt"/>
              <a:buAutoNum type="arabicPeriod"/>
            </a:pPr>
            <a:r>
              <a:rPr lang="zh-CN" altLang="en-US" sz="1200" i="1" dirty="0"/>
              <a:t>能源使用数据摘自</a:t>
            </a:r>
            <a:r>
              <a:rPr lang="en-US" altLang="zh-CN" sz="1200" i="1" dirty="0"/>
              <a:t>《</a:t>
            </a:r>
            <a:r>
              <a:rPr lang="zh-CN" altLang="en-US" sz="1200" i="1" dirty="0"/>
              <a:t>上海能源统计年鉴</a:t>
            </a:r>
            <a:r>
              <a:rPr lang="en-US" altLang="zh-CN" sz="1200" i="1" dirty="0"/>
              <a:t>》</a:t>
            </a:r>
            <a:r>
              <a:rPr lang="zh-CN" altLang="en-US" sz="1200" i="1" dirty="0"/>
              <a:t>，该年鉴按能源类型记录了年度行业能源消费明细资本变量采用固定资产投资价格指数将固定资产年净值缩减为</a:t>
            </a:r>
            <a:r>
              <a:rPr lang="en-US" altLang="zh-CN" sz="1200" i="1" dirty="0"/>
              <a:t>2011</a:t>
            </a:r>
            <a:r>
              <a:rPr lang="zh-CN" altLang="en-US" sz="1200" i="1" dirty="0"/>
              <a:t>年不变价人民币进行处理。</a:t>
            </a:r>
          </a:p>
          <a:p>
            <a:pPr marL="228600" indent="-228600">
              <a:lnSpc>
                <a:spcPts val="1700"/>
              </a:lnSpc>
              <a:buFont typeface="+mj-lt"/>
              <a:buAutoNum type="arabicPeriod"/>
            </a:pPr>
            <a:r>
              <a:rPr lang="zh-CN" altLang="en-US" sz="1200" i="1" dirty="0"/>
              <a:t>将年度工业总产值作为良品，按生产者价格指数折算至</a:t>
            </a:r>
            <a:r>
              <a:rPr lang="en-US" altLang="zh-CN" sz="1200" i="1" dirty="0"/>
              <a:t>2011</a:t>
            </a:r>
            <a:r>
              <a:rPr lang="zh-CN" altLang="en-US" sz="1200" i="1" dirty="0"/>
              <a:t>年不变价人民币，使其良品的市场价格视为统一。</a:t>
            </a:r>
            <a:endParaRPr lang="en-US" altLang="zh-CN" sz="1200" i="1" dirty="0"/>
          </a:p>
          <a:p>
            <a:pPr marL="228600" indent="-228600">
              <a:lnSpc>
                <a:spcPts val="1700"/>
              </a:lnSpc>
              <a:buFont typeface="+mj-lt"/>
              <a:buAutoNum type="arabicPeriod"/>
            </a:pPr>
            <a:r>
              <a:rPr lang="en-US" altLang="zh-CN" sz="1200" i="1" dirty="0"/>
              <a:t>CO2</a:t>
            </a:r>
            <a:r>
              <a:rPr lang="zh-CN" altLang="en-US" sz="1200" i="1" dirty="0"/>
              <a:t>排放数据是通过能源消耗乘以特定燃料的排放转换系数得出的</a:t>
            </a:r>
            <a:endParaRPr lang="en-US" altLang="zh-CN" sz="1200" i="1"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①通过距离函数构建环境生产技术：应用了三种距离函数（</a:t>
            </a:r>
            <a:r>
              <a:rPr lang="en-US" altLang="zh-CN" sz="1200" dirty="0"/>
              <a:t>Shephard</a:t>
            </a:r>
            <a:r>
              <a:rPr lang="zh-CN" altLang="en-US" sz="1200" dirty="0"/>
              <a:t>输入距离函数</a:t>
            </a:r>
            <a:r>
              <a:rPr lang="en-US" altLang="zh-CN" sz="1200" dirty="0"/>
              <a:t>/Shephard</a:t>
            </a:r>
            <a:r>
              <a:rPr lang="zh-CN" altLang="en-US" sz="1200" dirty="0"/>
              <a:t>输出距离函数</a:t>
            </a:r>
            <a:r>
              <a:rPr lang="en-US" altLang="zh-CN" sz="1200" dirty="0"/>
              <a:t>/</a:t>
            </a:r>
            <a:r>
              <a:rPr lang="zh-CN" altLang="en-US" sz="1200" dirty="0"/>
              <a:t>方向距离函数（</a:t>
            </a:r>
            <a:r>
              <a:rPr lang="en-US" altLang="zh-CN" sz="1200" dirty="0"/>
              <a:t>DDF</a:t>
            </a:r>
            <a:r>
              <a:rPr lang="zh-CN" altLang="en-US" sz="1200" dirty="0"/>
              <a:t>））</a:t>
            </a:r>
            <a:endParaRPr lang="en-US" altLang="zh-CN" sz="1200" dirty="0"/>
          </a:p>
          <a:p>
            <a:pPr>
              <a:lnSpc>
                <a:spcPts val="1700"/>
              </a:lnSpc>
            </a:pPr>
            <a:r>
              <a:rPr lang="zh-CN" altLang="en-US" sz="1200" dirty="0"/>
              <a:t>②推导影子价格公式：根据上面的三种距离函数，引用拉格朗日方法和</a:t>
            </a:r>
            <a:r>
              <a:rPr lang="en-US" altLang="zh-CN" sz="1200" dirty="0"/>
              <a:t>Shephard</a:t>
            </a:r>
            <a:r>
              <a:rPr lang="zh-CN" altLang="en-US" sz="1200" dirty="0"/>
              <a:t>对偶引理推导出三种影子价格的计算公式</a:t>
            </a:r>
            <a:endParaRPr lang="en-US" altLang="zh-CN" sz="1200" dirty="0"/>
          </a:p>
          <a:p>
            <a:pPr>
              <a:lnSpc>
                <a:spcPts val="1700"/>
              </a:lnSpc>
            </a:pPr>
            <a:r>
              <a:rPr lang="zh-CN" altLang="en-US" sz="1200" dirty="0"/>
              <a:t>③制定参数</a:t>
            </a:r>
            <a:r>
              <a:rPr lang="en-US" altLang="zh-CN" sz="1200" dirty="0"/>
              <a:t>/</a:t>
            </a:r>
            <a:r>
              <a:rPr lang="zh-CN" altLang="en-US" sz="1200" dirty="0"/>
              <a:t>非参数模型计算影子价格：</a:t>
            </a:r>
            <a:r>
              <a:rPr lang="zh-CN" altLang="en-US" sz="1200" b="1" dirty="0">
                <a:solidFill>
                  <a:schemeClr val="accent2"/>
                </a:solidFill>
              </a:rPr>
              <a:t>分别使用参数方法（构建固定的函数形式求解参数）和非参数方法（</a:t>
            </a:r>
            <a:r>
              <a:rPr lang="en-US" altLang="zh-CN" sz="1200" b="1" dirty="0">
                <a:solidFill>
                  <a:schemeClr val="accent2"/>
                </a:solidFill>
              </a:rPr>
              <a:t>DEA</a:t>
            </a:r>
            <a:r>
              <a:rPr lang="zh-CN" altLang="en-US" sz="1200" b="1" dirty="0">
                <a:solidFill>
                  <a:schemeClr val="accent2"/>
                </a:solidFill>
              </a:rPr>
              <a:t>）来进行影子价格求解，具体对应：</a:t>
            </a:r>
            <a:endParaRPr lang="en-US" altLang="zh-CN" sz="1200" b="1" dirty="0">
              <a:solidFill>
                <a:schemeClr val="accent2"/>
              </a:solidFill>
            </a:endParaRPr>
          </a:p>
          <a:p>
            <a:pPr marL="171450" indent="-171450">
              <a:lnSpc>
                <a:spcPts val="1700"/>
              </a:lnSpc>
              <a:buFont typeface="Arial" panose="020B0604020202020204" pitchFamily="34" charset="0"/>
              <a:buChar char="•"/>
            </a:pPr>
            <a:r>
              <a:rPr lang="en-US" altLang="zh-CN" sz="1200" b="1" dirty="0">
                <a:solidFill>
                  <a:schemeClr val="accent2"/>
                </a:solidFill>
              </a:rPr>
              <a:t>	</a:t>
            </a:r>
            <a:r>
              <a:rPr lang="zh-CN" altLang="en-US" sz="1200" b="1" dirty="0">
                <a:solidFill>
                  <a:schemeClr val="accent2"/>
                </a:solidFill>
              </a:rPr>
              <a:t>在应用中，</a:t>
            </a:r>
            <a:r>
              <a:rPr lang="en-US" altLang="zh-CN" sz="1200" b="1" dirty="0">
                <a:solidFill>
                  <a:schemeClr val="accent2"/>
                </a:solidFill>
              </a:rPr>
              <a:t>Shephard </a:t>
            </a:r>
            <a:r>
              <a:rPr lang="zh-CN" altLang="en-US" sz="1200" b="1" dirty="0">
                <a:solidFill>
                  <a:schemeClr val="accent2"/>
                </a:solidFill>
              </a:rPr>
              <a:t>的输入或输出距离函数通常伴随着 </a:t>
            </a:r>
            <a:r>
              <a:rPr lang="en-US" altLang="zh-CN" sz="1200" b="1" dirty="0" err="1">
                <a:solidFill>
                  <a:schemeClr val="accent2"/>
                </a:solidFill>
              </a:rPr>
              <a:t>translog</a:t>
            </a:r>
            <a:r>
              <a:rPr lang="en-US" altLang="zh-CN" sz="1200" b="1" dirty="0">
                <a:solidFill>
                  <a:schemeClr val="accent2"/>
                </a:solidFill>
              </a:rPr>
              <a:t> </a:t>
            </a:r>
            <a:r>
              <a:rPr lang="zh-CN" altLang="en-US" sz="1200" b="1" dirty="0">
                <a:solidFill>
                  <a:schemeClr val="accent2"/>
                </a:solidFill>
              </a:rPr>
              <a:t>函数形式，而 </a:t>
            </a:r>
            <a:r>
              <a:rPr lang="en-US" altLang="zh-CN" sz="1200" b="1" dirty="0">
                <a:solidFill>
                  <a:schemeClr val="accent2"/>
                </a:solidFill>
              </a:rPr>
              <a:t>DDF </a:t>
            </a:r>
            <a:r>
              <a:rPr lang="zh-CN" altLang="en-US" sz="1200" b="1" dirty="0">
                <a:solidFill>
                  <a:schemeClr val="accent2"/>
                </a:solidFill>
              </a:rPr>
              <a:t>常常与二次函数形式联系起来以满足平移特性。</a:t>
            </a:r>
            <a:endParaRPr lang="en-US" altLang="zh-CN" sz="1200" b="1" dirty="0">
              <a:solidFill>
                <a:schemeClr val="accent2"/>
              </a:solidFill>
            </a:endParaRPr>
          </a:p>
          <a:p>
            <a:pPr>
              <a:lnSpc>
                <a:spcPts val="1700"/>
              </a:lnSpc>
            </a:pPr>
            <a:r>
              <a:rPr lang="zh-CN" altLang="en-US" sz="1200" dirty="0"/>
              <a:t>④最小二乘法回归模型研究可能与碳价相关的行业因素</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5.</a:t>
            </a:r>
            <a:r>
              <a:rPr lang="zh-CN" altLang="en-US" sz="1200" b="1" dirty="0">
                <a:latin typeface="微软雅黑" panose="020B0503020204020204" pitchFamily="34" charset="-122"/>
                <a:ea typeface="微软雅黑" panose="020B0503020204020204" pitchFamily="34" charset="-122"/>
              </a:rPr>
              <a:t>工具：</a:t>
            </a:r>
            <a:r>
              <a:rPr lang="en-US" altLang="zh-CN" sz="1200" b="1" dirty="0">
                <a:latin typeface="微软雅黑" panose="020B0503020204020204" pitchFamily="34" charset="-122"/>
                <a:ea typeface="微软雅黑" panose="020B0503020204020204" pitchFamily="34" charset="-122"/>
              </a:rPr>
              <a:t>Lingo 11.0 </a:t>
            </a: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950838"/>
          </a:xfrm>
          <a:prstGeom prst="rect">
            <a:avLst/>
          </a:prstGeom>
          <a:noFill/>
        </p:spPr>
        <p:txBody>
          <a:bodyPr wrap="square">
            <a:spAutoFit/>
          </a:bodyPr>
          <a:lstStyle/>
          <a:p>
            <a:pPr>
              <a:lnSpc>
                <a:spcPts val="1700"/>
              </a:lnSpc>
            </a:pPr>
            <a:r>
              <a:rPr lang="zh-CN" altLang="en-US" sz="1200" b="1" dirty="0"/>
              <a:t>不足</a:t>
            </a:r>
            <a:r>
              <a:rPr lang="zh-CN" altLang="en-US" sz="1200" dirty="0"/>
              <a:t>：①方向距离函数的固有问题 </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：①</a:t>
            </a:r>
            <a:r>
              <a:rPr lang="en-US" altLang="zh-CN" sz="1200" dirty="0"/>
              <a:t>DEA</a:t>
            </a:r>
            <a:r>
              <a:rPr lang="zh-CN" altLang="en-US" sz="1200" dirty="0"/>
              <a:t>的方程，尤其是对于影子碳价的正负研究部分（研究结果说明影响很弱）。</a:t>
            </a:r>
            <a:r>
              <a:rPr lang="en-US" altLang="zh-CN" sz="1200" dirty="0"/>
              <a:t>	     </a:t>
            </a:r>
            <a:r>
              <a:rPr lang="zh-CN" altLang="en-US" sz="1200" dirty="0"/>
              <a:t>②行业数据源（工业的细分部门研究）</a:t>
            </a:r>
            <a:endParaRPr lang="en-US" altLang="zh-CN" sz="1200" b="1" dirty="0"/>
          </a:p>
        </p:txBody>
      </p:sp>
      <p:pic>
        <p:nvPicPr>
          <p:cNvPr id="8" name="图片 7">
            <a:extLst>
              <a:ext uri="{FF2B5EF4-FFF2-40B4-BE49-F238E27FC236}">
                <a16:creationId xmlns:a16="http://schemas.microsoft.com/office/drawing/2014/main" id="{CF4972C2-2946-38A7-F0E1-58E89A350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642" y="9098380"/>
            <a:ext cx="744882" cy="744882"/>
          </a:xfrm>
          <a:prstGeom prst="rect">
            <a:avLst/>
          </a:prstGeom>
        </p:spPr>
      </p:pic>
    </p:spTree>
    <p:extLst>
      <p:ext uri="{BB962C8B-B14F-4D97-AF65-F5344CB8AC3E}">
        <p14:creationId xmlns:p14="http://schemas.microsoft.com/office/powerpoint/2010/main" val="48138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5EF4A3-7BBE-F208-F4E4-84A284A7C47A}"/>
              </a:ext>
            </a:extLst>
          </p:cNvPr>
          <p:cNvSpPr txBox="1"/>
          <p:nvPr/>
        </p:nvSpPr>
        <p:spPr>
          <a:xfrm>
            <a:off x="368300" y="1425164"/>
            <a:ext cx="6364224" cy="13102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文献综述（见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5" name="图片 4">
            <a:extLst>
              <a:ext uri="{FF2B5EF4-FFF2-40B4-BE49-F238E27FC236}">
                <a16:creationId xmlns:a16="http://schemas.microsoft.com/office/drawing/2014/main" id="{A4E46646-0754-FA51-9560-CE0E596CCA47}"/>
              </a:ext>
            </a:extLst>
          </p:cNvPr>
          <p:cNvPicPr>
            <a:picLocks noChangeAspect="1"/>
          </p:cNvPicPr>
          <p:nvPr/>
        </p:nvPicPr>
        <p:blipFill>
          <a:blip r:embed="rId2"/>
          <a:stretch>
            <a:fillRect/>
          </a:stretch>
        </p:blipFill>
        <p:spPr>
          <a:xfrm>
            <a:off x="368300" y="1953854"/>
            <a:ext cx="6364224" cy="4246427"/>
          </a:xfrm>
          <a:prstGeom prst="rect">
            <a:avLst/>
          </a:prstGeom>
        </p:spPr>
      </p:pic>
      <p:sp>
        <p:nvSpPr>
          <p:cNvPr id="6" name="文本框 5">
            <a:extLst>
              <a:ext uri="{FF2B5EF4-FFF2-40B4-BE49-F238E27FC236}">
                <a16:creationId xmlns:a16="http://schemas.microsoft.com/office/drawing/2014/main" id="{9821017C-D145-9398-4E51-FFDDAB4424F6}"/>
              </a:ext>
            </a:extLst>
          </p:cNvPr>
          <p:cNvSpPr txBox="1"/>
          <p:nvPr/>
        </p:nvSpPr>
        <p:spPr>
          <a:xfrm>
            <a:off x="246888" y="6346334"/>
            <a:ext cx="6364224" cy="13102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模型构建（见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）距离函数模型（</a:t>
            </a:r>
            <a:r>
              <a:rPr lang="en-US" altLang="zh-CN" sz="1400" b="1" dirty="0">
                <a:latin typeface="微软雅黑" panose="020B0503020204020204" pitchFamily="34" charset="-122"/>
                <a:ea typeface="微软雅黑" panose="020B0503020204020204" pitchFamily="34" charset="-122"/>
              </a:rPr>
              <a:t>DDF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8" name="图片 7">
            <a:extLst>
              <a:ext uri="{FF2B5EF4-FFF2-40B4-BE49-F238E27FC236}">
                <a16:creationId xmlns:a16="http://schemas.microsoft.com/office/drawing/2014/main" id="{A239D084-A7B2-F31F-E7D4-7378FEBB40B1}"/>
              </a:ext>
            </a:extLst>
          </p:cNvPr>
          <p:cNvPicPr>
            <a:picLocks noChangeAspect="1"/>
          </p:cNvPicPr>
          <p:nvPr/>
        </p:nvPicPr>
        <p:blipFill>
          <a:blip r:embed="rId3"/>
          <a:stretch>
            <a:fillRect/>
          </a:stretch>
        </p:blipFill>
        <p:spPr>
          <a:xfrm>
            <a:off x="246888" y="7170607"/>
            <a:ext cx="6611112" cy="2281711"/>
          </a:xfrm>
          <a:prstGeom prst="rect">
            <a:avLst/>
          </a:prstGeom>
        </p:spPr>
      </p:pic>
    </p:spTree>
    <p:extLst>
      <p:ext uri="{BB962C8B-B14F-4D97-AF65-F5344CB8AC3E}">
        <p14:creationId xmlns:p14="http://schemas.microsoft.com/office/powerpoint/2010/main" val="296823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21017C-D145-9398-4E51-FFDDAB4424F6}"/>
              </a:ext>
            </a:extLst>
          </p:cNvPr>
          <p:cNvSpPr txBox="1"/>
          <p:nvPr/>
        </p:nvSpPr>
        <p:spPr>
          <a:xfrm>
            <a:off x="246888" y="1557765"/>
            <a:ext cx="6364224" cy="9870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模型构建（见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）推导影子价格公式</a:t>
            </a: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4" name="图片 3">
            <a:extLst>
              <a:ext uri="{FF2B5EF4-FFF2-40B4-BE49-F238E27FC236}">
                <a16:creationId xmlns:a16="http://schemas.microsoft.com/office/drawing/2014/main" id="{84868713-2927-C4AB-FA16-BC498774B1CC}"/>
              </a:ext>
            </a:extLst>
          </p:cNvPr>
          <p:cNvPicPr>
            <a:picLocks noChangeAspect="1"/>
          </p:cNvPicPr>
          <p:nvPr/>
        </p:nvPicPr>
        <p:blipFill>
          <a:blip r:embed="rId2"/>
          <a:stretch>
            <a:fillRect/>
          </a:stretch>
        </p:blipFill>
        <p:spPr>
          <a:xfrm>
            <a:off x="246888" y="2344264"/>
            <a:ext cx="6611112" cy="2338970"/>
          </a:xfrm>
          <a:prstGeom prst="rect">
            <a:avLst/>
          </a:prstGeom>
        </p:spPr>
      </p:pic>
      <p:sp>
        <p:nvSpPr>
          <p:cNvPr id="9" name="文本框 8">
            <a:extLst>
              <a:ext uri="{FF2B5EF4-FFF2-40B4-BE49-F238E27FC236}">
                <a16:creationId xmlns:a16="http://schemas.microsoft.com/office/drawing/2014/main" id="{217B4A68-D953-E32E-1C84-E10DA9DAC6FC}"/>
              </a:ext>
            </a:extLst>
          </p:cNvPr>
          <p:cNvSpPr txBox="1"/>
          <p:nvPr/>
        </p:nvSpPr>
        <p:spPr>
          <a:xfrm>
            <a:off x="246887" y="4754777"/>
            <a:ext cx="6611111" cy="70057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）求解影子价格（</a:t>
            </a:r>
            <a:r>
              <a:rPr lang="en-US" altLang="zh-CN" sz="1400" b="1" dirty="0">
                <a:latin typeface="微软雅黑" panose="020B0503020204020204" pitchFamily="34" charset="-122"/>
                <a:ea typeface="微软雅黑" panose="020B0503020204020204" pitchFamily="34" charset="-122"/>
              </a:rPr>
              <a:t>DEA</a:t>
            </a:r>
            <a:r>
              <a:rPr lang="zh-CN" altLang="en-US" sz="1400" b="1" dirty="0">
                <a:latin typeface="微软雅黑" panose="020B0503020204020204" pitchFamily="34" charset="-122"/>
                <a:ea typeface="微软雅黑" panose="020B0503020204020204" pitchFamily="34" charset="-122"/>
              </a:rPr>
              <a:t>部分）</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参考</a:t>
            </a:r>
            <a:r>
              <a:rPr lang="en-US" altLang="zh-CN" sz="1400" b="1" dirty="0">
                <a:latin typeface="微软雅黑" panose="020B0503020204020204" pitchFamily="34" charset="-122"/>
                <a:ea typeface="微软雅黑" panose="020B0503020204020204" pitchFamily="34" charset="-122"/>
              </a:rPr>
              <a:t>Li</a:t>
            </a:r>
            <a:r>
              <a:rPr lang="zh-CN" altLang="en-US" sz="1400" b="1" dirty="0">
                <a:latin typeface="微软雅黑" panose="020B0503020204020204" pitchFamily="34" charset="-122"/>
                <a:ea typeface="微软雅黑" panose="020B0503020204020204" pitchFamily="34" charset="-122"/>
              </a:rPr>
              <a:t>等人的文献实用双变量结合无效率因素（</a:t>
            </a:r>
            <a:r>
              <a:rPr lang="en-US" altLang="zh-CN" sz="1400" b="1" dirty="0">
                <a:latin typeface="微软雅黑" panose="020B0503020204020204" pitchFamily="34" charset="-122"/>
                <a:ea typeface="微软雅黑" panose="020B0503020204020204" pitchFamily="34" charset="-122"/>
              </a:rPr>
              <a:t>DEA-DDF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EFF7C17D-7491-2F5E-F2B7-9C14FDEDE973}"/>
              </a:ext>
            </a:extLst>
          </p:cNvPr>
          <p:cNvPicPr>
            <a:picLocks noChangeAspect="1"/>
          </p:cNvPicPr>
          <p:nvPr/>
        </p:nvPicPr>
        <p:blipFill>
          <a:blip r:embed="rId3"/>
          <a:stretch>
            <a:fillRect/>
          </a:stretch>
        </p:blipFill>
        <p:spPr>
          <a:xfrm>
            <a:off x="336885" y="5542867"/>
            <a:ext cx="6521113" cy="1991477"/>
          </a:xfrm>
          <a:prstGeom prst="rect">
            <a:avLst/>
          </a:prstGeom>
        </p:spPr>
      </p:pic>
      <p:pic>
        <p:nvPicPr>
          <p:cNvPr id="13" name="图片 12">
            <a:extLst>
              <a:ext uri="{FF2B5EF4-FFF2-40B4-BE49-F238E27FC236}">
                <a16:creationId xmlns:a16="http://schemas.microsoft.com/office/drawing/2014/main" id="{BBE9CF81-9345-F43B-769A-C9601F5162AF}"/>
              </a:ext>
            </a:extLst>
          </p:cNvPr>
          <p:cNvPicPr>
            <a:picLocks noChangeAspect="1"/>
          </p:cNvPicPr>
          <p:nvPr/>
        </p:nvPicPr>
        <p:blipFill>
          <a:blip r:embed="rId4"/>
          <a:stretch>
            <a:fillRect/>
          </a:stretch>
        </p:blipFill>
        <p:spPr>
          <a:xfrm>
            <a:off x="336883" y="7665300"/>
            <a:ext cx="6521115" cy="1160914"/>
          </a:xfrm>
          <a:prstGeom prst="rect">
            <a:avLst/>
          </a:prstGeom>
        </p:spPr>
      </p:pic>
    </p:spTree>
    <p:extLst>
      <p:ext uri="{BB962C8B-B14F-4D97-AF65-F5344CB8AC3E}">
        <p14:creationId xmlns:p14="http://schemas.microsoft.com/office/powerpoint/2010/main" val="31709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21017C-D145-9398-4E51-FFDDAB4424F6}"/>
              </a:ext>
            </a:extLst>
          </p:cNvPr>
          <p:cNvSpPr txBox="1"/>
          <p:nvPr/>
        </p:nvSpPr>
        <p:spPr>
          <a:xfrm>
            <a:off x="246888" y="1557765"/>
            <a:ext cx="6364224" cy="66390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模型对比</a:t>
            </a: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3" name="图片 2">
            <a:extLst>
              <a:ext uri="{FF2B5EF4-FFF2-40B4-BE49-F238E27FC236}">
                <a16:creationId xmlns:a16="http://schemas.microsoft.com/office/drawing/2014/main" id="{8C998FDA-7551-A228-F88E-C5CDD4551D00}"/>
              </a:ext>
            </a:extLst>
          </p:cNvPr>
          <p:cNvPicPr>
            <a:picLocks noChangeAspect="1"/>
          </p:cNvPicPr>
          <p:nvPr/>
        </p:nvPicPr>
        <p:blipFill>
          <a:blip r:embed="rId2"/>
          <a:stretch>
            <a:fillRect/>
          </a:stretch>
        </p:blipFill>
        <p:spPr>
          <a:xfrm>
            <a:off x="246888" y="2073420"/>
            <a:ext cx="6611112" cy="2873912"/>
          </a:xfrm>
          <a:prstGeom prst="rect">
            <a:avLst/>
          </a:prstGeom>
        </p:spPr>
      </p:pic>
    </p:spTree>
    <p:extLst>
      <p:ext uri="{BB962C8B-B14F-4D97-AF65-F5344CB8AC3E}">
        <p14:creationId xmlns:p14="http://schemas.microsoft.com/office/powerpoint/2010/main" val="288471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2023-02-09</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852669"/>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基于距离函数的中国二氧化碳减排边际成本经济学研究评述</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rPr>
              <a:t>Ma C, Hailu A, You C. A critical review of distance function based economic research on China’s marginal abatement cost of carbon dioxide emissions[J]. Energy Economics, 2019, 84: 104533.</a:t>
            </a:r>
            <a:r>
              <a:rPr lang="zh-CN" altLang="en-US" sz="900" dirty="0">
                <a:latin typeface="微软雅黑" panose="020B0503020204020204" pitchFamily="34" charset="-122"/>
                <a:ea typeface="微软雅黑" panose="020B0503020204020204" pitchFamily="34" charset="-122"/>
              </a:rPr>
              <a:t>（引用</a:t>
            </a:r>
            <a:r>
              <a:rPr lang="en-US" altLang="zh-CN" sz="900" dirty="0">
                <a:latin typeface="微软雅黑" panose="020B0503020204020204" pitchFamily="34" charset="-122"/>
                <a:ea typeface="微软雅黑" panose="020B0503020204020204" pitchFamily="34" charset="-122"/>
              </a:rPr>
              <a:t>39</a:t>
            </a:r>
            <a:r>
              <a:rPr lang="zh-CN" altLang="en-US"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950517"/>
          </a:xfrm>
          <a:prstGeom prst="rect">
            <a:avLst/>
          </a:prstGeom>
          <a:noFill/>
        </p:spPr>
        <p:txBody>
          <a:bodyPr wrap="square">
            <a:spAutoFit/>
          </a:bodyPr>
          <a:lstStyle/>
          <a:p>
            <a:pPr>
              <a:lnSpc>
                <a:spcPts val="1700"/>
              </a:lnSpc>
            </a:pPr>
            <a:r>
              <a:rPr lang="zh-CN" altLang="en-US" sz="1200" b="1" dirty="0"/>
              <a:t>不足</a:t>
            </a:r>
            <a:r>
              <a:rPr lang="zh-CN" altLang="en-US" sz="1200" dirty="0"/>
              <a:t>：①</a:t>
            </a:r>
            <a:r>
              <a:rPr lang="en-US" altLang="zh-CN" sz="1200" dirty="0"/>
              <a:t>NDDF</a:t>
            </a:r>
            <a:r>
              <a:rPr lang="zh-CN" altLang="en-US" sz="1200" dirty="0"/>
              <a:t>没有提及</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：①在前半部分论述原理部分给出了非常详细的公式</a:t>
            </a:r>
            <a:endParaRPr lang="en-US" altLang="zh-CN" sz="1200" dirty="0"/>
          </a:p>
          <a:p>
            <a:pPr>
              <a:lnSpc>
                <a:spcPts val="1700"/>
              </a:lnSpc>
            </a:pPr>
            <a:r>
              <a:rPr lang="en-US" altLang="zh-CN" sz="1200" b="1" dirty="0"/>
              <a:t>	</a:t>
            </a:r>
            <a:r>
              <a:rPr lang="en-US" altLang="zh-CN" sz="1200" dirty="0"/>
              <a:t>    </a:t>
            </a:r>
            <a:r>
              <a:rPr lang="zh-CN" altLang="en-US" sz="1200" dirty="0"/>
              <a:t>②对于环境监管、方向向量选择、理论约束等方面的讨论可以进一步研究</a:t>
            </a:r>
            <a:endParaRPr lang="en-US" altLang="zh-CN" sz="1200" dirty="0"/>
          </a:p>
        </p:txBody>
      </p:sp>
      <p:sp>
        <p:nvSpPr>
          <p:cNvPr id="6" name="文本框 5">
            <a:extLst>
              <a:ext uri="{FF2B5EF4-FFF2-40B4-BE49-F238E27FC236}">
                <a16:creationId xmlns:a16="http://schemas.microsoft.com/office/drawing/2014/main" id="{2ABBD948-06DA-BE7B-C3C7-9849BD32341E}"/>
              </a:ext>
            </a:extLst>
          </p:cNvPr>
          <p:cNvSpPr txBox="1"/>
          <p:nvPr/>
        </p:nvSpPr>
        <p:spPr>
          <a:xfrm>
            <a:off x="368300" y="4041679"/>
            <a:ext cx="6364224" cy="2257669"/>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对估算中国</a:t>
            </a:r>
            <a:r>
              <a:rPr lang="en-US" altLang="zh-CN" sz="1200" dirty="0">
                <a:latin typeface="微软雅黑" panose="020B0503020204020204" pitchFamily="34" charset="-122"/>
                <a:ea typeface="微软雅黑" panose="020B0503020204020204" pitchFamily="34" charset="-122"/>
              </a:rPr>
              <a:t>co2</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的文献进行全面批判回顾（侧重于基于距离函数的研究）</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现有的对中国</a:t>
            </a:r>
            <a:r>
              <a:rPr lang="en-US" altLang="zh-CN" sz="1200" dirty="0"/>
              <a:t>MAC</a:t>
            </a:r>
            <a:r>
              <a:rPr lang="zh-CN" altLang="en-US" sz="1200" dirty="0"/>
              <a:t>研究的文献</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主要结论：</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）全面梳理了现有文献对</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的研究方法（距离函数模型，参数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非参数求解方法）</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）指出了当前</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研究一些问题，包括 </a:t>
            </a:r>
            <a:r>
              <a:rPr lang="en-US" altLang="zh-CN" sz="1200" dirty="0">
                <a:latin typeface="微软雅黑" panose="020B0503020204020204" pitchFamily="34" charset="-122"/>
                <a:ea typeface="微软雅黑" panose="020B0503020204020204" pitchFamily="34" charset="-122"/>
              </a:rPr>
              <a:t>DF </a:t>
            </a:r>
            <a:r>
              <a:rPr lang="zh-CN" altLang="en-US" sz="1200" dirty="0">
                <a:latin typeface="微软雅黑" panose="020B0503020204020204" pitchFamily="34" charset="-122"/>
                <a:ea typeface="微软雅黑" panose="020B0503020204020204" pitchFamily="34" charset="-122"/>
              </a:rPr>
              <a:t>的选择、市场基准和政策情境化建模，可以通过改进研究实践立即得到解决。然而，条件性和理论约束对实证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估计和合理经济解释的影响需要额外的新证据。内生 </a:t>
            </a:r>
            <a:r>
              <a:rPr lang="en-US" altLang="zh-CN" sz="1200" dirty="0">
                <a:latin typeface="微软雅黑" panose="020B0503020204020204" pitchFamily="34" charset="-122"/>
                <a:ea typeface="微软雅黑" panose="020B0503020204020204" pitchFamily="34" charset="-122"/>
              </a:rPr>
              <a:t>DF </a:t>
            </a:r>
            <a:r>
              <a:rPr lang="zh-CN" altLang="en-US" sz="1200" dirty="0">
                <a:latin typeface="微软雅黑" panose="020B0503020204020204" pitchFamily="34" charset="-122"/>
                <a:ea typeface="微软雅黑" panose="020B0503020204020204" pitchFamily="34" charset="-122"/>
              </a:rPr>
              <a:t>和在 </a:t>
            </a:r>
            <a:r>
              <a:rPr lang="en-US" altLang="zh-CN" sz="1200" dirty="0">
                <a:latin typeface="微软雅黑" panose="020B0503020204020204" pitchFamily="34" charset="-122"/>
                <a:ea typeface="微软雅黑" panose="020B0503020204020204" pitchFamily="34" charset="-122"/>
              </a:rPr>
              <a:t>DF </a:t>
            </a:r>
            <a:r>
              <a:rPr lang="zh-CN" altLang="en-US" sz="1200" dirty="0">
                <a:latin typeface="微软雅黑" panose="020B0503020204020204" pitchFamily="34" charset="-122"/>
                <a:ea typeface="微软雅黑" panose="020B0503020204020204" pitchFamily="34" charset="-122"/>
              </a:rPr>
              <a:t>框架下构建真正的 </a:t>
            </a:r>
            <a:r>
              <a:rPr lang="en-US" altLang="zh-CN" sz="1200" dirty="0">
                <a:latin typeface="微软雅黑" panose="020B0503020204020204" pitchFamily="34" charset="-122"/>
                <a:ea typeface="微软雅黑" panose="020B0503020204020204" pitchFamily="34" charset="-122"/>
              </a:rPr>
              <a:t>MACC </a:t>
            </a:r>
            <a:r>
              <a:rPr lang="zh-CN" altLang="en-US" sz="1200" dirty="0">
                <a:latin typeface="微软雅黑" panose="020B0503020204020204" pitchFamily="34" charset="-122"/>
                <a:ea typeface="微软雅黑" panose="020B0503020204020204" pitchFamily="34" charset="-122"/>
              </a:rPr>
              <a:t>是研究非常有限的领域，但也是可能对政策制定产生重大影响的有前途的主题。</a:t>
            </a:r>
            <a:endParaRPr lang="zh-CN" altLang="en-US" sz="1200" dirty="0"/>
          </a:p>
        </p:txBody>
      </p:sp>
      <p:pic>
        <p:nvPicPr>
          <p:cNvPr id="9" name="图片 8">
            <a:extLst>
              <a:ext uri="{FF2B5EF4-FFF2-40B4-BE49-F238E27FC236}">
                <a16:creationId xmlns:a16="http://schemas.microsoft.com/office/drawing/2014/main" id="{5E6D8155-B847-D9F3-B2FF-0428D4F65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561" y="8971518"/>
            <a:ext cx="842963" cy="842963"/>
          </a:xfrm>
          <a:prstGeom prst="rect">
            <a:avLst/>
          </a:prstGeom>
        </p:spPr>
      </p:pic>
    </p:spTree>
    <p:extLst>
      <p:ext uri="{BB962C8B-B14F-4D97-AF65-F5344CB8AC3E}">
        <p14:creationId xmlns:p14="http://schemas.microsoft.com/office/powerpoint/2010/main" val="42804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2023-02-10</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852669"/>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边际减排成本方法的适用性：全面审查</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rPr>
              <a:t>Huang S K, </a:t>
            </a:r>
            <a:r>
              <a:rPr lang="en-US" altLang="zh-CN" sz="900" dirty="0" err="1">
                <a:latin typeface="微软雅黑" panose="020B0503020204020204" pitchFamily="34" charset="-122"/>
                <a:ea typeface="微软雅黑" panose="020B0503020204020204" pitchFamily="34" charset="-122"/>
              </a:rPr>
              <a:t>Kuo</a:t>
            </a:r>
            <a:r>
              <a:rPr lang="en-US" altLang="zh-CN" sz="900" dirty="0">
                <a:latin typeface="微软雅黑" panose="020B0503020204020204" pitchFamily="34" charset="-122"/>
                <a:ea typeface="微软雅黑" panose="020B0503020204020204" pitchFamily="34" charset="-122"/>
              </a:rPr>
              <a:t> L, Chou K L. The applicability of marginal abatement cost approach: A comprehensive review[J]. Journal of Cleaner Production, 2016, 127: 59-71.</a:t>
            </a:r>
            <a:r>
              <a:rPr lang="zh-CN" altLang="en-US" sz="900" dirty="0">
                <a:latin typeface="微软雅黑" panose="020B0503020204020204" pitchFamily="34" charset="-122"/>
                <a:ea typeface="微软雅黑" panose="020B0503020204020204" pitchFamily="34" charset="-122"/>
              </a:rPr>
              <a:t>（引用</a:t>
            </a:r>
            <a:r>
              <a:rPr lang="en-US" altLang="zh-CN" sz="900" dirty="0">
                <a:latin typeface="微软雅黑" panose="020B0503020204020204" pitchFamily="34" charset="-122"/>
                <a:ea typeface="微软雅黑" panose="020B0503020204020204" pitchFamily="34" charset="-122"/>
              </a:rPr>
              <a:t>88</a:t>
            </a:r>
            <a:r>
              <a:rPr lang="zh-CN" altLang="en-US"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950517"/>
          </a:xfrm>
          <a:prstGeom prst="rect">
            <a:avLst/>
          </a:prstGeom>
          <a:noFill/>
        </p:spPr>
        <p:txBody>
          <a:bodyPr wrap="square">
            <a:spAutoFit/>
          </a:bodyPr>
          <a:lstStyle/>
          <a:p>
            <a:pPr>
              <a:lnSpc>
                <a:spcPts val="1700"/>
              </a:lnSpc>
            </a:pPr>
            <a:r>
              <a:rPr lang="zh-CN" altLang="en-US" sz="1200" b="1" dirty="0"/>
              <a:t>不足</a:t>
            </a:r>
            <a:r>
              <a:rPr lang="zh-CN" altLang="en-US" sz="1200" dirty="0"/>
              <a:t>：只选择了</a:t>
            </a:r>
            <a:r>
              <a:rPr lang="en-US" altLang="zh-CN" sz="1200" dirty="0"/>
              <a:t>86</a:t>
            </a:r>
            <a:r>
              <a:rPr lang="zh-CN" altLang="en-US" sz="1200" dirty="0"/>
              <a:t>篇文章</a:t>
            </a:r>
            <a:r>
              <a:rPr lang="en-US" altLang="zh-CN" sz="1200" dirty="0"/>
              <a:t>.</a:t>
            </a:r>
            <a:r>
              <a:rPr lang="zh-CN" altLang="en-US" sz="1200" dirty="0"/>
              <a:t>实际上涉及各大类研究方法文献数据应该更大一些</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：①可以尝试自己对</a:t>
            </a:r>
            <a:r>
              <a:rPr lang="en-US" altLang="zh-CN" sz="1200" dirty="0"/>
              <a:t>MAC</a:t>
            </a:r>
            <a:r>
              <a:rPr lang="zh-CN" altLang="en-US" sz="1200" dirty="0"/>
              <a:t>文献进行研究分析</a:t>
            </a:r>
            <a:endParaRPr lang="en-US" altLang="zh-CN" sz="1200" dirty="0"/>
          </a:p>
          <a:p>
            <a:pPr>
              <a:lnSpc>
                <a:spcPts val="1700"/>
              </a:lnSpc>
            </a:pPr>
            <a:r>
              <a:rPr lang="en-US" altLang="zh-CN" sz="1200" dirty="0"/>
              <a:t>	</a:t>
            </a:r>
          </a:p>
        </p:txBody>
      </p:sp>
      <p:sp>
        <p:nvSpPr>
          <p:cNvPr id="6" name="文本框 5">
            <a:extLst>
              <a:ext uri="{FF2B5EF4-FFF2-40B4-BE49-F238E27FC236}">
                <a16:creationId xmlns:a16="http://schemas.microsoft.com/office/drawing/2014/main" id="{2ABBD948-06DA-BE7B-C3C7-9849BD32341E}"/>
              </a:ext>
            </a:extLst>
          </p:cNvPr>
          <p:cNvSpPr txBox="1"/>
          <p:nvPr/>
        </p:nvSpPr>
        <p:spPr>
          <a:xfrm>
            <a:off x="368300" y="4041679"/>
            <a:ext cx="6364224" cy="2472536"/>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应用思维导图方法来捕捉</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方法的差异，并对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方法进行系统分类。</a:t>
            </a:r>
          </a:p>
          <a:p>
            <a:pPr>
              <a:lnSpc>
                <a:spcPts val="1700"/>
              </a:lnSpc>
            </a:pPr>
            <a:r>
              <a:rPr lang="zh-CN" altLang="en-US" sz="1200" dirty="0">
                <a:latin typeface="微软雅黑" panose="020B0503020204020204" pitchFamily="34" charset="-122"/>
                <a:ea typeface="微软雅黑" panose="020B0503020204020204" pitchFamily="34" charset="-122"/>
              </a:rPr>
              <a:t>提出了基于利益相关者类型、决策目标、成本概念、策略模式和信息范围等原则的适用路径分析。</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zh-CN" altLang="en-US" sz="1200" dirty="0">
                <a:latin typeface="微软雅黑" panose="020B0503020204020204" pitchFamily="34" charset="-122"/>
                <a:ea typeface="微软雅黑" panose="020B0503020204020204" pitchFamily="34" charset="-122"/>
              </a:rPr>
              <a:t>本研究的目的是：（</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）建立</a:t>
            </a:r>
            <a:r>
              <a:rPr lang="en-US" altLang="zh-CN" sz="1200" dirty="0">
                <a:latin typeface="微软雅黑" panose="020B0503020204020204" pitchFamily="34" charset="-122"/>
                <a:ea typeface="微软雅黑" panose="020B0503020204020204" pitchFamily="34" charset="-122"/>
              </a:rPr>
              <a:t>MAC</a:t>
            </a:r>
            <a:r>
              <a:rPr lang="zh-CN" altLang="en-US" sz="1200" dirty="0">
                <a:latin typeface="微软雅黑" panose="020B0503020204020204" pitchFamily="34" charset="-122"/>
                <a:ea typeface="微软雅黑" panose="020B0503020204020204" pitchFamily="34" charset="-122"/>
              </a:rPr>
              <a:t>方法的系统分类；</a:t>
            </a:r>
          </a:p>
          <a:p>
            <a:pPr>
              <a:lnSpc>
                <a:spcPts val="17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识别不同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方法的适用性和功能性；</a:t>
            </a:r>
          </a:p>
          <a:p>
            <a:pPr>
              <a:lnSpc>
                <a:spcPts val="1700"/>
              </a:lnSpc>
            </a:pPr>
            <a:r>
              <a:rPr lang="en-US" altLang="zh-CN" sz="1200" dirty="0">
                <a:latin typeface="微软雅黑" panose="020B0503020204020204" pitchFamily="34" charset="-122"/>
                <a:ea typeface="微软雅黑" panose="020B0503020204020204" pitchFamily="34" charset="-122"/>
              </a:rPr>
              <a:t>(3) </a:t>
            </a:r>
            <a:r>
              <a:rPr lang="zh-CN" altLang="en-US" sz="1200" dirty="0">
                <a:latin typeface="微软雅黑" panose="020B0503020204020204" pitchFamily="34" charset="-122"/>
                <a:ea typeface="微软雅黑" panose="020B0503020204020204" pitchFamily="34" charset="-122"/>
              </a:rPr>
              <a:t>协助决策者根据利益相关者和局限性选择合适的方法；</a:t>
            </a:r>
          </a:p>
          <a:p>
            <a:pPr>
              <a:lnSpc>
                <a:spcPts val="17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启发进一步的研究主题，这可能会导致 </a:t>
            </a:r>
            <a:r>
              <a:rPr lang="en-US" altLang="zh-CN" sz="1200" dirty="0">
                <a:latin typeface="微软雅黑" panose="020B0503020204020204" pitchFamily="34" charset="-122"/>
                <a:ea typeface="微软雅黑" panose="020B0503020204020204" pitchFamily="34" charset="-122"/>
              </a:rPr>
              <a:t>MAC </a:t>
            </a:r>
            <a:r>
              <a:rPr lang="zh-CN" altLang="en-US" sz="1200" dirty="0">
                <a:latin typeface="微软雅黑" panose="020B0503020204020204" pitchFamily="34" charset="-122"/>
                <a:ea typeface="微软雅黑" panose="020B0503020204020204" pitchFamily="34" charset="-122"/>
              </a:rPr>
              <a:t>研究中更确凿的结果。</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t>MAC</a:t>
            </a:r>
            <a:r>
              <a:rPr lang="zh-CN" altLang="en-US" sz="1200" dirty="0"/>
              <a:t>研究方法</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主要结论：</a:t>
            </a:r>
            <a:endParaRPr lang="en-US" altLang="zh-CN" sz="1200" b="1"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D8640AFA-E23F-7CD3-F730-B5B1098BE42A}"/>
              </a:ext>
            </a:extLst>
          </p:cNvPr>
          <p:cNvPicPr>
            <a:picLocks noChangeAspect="1"/>
          </p:cNvPicPr>
          <p:nvPr/>
        </p:nvPicPr>
        <p:blipFill>
          <a:blip r:embed="rId2"/>
          <a:stretch>
            <a:fillRect/>
          </a:stretch>
        </p:blipFill>
        <p:spPr>
          <a:xfrm>
            <a:off x="577516" y="6557689"/>
            <a:ext cx="5442284" cy="2537853"/>
          </a:xfrm>
          <a:prstGeom prst="rect">
            <a:avLst/>
          </a:prstGeom>
        </p:spPr>
      </p:pic>
      <p:pic>
        <p:nvPicPr>
          <p:cNvPr id="10" name="图片 9">
            <a:extLst>
              <a:ext uri="{FF2B5EF4-FFF2-40B4-BE49-F238E27FC236}">
                <a16:creationId xmlns:a16="http://schemas.microsoft.com/office/drawing/2014/main" id="{7C2785C4-3F0E-DE28-D069-083ACED8F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679" y="9002259"/>
            <a:ext cx="878205" cy="878205"/>
          </a:xfrm>
          <a:prstGeom prst="rect">
            <a:avLst/>
          </a:prstGeom>
        </p:spPr>
      </p:pic>
    </p:spTree>
    <p:extLst>
      <p:ext uri="{BB962C8B-B14F-4D97-AF65-F5344CB8AC3E}">
        <p14:creationId xmlns:p14="http://schemas.microsoft.com/office/powerpoint/2010/main" val="1410505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2023-02-15</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1222001"/>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环境规制对工业企业边际减排成本的影响：来自中国“十一五”规划的证据</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rPr>
              <a:t>Zhang N, Huang X, Qi C. The effect of environmental regulation on the marginal abatement cost of industrial firms: Evidence from the 11th Five-Year Plan in China[J]. Energy Economics, 2022, 112: 106147.</a:t>
            </a:r>
            <a:r>
              <a:rPr lang="zh-CN" altLang="en-US" sz="900" dirty="0">
                <a:latin typeface="微软雅黑" panose="020B0503020204020204" pitchFamily="34" charset="-122"/>
                <a:ea typeface="微软雅黑" panose="020B0503020204020204" pitchFamily="34" charset="-122"/>
              </a:rPr>
              <a:t>（引用</a:t>
            </a:r>
            <a:r>
              <a:rPr lang="en-US" altLang="zh-CN" sz="900" dirty="0">
                <a:latin typeface="微软雅黑" panose="020B0503020204020204" pitchFamily="34" charset="-122"/>
                <a:ea typeface="微软雅黑" panose="020B0503020204020204" pitchFamily="34" charset="-122"/>
              </a:rPr>
              <a:t>4</a:t>
            </a:r>
            <a:r>
              <a:rPr lang="zh-CN" altLang="en-US"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1604542"/>
          </a:xfrm>
          <a:prstGeom prst="rect">
            <a:avLst/>
          </a:prstGeom>
          <a:noFill/>
        </p:spPr>
        <p:txBody>
          <a:bodyPr wrap="square">
            <a:spAutoFit/>
          </a:bodyPr>
          <a:lstStyle/>
          <a:p>
            <a:pPr>
              <a:lnSpc>
                <a:spcPts val="1700"/>
              </a:lnSpc>
            </a:pPr>
            <a:r>
              <a:rPr lang="zh-CN" altLang="en-US" sz="1200" b="1" dirty="0"/>
              <a:t>不足</a:t>
            </a:r>
            <a:r>
              <a:rPr lang="zh-CN" altLang="en-US" sz="1200" dirty="0"/>
              <a:t>：文章对于所谓的环境规制的确定只是基于“十一五”之后的时间，其实本质是对这一时段的数据进行分析并对比，但是实际上引起变化的因素并不一定就是环境规制，此外进行异质性研究的时候，如果对行业进行分类研究，结论应该会更完整。</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：需要进一步总结</a:t>
            </a:r>
            <a:r>
              <a:rPr lang="en-US" altLang="zh-CN" sz="1200" dirty="0"/>
              <a:t>DDF</a:t>
            </a:r>
            <a:r>
              <a:rPr lang="zh-CN" altLang="en-US" sz="1200" dirty="0"/>
              <a:t>形式的特点以及之前考虑的</a:t>
            </a:r>
            <a:r>
              <a:rPr lang="en-US" altLang="zh-CN" sz="1200" dirty="0"/>
              <a:t>SBM-DEA</a:t>
            </a:r>
            <a:r>
              <a:rPr lang="zh-CN" altLang="en-US" sz="1200" dirty="0"/>
              <a:t>方式的优缺点（大部分算法基于参数化求解过程）</a:t>
            </a:r>
            <a:endParaRPr lang="en-US" altLang="zh-CN" sz="1200" dirty="0"/>
          </a:p>
          <a:p>
            <a:pPr>
              <a:lnSpc>
                <a:spcPts val="1700"/>
              </a:lnSpc>
            </a:pPr>
            <a:r>
              <a:rPr lang="en-US" altLang="zh-CN" sz="1200" dirty="0"/>
              <a:t>	</a:t>
            </a:r>
          </a:p>
        </p:txBody>
      </p:sp>
      <p:pic>
        <p:nvPicPr>
          <p:cNvPr id="8" name="图片 7">
            <a:extLst>
              <a:ext uri="{FF2B5EF4-FFF2-40B4-BE49-F238E27FC236}">
                <a16:creationId xmlns:a16="http://schemas.microsoft.com/office/drawing/2014/main" id="{B48842EF-5C07-15AF-7027-B4294207B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473" y="9007033"/>
            <a:ext cx="808299" cy="808299"/>
          </a:xfrm>
          <a:prstGeom prst="rect">
            <a:avLst/>
          </a:prstGeom>
        </p:spPr>
      </p:pic>
      <p:sp>
        <p:nvSpPr>
          <p:cNvPr id="9" name="文本框 8">
            <a:extLst>
              <a:ext uri="{FF2B5EF4-FFF2-40B4-BE49-F238E27FC236}">
                <a16:creationId xmlns:a16="http://schemas.microsoft.com/office/drawing/2014/main" id="{8D678015-9CA0-A168-B679-4B956B7384EB}"/>
              </a:ext>
            </a:extLst>
          </p:cNvPr>
          <p:cNvSpPr txBox="1"/>
          <p:nvPr/>
        </p:nvSpPr>
        <p:spPr>
          <a:xfrm>
            <a:off x="394548" y="4367537"/>
            <a:ext cx="6364224" cy="4652620"/>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估算</a:t>
            </a:r>
            <a:r>
              <a:rPr lang="en-US" altLang="zh-CN" sz="1200" dirty="0"/>
              <a:t>09-11</a:t>
            </a:r>
            <a:r>
              <a:rPr lang="zh-CN" altLang="en-US" sz="1200" dirty="0"/>
              <a:t>年中国工业企业的</a:t>
            </a:r>
            <a:r>
              <a:rPr lang="en-US" altLang="zh-CN" sz="1200" dirty="0"/>
              <a:t>MAC</a:t>
            </a:r>
            <a:r>
              <a:rPr lang="zh-CN" altLang="en-US" sz="1200" dirty="0"/>
              <a:t>变化，并由此分析环境管理对不同类型企业起到的作用。</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估算</a:t>
            </a:r>
            <a:r>
              <a:rPr lang="en-US" altLang="zh-CN" sz="1200" dirty="0"/>
              <a:t>2009-2011 </a:t>
            </a:r>
            <a:r>
              <a:rPr lang="zh-CN" altLang="en-US" sz="1200" dirty="0"/>
              <a:t>年 </a:t>
            </a:r>
            <a:r>
              <a:rPr lang="en-US" altLang="zh-CN" sz="1200" dirty="0"/>
              <a:t>SH-ETS </a:t>
            </a:r>
            <a:r>
              <a:rPr lang="zh-CN" altLang="en-US" sz="1200" dirty="0"/>
              <a:t>涵盖的所有工业部门行业有钢铁、石化、化工、有色金属、电力、建材、纺织、造纸、橡胶、化纤等。</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i="1" dirty="0"/>
              <a:t>企业排放数据库（</a:t>
            </a:r>
            <a:r>
              <a:rPr lang="en-US" altLang="zh-CN" sz="1200" i="1" dirty="0" err="1"/>
              <a:t>EnvironmentalSurvey</a:t>
            </a:r>
            <a:r>
              <a:rPr lang="en-US" altLang="zh-CN" sz="1200" i="1" dirty="0"/>
              <a:t> and Reporting (ESR) database</a:t>
            </a:r>
            <a:r>
              <a:rPr lang="zh-CN" altLang="en-US" sz="1200" i="1" dirty="0"/>
              <a:t>）</a:t>
            </a:r>
            <a:r>
              <a:rPr lang="en-US" altLang="zh-CN" sz="1200" i="1" dirty="0"/>
              <a:t>/</a:t>
            </a:r>
            <a:r>
              <a:rPr lang="zh-CN" altLang="en-US" sz="1200" i="1" dirty="0"/>
              <a:t>工业企业年度调查（</a:t>
            </a:r>
            <a:r>
              <a:rPr lang="en-US" altLang="zh-CN" sz="1200" i="1" dirty="0"/>
              <a:t>ASIF)</a:t>
            </a:r>
            <a:r>
              <a:rPr lang="zh-CN" altLang="en-US" sz="1200" i="1" dirty="0"/>
              <a:t>数据库</a:t>
            </a:r>
            <a:endParaRPr lang="en-US" altLang="zh-CN" sz="1200" i="1" dirty="0"/>
          </a:p>
          <a:p>
            <a:pPr>
              <a:lnSpc>
                <a:spcPts val="1700"/>
              </a:lnSpc>
            </a:pPr>
            <a:r>
              <a:rPr lang="zh-CN" altLang="en-US" sz="1200" i="1" dirty="0"/>
              <a:t>输入是资本存量（固定资产总额）劳动力就业（年末企业员工数）和能源消耗。理想产出是工业总产值，而两个非理想产出分别是 </a:t>
            </a:r>
            <a:r>
              <a:rPr lang="en-US" altLang="zh-CN" sz="1200" i="1" dirty="0"/>
              <a:t>SO2</a:t>
            </a:r>
            <a:r>
              <a:rPr lang="zh-CN" altLang="en-US" sz="1200" i="1" dirty="0"/>
              <a:t>排放量和 </a:t>
            </a:r>
            <a:r>
              <a:rPr lang="en-US" altLang="zh-CN" sz="1200" i="1" dirty="0"/>
              <a:t>COD </a:t>
            </a:r>
            <a:r>
              <a:rPr lang="zh-CN" altLang="en-US" sz="1200" i="1" dirty="0"/>
              <a:t>排放量</a:t>
            </a:r>
            <a:endParaRPr lang="en-US" altLang="zh-CN" sz="1200" i="1"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a:t>
            </a:r>
            <a:r>
              <a:rPr lang="zh-CN" altLang="en-US" sz="1200" b="1" dirty="0"/>
              <a:t>构建数据库</a:t>
            </a:r>
            <a:r>
              <a:rPr lang="zh-CN" altLang="en-US" sz="1200" dirty="0"/>
              <a:t>：首先，通过将工业企业年度调查 </a:t>
            </a:r>
            <a:r>
              <a:rPr lang="en-US" altLang="zh-CN" sz="1200" dirty="0"/>
              <a:t>(ASIF) </a:t>
            </a:r>
            <a:r>
              <a:rPr lang="zh-CN" altLang="en-US" sz="1200" dirty="0"/>
              <a:t>与 </a:t>
            </a:r>
            <a:r>
              <a:rPr lang="en-US" altLang="zh-CN" sz="1200" dirty="0"/>
              <a:t>ESR </a:t>
            </a:r>
            <a:r>
              <a:rPr lang="zh-CN" altLang="en-US" sz="1200" dirty="0"/>
              <a:t>数据库相匹配，构建了一个包含全国企业级数据（</a:t>
            </a:r>
            <a:r>
              <a:rPr lang="en-US" altLang="zh-CN" sz="1200" dirty="0"/>
              <a:t>200,000 </a:t>
            </a:r>
            <a:r>
              <a:rPr lang="zh-CN" altLang="en-US" sz="1200" dirty="0"/>
              <a:t>个观测值）的独特大规模数据集。</a:t>
            </a:r>
            <a:endParaRPr lang="en-US" altLang="zh-CN" sz="1200" dirty="0"/>
          </a:p>
          <a:p>
            <a:pPr>
              <a:lnSpc>
                <a:spcPts val="1700"/>
              </a:lnSpc>
            </a:pPr>
            <a:r>
              <a:rPr lang="zh-CN" altLang="en-US" sz="1200" dirty="0"/>
              <a:t>②</a:t>
            </a:r>
            <a:r>
              <a:rPr lang="zh-CN" altLang="en-US" sz="1200" b="1" dirty="0"/>
              <a:t>新方法评价环境效率</a:t>
            </a:r>
            <a:r>
              <a:rPr lang="zh-CN" altLang="en-US" sz="1200" dirty="0"/>
              <a:t>：即 </a:t>
            </a:r>
            <a:r>
              <a:rPr lang="en-US" altLang="zh-CN" sz="1200" dirty="0"/>
              <a:t>PTRs </a:t>
            </a:r>
            <a:r>
              <a:rPr lang="zh-CN" altLang="en-US" sz="1200" dirty="0"/>
              <a:t>政策，以确定监管对 </a:t>
            </a:r>
            <a:r>
              <a:rPr lang="en-US" altLang="zh-CN" sz="1200" dirty="0"/>
              <a:t>MAC </a:t>
            </a:r>
            <a:r>
              <a:rPr lang="zh-CN" altLang="en-US" sz="1200" dirty="0"/>
              <a:t>的影响，不是全要素生产率 </a:t>
            </a:r>
            <a:r>
              <a:rPr lang="en-US" altLang="zh-CN" sz="1200" dirty="0"/>
              <a:t>(TFP)</a:t>
            </a:r>
            <a:r>
              <a:rPr lang="zh-CN" altLang="en-US" sz="1200" dirty="0"/>
              <a:t>，</a:t>
            </a:r>
            <a:endParaRPr lang="en-US" altLang="zh-CN" sz="1200" dirty="0"/>
          </a:p>
          <a:p>
            <a:pPr>
              <a:lnSpc>
                <a:spcPts val="1700"/>
              </a:lnSpc>
            </a:pPr>
            <a:r>
              <a:rPr lang="zh-CN" altLang="en-US" sz="1200" dirty="0"/>
              <a:t>③</a:t>
            </a:r>
            <a:r>
              <a:rPr lang="zh-CN" altLang="en-US" sz="1200" b="1" dirty="0"/>
              <a:t>计算影子价格</a:t>
            </a:r>
            <a:r>
              <a:rPr lang="zh-CN" altLang="en-US" sz="1200" dirty="0"/>
              <a:t>：估算了 </a:t>
            </a:r>
            <a:r>
              <a:rPr lang="en-US" altLang="zh-CN" sz="1200" dirty="0"/>
              <a:t>1998 </a:t>
            </a:r>
            <a:r>
              <a:rPr lang="zh-CN" altLang="en-US" sz="1200" dirty="0"/>
              <a:t>年至 </a:t>
            </a:r>
            <a:r>
              <a:rPr lang="en-US" altLang="zh-CN" sz="1200" dirty="0"/>
              <a:t>2009 </a:t>
            </a:r>
            <a:r>
              <a:rPr lang="zh-CN" altLang="en-US" sz="1200" dirty="0"/>
              <a:t>年中国工业企业的 </a:t>
            </a:r>
            <a:r>
              <a:rPr lang="en-US" altLang="zh-CN" sz="1200" dirty="0"/>
              <a:t>SO 2 </a:t>
            </a:r>
            <a:r>
              <a:rPr lang="zh-CN" altLang="en-US" sz="1200" dirty="0"/>
              <a:t>和 </a:t>
            </a:r>
            <a:r>
              <a:rPr lang="en-US" altLang="zh-CN" sz="1200" dirty="0"/>
              <a:t>COD </a:t>
            </a:r>
            <a:r>
              <a:rPr lang="zh-CN" altLang="en-US" sz="1200" dirty="0"/>
              <a:t>排放的影子价格。（通过采用二次输出方向距离函数</a:t>
            </a:r>
            <a:r>
              <a:rPr lang="en-US" altLang="zh-CN" sz="1200" dirty="0"/>
              <a:t>(DDF) </a:t>
            </a:r>
            <a:r>
              <a:rPr lang="zh-CN" altLang="en-US" sz="1200" dirty="0"/>
              <a:t>和随机前沿分析 </a:t>
            </a:r>
            <a:r>
              <a:rPr lang="en-US" altLang="zh-CN" sz="1200" dirty="0"/>
              <a:t>(SFA) </a:t>
            </a:r>
            <a:r>
              <a:rPr lang="zh-CN" altLang="en-US" sz="1200" dirty="0"/>
              <a:t>方法）</a:t>
            </a:r>
            <a:endParaRPr lang="en-US" altLang="zh-CN" sz="1200" dirty="0"/>
          </a:p>
          <a:p>
            <a:pPr>
              <a:lnSpc>
                <a:spcPts val="1700"/>
              </a:lnSpc>
            </a:pPr>
            <a:r>
              <a:rPr lang="zh-CN" altLang="en-US" sz="1200" dirty="0"/>
              <a:t>④</a:t>
            </a:r>
            <a:r>
              <a:rPr lang="zh-CN" altLang="en-US" sz="1200" b="1" dirty="0"/>
              <a:t>机制分析</a:t>
            </a:r>
            <a:r>
              <a:rPr lang="zh-CN" altLang="en-US" sz="1200" dirty="0"/>
              <a:t>：引入差异中的差异中的差异 </a:t>
            </a:r>
            <a:r>
              <a:rPr lang="en-US" altLang="zh-CN" sz="1200" dirty="0"/>
              <a:t>(DDD) </a:t>
            </a:r>
            <a:r>
              <a:rPr lang="zh-CN" altLang="en-US" sz="1200" dirty="0"/>
              <a:t>策略来分析 </a:t>
            </a:r>
            <a:r>
              <a:rPr lang="en-US" altLang="zh-CN" sz="1200" dirty="0"/>
              <a:t>PRT </a:t>
            </a:r>
            <a:r>
              <a:rPr lang="zh-CN" altLang="en-US" sz="1200" dirty="0"/>
              <a:t>对工业企业两种污染物的 </a:t>
            </a:r>
            <a:r>
              <a:rPr lang="en-US" altLang="zh-CN" sz="1200" dirty="0"/>
              <a:t>MAC </a:t>
            </a:r>
            <a:r>
              <a:rPr lang="zh-CN" altLang="en-US" sz="1200" dirty="0"/>
              <a:t>的影响。</a:t>
            </a:r>
            <a:endParaRPr lang="en-US" altLang="zh-CN" sz="1200" dirty="0"/>
          </a:p>
          <a:p>
            <a:pPr>
              <a:lnSpc>
                <a:spcPts val="1700"/>
              </a:lnSpc>
            </a:pPr>
            <a:r>
              <a:rPr lang="zh-CN" altLang="en-US" sz="1200" b="1" dirty="0">
                <a:solidFill>
                  <a:srgbClr val="FF0000"/>
                </a:solidFill>
              </a:rPr>
              <a:t>函数形式：二次型方向距离函数</a:t>
            </a:r>
            <a:r>
              <a:rPr lang="en-US" altLang="zh-CN" sz="1200" b="1" dirty="0">
                <a:solidFill>
                  <a:srgbClr val="FF0000"/>
                </a:solidFill>
              </a:rPr>
              <a:t>【</a:t>
            </a:r>
            <a:r>
              <a:rPr lang="zh-CN" altLang="en-US" sz="1200" b="1" dirty="0">
                <a:solidFill>
                  <a:srgbClr val="FF0000"/>
                </a:solidFill>
              </a:rPr>
              <a:t>随机前沿分析求解</a:t>
            </a:r>
            <a:r>
              <a:rPr lang="en-US" altLang="zh-CN" sz="1200" b="1" dirty="0">
                <a:solidFill>
                  <a:srgbClr val="FF0000"/>
                </a:solidFill>
              </a:rPr>
              <a:t>】</a:t>
            </a:r>
          </a:p>
          <a:p>
            <a:pPr>
              <a:lnSpc>
                <a:spcPts val="1700"/>
              </a:lnSpc>
            </a:pP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5.</a:t>
            </a:r>
            <a:r>
              <a:rPr lang="zh-CN" altLang="en-US" sz="1200" b="1" dirty="0">
                <a:latin typeface="微软雅黑" panose="020B0503020204020204" pitchFamily="34" charset="-122"/>
                <a:ea typeface="微软雅黑" panose="020B0503020204020204" pitchFamily="34" charset="-122"/>
              </a:rPr>
              <a:t>工具：</a:t>
            </a:r>
            <a:r>
              <a:rPr lang="en-US" altLang="zh-CN" sz="1200" b="1" dirty="0">
                <a:latin typeface="微软雅黑" panose="020B0503020204020204" pitchFamily="34" charset="-122"/>
                <a:ea typeface="微软雅黑" panose="020B0503020204020204" pitchFamily="34" charset="-122"/>
              </a:rPr>
              <a:t>STATA</a:t>
            </a:r>
          </a:p>
        </p:txBody>
      </p:sp>
    </p:spTree>
    <p:extLst>
      <p:ext uri="{BB962C8B-B14F-4D97-AF65-F5344CB8AC3E}">
        <p14:creationId xmlns:p14="http://schemas.microsoft.com/office/powerpoint/2010/main" val="168144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21017C-D145-9398-4E51-FFDDAB4424F6}"/>
              </a:ext>
            </a:extLst>
          </p:cNvPr>
          <p:cNvSpPr txBox="1"/>
          <p:nvPr/>
        </p:nvSpPr>
        <p:spPr>
          <a:xfrm>
            <a:off x="246888" y="1557765"/>
            <a:ext cx="6364224" cy="675787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模型构建</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t>1</a:t>
            </a:r>
            <a:r>
              <a:rPr lang="zh-CN" altLang="en-US" sz="1200" dirty="0"/>
              <a:t>）生产函数</a:t>
            </a: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r>
              <a:rPr lang="en-US" altLang="zh-CN" sz="1200" dirty="0"/>
              <a:t>2</a:t>
            </a:r>
            <a:r>
              <a:rPr lang="zh-CN" altLang="en-US" sz="1200" dirty="0"/>
              <a:t>）影子价格</a:t>
            </a:r>
            <a:endParaRPr lang="en-US" altLang="zh-CN" sz="1200" dirty="0"/>
          </a:p>
          <a:p>
            <a:pPr>
              <a:lnSpc>
                <a:spcPct val="150000"/>
              </a:lnSpc>
            </a:pPr>
            <a:endParaRPr lang="en-US" altLang="zh-CN" sz="1200" dirty="0"/>
          </a:p>
          <a:p>
            <a:pPr>
              <a:lnSpc>
                <a:spcPct val="150000"/>
              </a:lnSpc>
            </a:pPr>
            <a:endParaRPr lang="zh-CN" altLang="en-US" sz="1200" dirty="0"/>
          </a:p>
        </p:txBody>
      </p:sp>
      <p:pic>
        <p:nvPicPr>
          <p:cNvPr id="7" name="图片 6">
            <a:extLst>
              <a:ext uri="{FF2B5EF4-FFF2-40B4-BE49-F238E27FC236}">
                <a16:creationId xmlns:a16="http://schemas.microsoft.com/office/drawing/2014/main" id="{C624535E-CFDD-6F10-8F8D-44E8BF8797D1}"/>
              </a:ext>
            </a:extLst>
          </p:cNvPr>
          <p:cNvPicPr>
            <a:picLocks noChangeAspect="1"/>
          </p:cNvPicPr>
          <p:nvPr/>
        </p:nvPicPr>
        <p:blipFill>
          <a:blip r:embed="rId2"/>
          <a:stretch>
            <a:fillRect/>
          </a:stretch>
        </p:blipFill>
        <p:spPr>
          <a:xfrm>
            <a:off x="350520" y="2268024"/>
            <a:ext cx="6507480" cy="5196716"/>
          </a:xfrm>
          <a:prstGeom prst="rect">
            <a:avLst/>
          </a:prstGeom>
        </p:spPr>
      </p:pic>
    </p:spTree>
    <p:extLst>
      <p:ext uri="{BB962C8B-B14F-4D97-AF65-F5344CB8AC3E}">
        <p14:creationId xmlns:p14="http://schemas.microsoft.com/office/powerpoint/2010/main" val="18951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7E641-FD64-50BD-7235-1BDAADFA6D17}"/>
              </a:ext>
            </a:extLst>
          </p:cNvPr>
          <p:cNvSpPr txBox="1"/>
          <p:nvPr/>
        </p:nvSpPr>
        <p:spPr>
          <a:xfrm>
            <a:off x="287441" y="1790363"/>
            <a:ext cx="6283118" cy="4352410"/>
          </a:xfrm>
          <a:prstGeom prst="rect">
            <a:avLst/>
          </a:prstGeom>
          <a:noFill/>
        </p:spPr>
        <p:txBody>
          <a:bodyPr wrap="square" rtlCol="0">
            <a:spAutoFit/>
          </a:bodyPr>
          <a:lstStyle/>
          <a:p>
            <a:pPr>
              <a:lnSpc>
                <a:spcPct val="150000"/>
              </a:lnSpc>
            </a:pPr>
            <a:r>
              <a:rPr lang="en-US" altLang="zh-CN" sz="1200" dirty="0"/>
              <a:t>230112-</a:t>
            </a:r>
            <a:r>
              <a:rPr lang="zh-CN" altLang="en-US" sz="1200" dirty="0"/>
              <a:t>综合 </a:t>
            </a:r>
            <a:r>
              <a:rPr lang="en-US" altLang="zh-CN" sz="1200" dirty="0"/>
              <a:t>CO 2</a:t>
            </a:r>
            <a:r>
              <a:rPr lang="zh-CN" altLang="en-US" sz="1200" dirty="0"/>
              <a:t>减排战略的最小边际减排成本曲线的发展</a:t>
            </a:r>
          </a:p>
          <a:p>
            <a:pPr>
              <a:lnSpc>
                <a:spcPct val="150000"/>
              </a:lnSpc>
            </a:pPr>
            <a:r>
              <a:rPr lang="zh-CN" altLang="en-US" sz="1200" dirty="0"/>
              <a:t>（周报）</a:t>
            </a:r>
            <a:r>
              <a:rPr lang="en-US" altLang="zh-CN" sz="1200" dirty="0"/>
              <a:t>230114-</a:t>
            </a:r>
            <a:r>
              <a:rPr lang="zh-CN" altLang="en-US" sz="1200" dirty="0"/>
              <a:t>距离驱动的城市模拟模型 </a:t>
            </a:r>
            <a:r>
              <a:rPr lang="en-US" altLang="zh-CN" sz="1200" dirty="0"/>
              <a:t>(DISUSIM)</a:t>
            </a:r>
            <a:r>
              <a:rPr lang="zh-CN" altLang="en-US" sz="1200" dirty="0"/>
              <a:t>：考虑多个景观层面的城市形态</a:t>
            </a:r>
            <a:endParaRPr lang="en-US" altLang="zh-CN" sz="1200" dirty="0"/>
          </a:p>
          <a:p>
            <a:pPr>
              <a:lnSpc>
                <a:spcPct val="150000"/>
              </a:lnSpc>
            </a:pPr>
            <a:endParaRPr lang="en-US" altLang="zh-CN" sz="1400" b="1" dirty="0"/>
          </a:p>
          <a:p>
            <a:pPr>
              <a:lnSpc>
                <a:spcPct val="150000"/>
              </a:lnSpc>
            </a:pPr>
            <a:r>
              <a:rPr lang="en-US" altLang="zh-CN" sz="1200" dirty="0"/>
              <a:t>230204-</a:t>
            </a:r>
            <a:r>
              <a:rPr lang="zh-CN" altLang="en-US" sz="1200" dirty="0"/>
              <a:t>中国如何以最小成本实现碳排放达峰目标？ 影子价格与碳排放优化配置的研究视角</a:t>
            </a:r>
            <a:r>
              <a:rPr lang="en-US" altLang="zh-CN" sz="1200" dirty="0"/>
              <a:t>【</a:t>
            </a:r>
            <a:r>
              <a:rPr lang="zh-CN" altLang="en-US" sz="1200" dirty="0"/>
              <a:t>实证</a:t>
            </a:r>
            <a:r>
              <a:rPr lang="en-US" altLang="zh-CN" sz="1200" dirty="0"/>
              <a:t>】</a:t>
            </a:r>
            <a:endParaRPr lang="zh-CN" altLang="en-US" sz="1200" dirty="0"/>
          </a:p>
          <a:p>
            <a:pPr>
              <a:lnSpc>
                <a:spcPct val="150000"/>
              </a:lnSpc>
            </a:pPr>
            <a:r>
              <a:rPr lang="en-US" altLang="zh-CN" sz="1200" dirty="0"/>
              <a:t>230205-</a:t>
            </a:r>
            <a:r>
              <a:rPr lang="zh-CN" altLang="en-US" sz="1200" dirty="0"/>
              <a:t>环境管制与全要素生产率增长</a:t>
            </a:r>
            <a:r>
              <a:rPr lang="en-US" altLang="zh-CN" sz="1200" dirty="0"/>
              <a:t>_APEC</a:t>
            </a:r>
            <a:r>
              <a:rPr lang="zh-CN" altLang="en-US" sz="1200" dirty="0"/>
              <a:t>的实证研究</a:t>
            </a:r>
            <a:r>
              <a:rPr lang="en-US" altLang="zh-CN" sz="1200" dirty="0"/>
              <a:t>【</a:t>
            </a:r>
            <a:r>
              <a:rPr lang="zh-CN" altLang="en-US" sz="1200" dirty="0"/>
              <a:t>实证</a:t>
            </a:r>
            <a:r>
              <a:rPr lang="en-US" altLang="zh-CN" sz="1200" dirty="0"/>
              <a:t>】</a:t>
            </a:r>
          </a:p>
          <a:p>
            <a:pPr>
              <a:lnSpc>
                <a:spcPct val="150000"/>
              </a:lnSpc>
            </a:pPr>
            <a:r>
              <a:rPr lang="en-US" altLang="zh-CN" sz="1200" dirty="0"/>
              <a:t>230207-</a:t>
            </a:r>
            <a:r>
              <a:rPr lang="zh-CN" altLang="en-US" sz="1200" dirty="0"/>
              <a:t>边际减排成本 </a:t>
            </a:r>
            <a:r>
              <a:rPr lang="en-US" altLang="zh-CN" sz="1200" dirty="0"/>
              <a:t>(MAC) </a:t>
            </a:r>
            <a:r>
              <a:rPr lang="zh-CN" altLang="en-US" sz="1200" dirty="0"/>
              <a:t>曲线：面对理论与实践</a:t>
            </a:r>
            <a:r>
              <a:rPr lang="en-US" altLang="zh-CN" sz="1200" dirty="0"/>
              <a:t>【</a:t>
            </a:r>
            <a:r>
              <a:rPr lang="zh-CN" altLang="en-US" sz="1200" dirty="0"/>
              <a:t>理论</a:t>
            </a:r>
            <a:r>
              <a:rPr lang="en-US" altLang="zh-CN" sz="1200" dirty="0"/>
              <a:t>】</a:t>
            </a:r>
          </a:p>
          <a:p>
            <a:pPr>
              <a:lnSpc>
                <a:spcPct val="150000"/>
              </a:lnSpc>
            </a:pPr>
            <a:r>
              <a:rPr lang="en-US" altLang="zh-CN" sz="1200" dirty="0"/>
              <a:t>230208-</a:t>
            </a:r>
            <a:r>
              <a:rPr lang="zh-CN" altLang="en-US" sz="1200" dirty="0"/>
              <a:t>边际 </a:t>
            </a:r>
            <a:r>
              <a:rPr lang="en-US" altLang="zh-CN" sz="1200" dirty="0"/>
              <a:t>CO2 </a:t>
            </a:r>
            <a:r>
              <a:rPr lang="zh-CN" altLang="en-US" sz="1200" dirty="0"/>
              <a:t>减排成本：来自上海工业部门替代影子价格估算的结果</a:t>
            </a:r>
            <a:r>
              <a:rPr lang="en-US" altLang="zh-CN" sz="1200" dirty="0"/>
              <a:t>【</a:t>
            </a:r>
            <a:r>
              <a:rPr lang="zh-CN" altLang="en-US" sz="1200" dirty="0"/>
              <a:t>实证</a:t>
            </a:r>
            <a:r>
              <a:rPr lang="en-US" altLang="zh-CN" sz="1200" dirty="0"/>
              <a:t>】</a:t>
            </a:r>
            <a:r>
              <a:rPr lang="zh-CN" altLang="en-US" sz="1200" dirty="0"/>
              <a:t> </a:t>
            </a:r>
            <a:endParaRPr lang="en-US" altLang="zh-CN" sz="1200" dirty="0"/>
          </a:p>
          <a:p>
            <a:pPr>
              <a:lnSpc>
                <a:spcPct val="150000"/>
              </a:lnSpc>
            </a:pPr>
            <a:r>
              <a:rPr lang="en-US" altLang="zh-CN" sz="1200" dirty="0"/>
              <a:t>230209-</a:t>
            </a:r>
            <a:r>
              <a:rPr lang="zh-CN" altLang="en-US" sz="1200" dirty="0"/>
              <a:t>基于距离函数的中国二氧化碳边际减排成本经济学研究评述 </a:t>
            </a:r>
            <a:r>
              <a:rPr lang="en-US" altLang="zh-CN" sz="1200" dirty="0"/>
              <a:t>【</a:t>
            </a:r>
            <a:r>
              <a:rPr lang="zh-CN" altLang="en-US" sz="1200" dirty="0"/>
              <a:t>理论</a:t>
            </a:r>
            <a:r>
              <a:rPr lang="en-US" altLang="zh-CN" sz="1200" dirty="0"/>
              <a:t>】</a:t>
            </a:r>
          </a:p>
          <a:p>
            <a:pPr>
              <a:lnSpc>
                <a:spcPct val="150000"/>
              </a:lnSpc>
            </a:pPr>
            <a:r>
              <a:rPr lang="en-US" altLang="zh-CN" sz="1200" dirty="0"/>
              <a:t>230210-</a:t>
            </a:r>
            <a:r>
              <a:rPr lang="zh-CN" altLang="en-US" sz="1200" dirty="0"/>
              <a:t>边际减排成本方法的适用性：全面回顾</a:t>
            </a:r>
            <a:r>
              <a:rPr lang="en-US" altLang="zh-CN" sz="1200" dirty="0"/>
              <a:t>【</a:t>
            </a:r>
            <a:r>
              <a:rPr lang="zh-CN" altLang="en-US" sz="1200" dirty="0"/>
              <a:t>理论</a:t>
            </a:r>
            <a:r>
              <a:rPr lang="en-US" altLang="zh-CN" sz="1200" dirty="0"/>
              <a:t>】</a:t>
            </a:r>
          </a:p>
          <a:p>
            <a:pPr>
              <a:lnSpc>
                <a:spcPct val="150000"/>
              </a:lnSpc>
            </a:pPr>
            <a:r>
              <a:rPr lang="en-US" altLang="zh-CN" sz="1200" dirty="0"/>
              <a:t>230215-</a:t>
            </a:r>
            <a:r>
              <a:rPr lang="zh-CN" altLang="en-US" sz="1200" dirty="0"/>
              <a:t>环境规制对工业企业边际减排成本的影响：来自中国“十一五”规划的证据</a:t>
            </a:r>
            <a:r>
              <a:rPr lang="en-US" altLang="zh-CN" sz="1200" dirty="0"/>
              <a:t>【</a:t>
            </a:r>
            <a:r>
              <a:rPr lang="zh-CN" altLang="en-US" sz="1200" dirty="0"/>
              <a:t>实证</a:t>
            </a:r>
            <a:r>
              <a:rPr lang="en-US" altLang="zh-CN" sz="1200" dirty="0"/>
              <a:t>】</a:t>
            </a:r>
          </a:p>
          <a:p>
            <a:pPr>
              <a:lnSpc>
                <a:spcPct val="150000"/>
              </a:lnSpc>
            </a:pPr>
            <a:r>
              <a:rPr lang="en-US" altLang="zh-CN" sz="1200" dirty="0"/>
              <a:t>230216-</a:t>
            </a:r>
            <a:r>
              <a:rPr lang="zh-CN" altLang="en-US" sz="1200" dirty="0"/>
              <a:t>我国工业污染物的影子价格估计</a:t>
            </a:r>
            <a:r>
              <a:rPr lang="en-US" altLang="zh-CN" sz="1200" dirty="0"/>
              <a:t>【</a:t>
            </a:r>
            <a:r>
              <a:rPr lang="zh-CN" altLang="en-US" sz="1200" dirty="0"/>
              <a:t>实证</a:t>
            </a:r>
            <a:r>
              <a:rPr lang="en-US" altLang="zh-CN" sz="1200" dirty="0"/>
              <a:t>】</a:t>
            </a:r>
          </a:p>
          <a:p>
            <a:pPr>
              <a:lnSpc>
                <a:spcPct val="150000"/>
              </a:lnSpc>
            </a:pPr>
            <a:r>
              <a:rPr lang="en-US" altLang="zh-CN" sz="1200" dirty="0"/>
              <a:t>230217-</a:t>
            </a:r>
            <a:r>
              <a:rPr lang="zh-CN" altLang="en-US" sz="1200" dirty="0"/>
              <a:t>生产力和不良产出：定向距离函数方法</a:t>
            </a:r>
            <a:r>
              <a:rPr lang="en-US" altLang="zh-CN" sz="1200" dirty="0"/>
              <a:t>【</a:t>
            </a:r>
            <a:r>
              <a:rPr lang="zh-CN" altLang="en-US" sz="1200" dirty="0"/>
              <a:t>方法</a:t>
            </a:r>
            <a:r>
              <a:rPr lang="en-US" altLang="zh-CN" sz="1200" dirty="0"/>
              <a:t>】</a:t>
            </a:r>
          </a:p>
          <a:p>
            <a:pPr>
              <a:lnSpc>
                <a:spcPct val="150000"/>
              </a:lnSpc>
            </a:pPr>
            <a:endParaRPr lang="zh-CN" altLang="en-US" sz="1400" dirty="0"/>
          </a:p>
          <a:p>
            <a:pPr>
              <a:lnSpc>
                <a:spcPct val="150000"/>
              </a:lnSpc>
            </a:pPr>
            <a:endParaRPr lang="zh-CN" altLang="en-US" sz="1400" dirty="0"/>
          </a:p>
        </p:txBody>
      </p:sp>
      <p:sp>
        <p:nvSpPr>
          <p:cNvPr id="3" name="文本框 2">
            <a:extLst>
              <a:ext uri="{FF2B5EF4-FFF2-40B4-BE49-F238E27FC236}">
                <a16:creationId xmlns:a16="http://schemas.microsoft.com/office/drawing/2014/main" id="{77E3D4B0-2E89-506E-62DC-44429AAE4F14}"/>
              </a:ext>
            </a:extLst>
          </p:cNvPr>
          <p:cNvSpPr txBox="1"/>
          <p:nvPr/>
        </p:nvSpPr>
        <p:spPr>
          <a:xfrm>
            <a:off x="287441" y="2268381"/>
            <a:ext cx="3149600" cy="584775"/>
          </a:xfrm>
          <a:prstGeom prst="rect">
            <a:avLst/>
          </a:prstGeom>
          <a:noFill/>
        </p:spPr>
        <p:txBody>
          <a:bodyPr wrap="square" rtlCol="0">
            <a:spAutoFit/>
          </a:bodyPr>
          <a:lstStyle/>
          <a:p>
            <a:r>
              <a:rPr lang="en-US" altLang="zh-CN" sz="3200" dirty="0">
                <a:solidFill>
                  <a:srgbClr val="FFC000"/>
                </a:solidFill>
                <a:latin typeface="Aharoni" panose="02010803020104030203" pitchFamily="2" charset="-79"/>
                <a:cs typeface="Aharoni" panose="02010803020104030203" pitchFamily="2" charset="-79"/>
              </a:rPr>
              <a:t>02</a:t>
            </a:r>
            <a:endParaRPr lang="zh-CN" altLang="en-US" sz="3200" dirty="0">
              <a:solidFill>
                <a:srgbClr val="FFC000"/>
              </a:solidFill>
              <a:latin typeface="Aharoni" panose="02010803020104030203" pitchFamily="2" charset="-79"/>
              <a:cs typeface="Aharoni" panose="02010803020104030203" pitchFamily="2" charset="-79"/>
            </a:endParaRPr>
          </a:p>
        </p:txBody>
      </p:sp>
      <p:sp>
        <p:nvSpPr>
          <p:cNvPr id="4" name="文本框 3">
            <a:extLst>
              <a:ext uri="{FF2B5EF4-FFF2-40B4-BE49-F238E27FC236}">
                <a16:creationId xmlns:a16="http://schemas.microsoft.com/office/drawing/2014/main" id="{0CA945AE-A9A2-4EE3-99F9-4D7154A510FE}"/>
              </a:ext>
            </a:extLst>
          </p:cNvPr>
          <p:cNvSpPr txBox="1"/>
          <p:nvPr/>
        </p:nvSpPr>
        <p:spPr>
          <a:xfrm>
            <a:off x="287441" y="1348979"/>
            <a:ext cx="3149600" cy="584775"/>
          </a:xfrm>
          <a:prstGeom prst="rect">
            <a:avLst/>
          </a:prstGeom>
          <a:noFill/>
        </p:spPr>
        <p:txBody>
          <a:bodyPr wrap="square" rtlCol="0">
            <a:spAutoFit/>
          </a:bodyPr>
          <a:lstStyle/>
          <a:p>
            <a:r>
              <a:rPr lang="en-US" altLang="zh-CN" sz="3200" dirty="0">
                <a:solidFill>
                  <a:srgbClr val="8BBBED"/>
                </a:solidFill>
                <a:latin typeface="Aharoni" panose="02010803020104030203" pitchFamily="2" charset="-79"/>
                <a:cs typeface="Aharoni" panose="02010803020104030203" pitchFamily="2" charset="-79"/>
              </a:rPr>
              <a:t>01</a:t>
            </a:r>
            <a:endParaRPr lang="zh-CN" altLang="en-US" sz="3200" dirty="0">
              <a:solidFill>
                <a:srgbClr val="8BBBED"/>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2258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821017C-D145-9398-4E51-FFDDAB4424F6}"/>
              </a:ext>
            </a:extLst>
          </p:cNvPr>
          <p:cNvSpPr txBox="1"/>
          <p:nvPr/>
        </p:nvSpPr>
        <p:spPr>
          <a:xfrm>
            <a:off x="246888" y="1557765"/>
            <a:ext cx="6364224" cy="675787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模型构建</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t>2</a:t>
            </a:r>
            <a:r>
              <a:rPr lang="zh-CN" altLang="en-US" sz="1200" dirty="0"/>
              <a:t>）影子价格推导</a:t>
            </a: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en-US" altLang="zh-CN" sz="1200" dirty="0"/>
          </a:p>
          <a:p>
            <a:pPr>
              <a:lnSpc>
                <a:spcPct val="150000"/>
              </a:lnSpc>
            </a:pPr>
            <a:endParaRPr lang="zh-CN" altLang="en-US" sz="1200" dirty="0"/>
          </a:p>
        </p:txBody>
      </p:sp>
      <p:pic>
        <p:nvPicPr>
          <p:cNvPr id="3" name="图片 2">
            <a:extLst>
              <a:ext uri="{FF2B5EF4-FFF2-40B4-BE49-F238E27FC236}">
                <a16:creationId xmlns:a16="http://schemas.microsoft.com/office/drawing/2014/main" id="{C9A25F9E-AE31-88B7-A822-6E23B356019B}"/>
              </a:ext>
            </a:extLst>
          </p:cNvPr>
          <p:cNvPicPr>
            <a:picLocks noChangeAspect="1"/>
          </p:cNvPicPr>
          <p:nvPr/>
        </p:nvPicPr>
        <p:blipFill>
          <a:blip r:embed="rId2"/>
          <a:stretch>
            <a:fillRect/>
          </a:stretch>
        </p:blipFill>
        <p:spPr>
          <a:xfrm>
            <a:off x="325120" y="1987349"/>
            <a:ext cx="6532880" cy="4902868"/>
          </a:xfrm>
          <a:prstGeom prst="rect">
            <a:avLst/>
          </a:prstGeom>
        </p:spPr>
      </p:pic>
      <p:pic>
        <p:nvPicPr>
          <p:cNvPr id="5" name="图片 4">
            <a:extLst>
              <a:ext uri="{FF2B5EF4-FFF2-40B4-BE49-F238E27FC236}">
                <a16:creationId xmlns:a16="http://schemas.microsoft.com/office/drawing/2014/main" id="{EE61951A-E3A7-8AD0-DFDE-91D0A1E657D0}"/>
              </a:ext>
            </a:extLst>
          </p:cNvPr>
          <p:cNvPicPr>
            <a:picLocks noChangeAspect="1"/>
          </p:cNvPicPr>
          <p:nvPr/>
        </p:nvPicPr>
        <p:blipFill>
          <a:blip r:embed="rId3"/>
          <a:stretch>
            <a:fillRect/>
          </a:stretch>
        </p:blipFill>
        <p:spPr>
          <a:xfrm>
            <a:off x="325120" y="7044449"/>
            <a:ext cx="6532880" cy="1271192"/>
          </a:xfrm>
          <a:prstGeom prst="rect">
            <a:avLst/>
          </a:prstGeom>
        </p:spPr>
      </p:pic>
    </p:spTree>
    <p:extLst>
      <p:ext uri="{BB962C8B-B14F-4D97-AF65-F5344CB8AC3E}">
        <p14:creationId xmlns:p14="http://schemas.microsoft.com/office/powerpoint/2010/main" val="2052656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2023-02-15</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45536"/>
            <a:ext cx="6432550" cy="852669"/>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我国工业污染物的影子价格估计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900" dirty="0">
                <a:latin typeface="微软雅黑" panose="020B0503020204020204" pitchFamily="34" charset="-122"/>
                <a:ea typeface="微软雅黑" panose="020B0503020204020204" pitchFamily="34" charset="-122"/>
              </a:rPr>
              <a:t>袁鹏</a:t>
            </a: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程施</a:t>
            </a:r>
            <a:r>
              <a:rPr lang="en-US" altLang="zh-CN" sz="900" dirty="0">
                <a:latin typeface="微软雅黑" panose="020B0503020204020204" pitchFamily="34" charset="-122"/>
                <a:ea typeface="微软雅黑" panose="020B0503020204020204" pitchFamily="34" charset="-122"/>
              </a:rPr>
              <a:t>.</a:t>
            </a:r>
            <a:r>
              <a:rPr lang="zh-CN" altLang="en-US" sz="900" dirty="0">
                <a:latin typeface="微软雅黑" panose="020B0503020204020204" pitchFamily="34" charset="-122"/>
                <a:ea typeface="微软雅黑" panose="020B0503020204020204" pitchFamily="34" charset="-122"/>
              </a:rPr>
              <a:t>我国工业污染物的影子价格估计</a:t>
            </a:r>
            <a:r>
              <a:rPr lang="en-US" altLang="zh-CN" sz="900" dirty="0">
                <a:latin typeface="微软雅黑" panose="020B0503020204020204" pitchFamily="34" charset="-122"/>
                <a:ea typeface="微软雅黑" panose="020B0503020204020204" pitchFamily="34" charset="-122"/>
              </a:rPr>
              <a:t>[J].</a:t>
            </a:r>
            <a:r>
              <a:rPr lang="zh-CN" altLang="en-US" sz="900" dirty="0">
                <a:latin typeface="微软雅黑" panose="020B0503020204020204" pitchFamily="34" charset="-122"/>
                <a:ea typeface="微软雅黑" panose="020B0503020204020204" pitchFamily="34" charset="-122"/>
              </a:rPr>
              <a:t>统计研究</a:t>
            </a:r>
            <a:r>
              <a:rPr lang="en-US" altLang="zh-CN" sz="900" dirty="0">
                <a:latin typeface="微软雅黑" panose="020B0503020204020204" pitchFamily="34" charset="-122"/>
                <a:ea typeface="微软雅黑" panose="020B0503020204020204" pitchFamily="34" charset="-122"/>
              </a:rPr>
              <a:t>,2011,28(09):66-73.DOI:10.19343/j.cnki.11-1302/c.2011.09.011.</a:t>
            </a:r>
            <a:r>
              <a:rPr lang="zh-CN" altLang="en-US" sz="900" dirty="0">
                <a:latin typeface="微软雅黑" panose="020B0503020204020204" pitchFamily="34" charset="-122"/>
                <a:ea typeface="微软雅黑" panose="020B0503020204020204" pitchFamily="34" charset="-122"/>
              </a:rPr>
              <a:t>（引用</a:t>
            </a:r>
            <a:r>
              <a:rPr lang="en-US" altLang="zh-CN" sz="900" dirty="0">
                <a:latin typeface="微软雅黑" panose="020B0503020204020204" pitchFamily="34" charset="-122"/>
                <a:ea typeface="微软雅黑" panose="020B0503020204020204" pitchFamily="34" charset="-122"/>
              </a:rPr>
              <a:t>101</a:t>
            </a:r>
            <a:r>
              <a:rPr lang="zh-CN" altLang="en-US"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1168846"/>
          </a:xfrm>
          <a:prstGeom prst="rect">
            <a:avLst/>
          </a:prstGeom>
          <a:noFill/>
        </p:spPr>
        <p:txBody>
          <a:bodyPr wrap="square">
            <a:spAutoFit/>
          </a:bodyPr>
          <a:lstStyle/>
          <a:p>
            <a:pPr>
              <a:lnSpc>
                <a:spcPts val="1700"/>
              </a:lnSpc>
            </a:pPr>
            <a:r>
              <a:rPr lang="zh-CN" altLang="en-US" sz="1200" b="1" dirty="0"/>
              <a:t>不足</a:t>
            </a:r>
            <a:r>
              <a:rPr lang="zh-CN" altLang="en-US" sz="1200" dirty="0"/>
              <a:t>：数据选择上两个指标用省级指数代替，导致最终结果并不十分精细。</a:t>
            </a:r>
            <a:endParaRPr lang="en-US" altLang="zh-CN" sz="1200" dirty="0"/>
          </a:p>
          <a:p>
            <a:pPr>
              <a:lnSpc>
                <a:spcPts val="1700"/>
              </a:lnSpc>
            </a:pPr>
            <a:r>
              <a:rPr lang="en-US" altLang="zh-CN" sz="1200" dirty="0"/>
              <a:t>             </a:t>
            </a:r>
            <a:r>
              <a:rPr lang="zh-CN" altLang="en-US" sz="1200" dirty="0"/>
              <a:t>机制解释上有点随意，只能看到三个自变量分别于因变量的关系，但是并不能说明他们共同作用时因变量的变化。</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：数据处理上面的一点小心思</a:t>
            </a:r>
            <a:r>
              <a:rPr lang="en-US" altLang="zh-CN" sz="1200" dirty="0"/>
              <a:t>	</a:t>
            </a:r>
          </a:p>
        </p:txBody>
      </p:sp>
      <p:sp>
        <p:nvSpPr>
          <p:cNvPr id="9" name="文本框 8">
            <a:extLst>
              <a:ext uri="{FF2B5EF4-FFF2-40B4-BE49-F238E27FC236}">
                <a16:creationId xmlns:a16="http://schemas.microsoft.com/office/drawing/2014/main" id="{8D678015-9CA0-A168-B679-4B956B7384EB}"/>
              </a:ext>
            </a:extLst>
          </p:cNvPr>
          <p:cNvSpPr txBox="1"/>
          <p:nvPr/>
        </p:nvSpPr>
        <p:spPr>
          <a:xfrm>
            <a:off x="394548" y="4068833"/>
            <a:ext cx="6364224" cy="5088637"/>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采用方向性距离函数和</a:t>
            </a:r>
            <a:r>
              <a:rPr lang="en-US" altLang="zh-CN" sz="1200" dirty="0"/>
              <a:t>2003—2008</a:t>
            </a:r>
            <a:r>
              <a:rPr lang="zh-CN" altLang="en-US" sz="1200" dirty="0"/>
              <a:t>年我国</a:t>
            </a:r>
            <a:r>
              <a:rPr lang="en-US" altLang="zh-CN" sz="1200" dirty="0"/>
              <a:t>284</a:t>
            </a:r>
            <a:r>
              <a:rPr lang="zh-CN" altLang="en-US" sz="1200" dirty="0"/>
              <a:t>个地级及以上城市工业部门的投入产出数据</a:t>
            </a:r>
            <a:r>
              <a:rPr lang="en-US" altLang="zh-CN" sz="1200" dirty="0"/>
              <a:t>(</a:t>
            </a:r>
            <a:r>
              <a:rPr lang="zh-CN" altLang="en-US" sz="1200" dirty="0"/>
              <a:t>包括污染排放</a:t>
            </a:r>
            <a:r>
              <a:rPr lang="en-US" altLang="zh-CN" sz="1200" dirty="0"/>
              <a:t>)</a:t>
            </a:r>
            <a:r>
              <a:rPr lang="zh-CN" altLang="en-US" sz="1200" dirty="0"/>
              <a:t>，对工业废水、工业</a:t>
            </a:r>
            <a:r>
              <a:rPr lang="en-US" altLang="zh-CN" sz="1200" dirty="0"/>
              <a:t>SO2</a:t>
            </a:r>
            <a:r>
              <a:rPr lang="zh-CN" altLang="en-US" sz="1200" dirty="0"/>
              <a:t>和工业烟尘的影子价格进行了估计，并对污染物影子价格的多种影响因素进行了实证检验与分析。</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估算</a:t>
            </a:r>
            <a:r>
              <a:rPr lang="en-US" altLang="zh-CN" sz="1200" dirty="0"/>
              <a:t>2009-2011 </a:t>
            </a:r>
            <a:r>
              <a:rPr lang="zh-CN" altLang="en-US" sz="1200" dirty="0"/>
              <a:t>年 </a:t>
            </a:r>
            <a:r>
              <a:rPr lang="en-US" altLang="zh-CN" sz="1200" dirty="0"/>
              <a:t>SH-ETS </a:t>
            </a:r>
            <a:r>
              <a:rPr lang="zh-CN" altLang="en-US" sz="1200" dirty="0"/>
              <a:t>涵盖的所有工业部门行业有钢铁、石化、化工、有色金属、电力、建材、纺织、造纸、橡胶、化纤等。</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marL="171450" indent="-171450">
              <a:lnSpc>
                <a:spcPts val="1700"/>
              </a:lnSpc>
              <a:buFont typeface="Arial" panose="020B0604020202020204" pitchFamily="34" charset="0"/>
              <a:buChar char="•"/>
            </a:pPr>
            <a:r>
              <a:rPr lang="en-US" altLang="zh-CN" sz="1200" i="1" dirty="0"/>
              <a:t>2003—2008</a:t>
            </a:r>
            <a:r>
              <a:rPr lang="zh-CN" altLang="en-US" sz="1200" i="1" dirty="0"/>
              <a:t>年我国</a:t>
            </a:r>
            <a:r>
              <a:rPr lang="en-US" altLang="zh-CN" sz="1200" i="1" dirty="0"/>
              <a:t>284</a:t>
            </a:r>
            <a:r>
              <a:rPr lang="zh-CN" altLang="en-US" sz="1200" i="1" dirty="0"/>
              <a:t>个地级及以上城市工业部门的投入产出数据</a:t>
            </a:r>
            <a:r>
              <a:rPr lang="en-US" altLang="zh-CN" sz="1200" i="1" dirty="0"/>
              <a:t>(</a:t>
            </a:r>
            <a:r>
              <a:rPr lang="zh-CN" altLang="en-US" sz="1200" i="1" dirty="0"/>
              <a:t>包括污染排放）</a:t>
            </a:r>
            <a:endParaRPr lang="en-US" altLang="zh-CN" sz="1200" i="1" dirty="0"/>
          </a:p>
          <a:p>
            <a:pPr marL="171450" indent="-171450">
              <a:lnSpc>
                <a:spcPts val="1700"/>
              </a:lnSpc>
              <a:buFont typeface="Arial" panose="020B0604020202020204" pitchFamily="34" charset="0"/>
              <a:buChar char="•"/>
            </a:pPr>
            <a:r>
              <a:rPr lang="zh-CN" altLang="en-US" sz="1200" i="1" dirty="0"/>
              <a:t>选择以工业总产值</a:t>
            </a:r>
            <a:r>
              <a:rPr lang="en-US" altLang="zh-CN" sz="1200" i="1" dirty="0"/>
              <a:t>(y1)</a:t>
            </a:r>
            <a:r>
              <a:rPr lang="zh-CN" altLang="en-US" sz="1200" i="1" dirty="0"/>
              <a:t>为期望产出指标，全部从业人员年平均人数</a:t>
            </a:r>
            <a:r>
              <a:rPr lang="en-US" altLang="zh-CN" sz="1200" i="1" dirty="0"/>
              <a:t>(x1)</a:t>
            </a:r>
            <a:r>
              <a:rPr lang="zh-CN" altLang="en-US" sz="1200" i="1" dirty="0"/>
              <a:t>和固定资产年平均余额</a:t>
            </a:r>
            <a:r>
              <a:rPr lang="en-US" altLang="zh-CN" sz="1200" i="1" dirty="0"/>
              <a:t>(x2)</a:t>
            </a:r>
            <a:r>
              <a:rPr lang="zh-CN" altLang="en-US" sz="1200" i="1" dirty="0"/>
              <a:t>作为投入指标。工业总产值和固定资产年平均余额需进行价格调整，本文以</a:t>
            </a:r>
            <a:r>
              <a:rPr lang="en-US" altLang="zh-CN" sz="1200" i="1" dirty="0"/>
              <a:t>2003</a:t>
            </a:r>
            <a:r>
              <a:rPr lang="zh-CN" altLang="en-US" sz="1200" i="1" dirty="0"/>
              <a:t>年作为价格平减的基期。</a:t>
            </a:r>
            <a:endParaRPr lang="en-US" altLang="zh-CN" sz="1200" i="1" dirty="0"/>
          </a:p>
          <a:p>
            <a:pPr marL="171450" indent="-171450">
              <a:lnSpc>
                <a:spcPts val="1700"/>
              </a:lnSpc>
              <a:buFont typeface="Arial" panose="020B0604020202020204" pitchFamily="34" charset="0"/>
              <a:buChar char="•"/>
            </a:pPr>
            <a:r>
              <a:rPr lang="zh-CN" altLang="en-US" sz="1200" i="1" dirty="0"/>
              <a:t>工业总产值的价格调整采用工业品出厂价格指数</a:t>
            </a:r>
            <a:r>
              <a:rPr lang="en-US" altLang="zh-CN" sz="1200" i="1" dirty="0"/>
              <a:t>—&gt;</a:t>
            </a:r>
            <a:r>
              <a:rPr lang="zh-CN" altLang="en-US" sz="1200" i="1" dirty="0"/>
              <a:t>各城市所属省份的工业品出厂价格指数代替</a:t>
            </a:r>
            <a:r>
              <a:rPr lang="en-US" altLang="zh-CN" sz="1200" i="1" dirty="0"/>
              <a:t>;    </a:t>
            </a:r>
            <a:r>
              <a:rPr lang="zh-CN" altLang="en-US" sz="1200" i="1" dirty="0"/>
              <a:t>固定资产的折算指数以各省份的相应指数替代</a:t>
            </a:r>
            <a:endParaRPr lang="en-US" altLang="zh-CN" sz="1200" i="1" dirty="0"/>
          </a:p>
          <a:p>
            <a:pPr marL="171450" indent="-171450">
              <a:lnSpc>
                <a:spcPts val="1700"/>
              </a:lnSpc>
              <a:buFont typeface="Arial" panose="020B0604020202020204" pitchFamily="34" charset="0"/>
              <a:buChar char="•"/>
            </a:pPr>
            <a:r>
              <a:rPr lang="zh-CN" altLang="en-US" sz="1200" i="1" dirty="0"/>
              <a:t>数据来自</a:t>
            </a:r>
            <a:r>
              <a:rPr lang="en-US" altLang="zh-CN" sz="1200" i="1" dirty="0"/>
              <a:t>《</a:t>
            </a:r>
            <a:r>
              <a:rPr lang="zh-CN" altLang="en-US" sz="1200" i="1" dirty="0"/>
              <a:t>中国城市统计年鉴</a:t>
            </a:r>
            <a:r>
              <a:rPr lang="en-US" altLang="zh-CN" sz="1200" i="1" dirty="0"/>
              <a:t>》</a:t>
            </a:r>
            <a:r>
              <a:rPr lang="zh-CN" altLang="en-US" sz="1200" i="1" dirty="0"/>
              <a:t>和中国统计数据应用支持系统，统计口径为全市限额以上工业企业，个别缺失数据采用插值法补齐。</a:t>
            </a:r>
            <a:endParaRPr lang="en-US" altLang="zh-CN" sz="1200" i="1"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①构建生产模型</a:t>
            </a:r>
            <a:r>
              <a:rPr lang="en-US" altLang="zh-CN" sz="1200" dirty="0"/>
              <a:t>-</a:t>
            </a:r>
            <a:r>
              <a:rPr lang="zh-CN" altLang="en-US" sz="1200" dirty="0"/>
              <a:t>构建方向距离函数推导影子价格计算公式</a:t>
            </a:r>
            <a:endParaRPr lang="en-US" altLang="zh-CN" sz="1200" dirty="0"/>
          </a:p>
          <a:p>
            <a:pPr>
              <a:lnSpc>
                <a:spcPts val="1700"/>
              </a:lnSpc>
            </a:pPr>
            <a:r>
              <a:rPr lang="zh-CN" altLang="en-US" sz="1200" dirty="0"/>
              <a:t>②二次函数求解方向距离函数（对二次函数的参数求解使用参数线性规划法）</a:t>
            </a:r>
            <a:endParaRPr lang="en-US" altLang="zh-CN" sz="1200" dirty="0"/>
          </a:p>
          <a:p>
            <a:pPr>
              <a:lnSpc>
                <a:spcPts val="1700"/>
              </a:lnSpc>
            </a:pPr>
            <a:r>
              <a:rPr lang="zh-CN" altLang="en-US" sz="1200" dirty="0"/>
              <a:t>③机制解释：主要考虑污染排放规模</a:t>
            </a:r>
            <a:r>
              <a:rPr lang="en-US" altLang="zh-CN" sz="1200" dirty="0"/>
              <a:t>(</a:t>
            </a:r>
            <a:r>
              <a:rPr lang="zh-CN" altLang="en-US" sz="1200" dirty="0"/>
              <a:t>污染排放量</a:t>
            </a:r>
            <a:r>
              <a:rPr lang="en-US" altLang="zh-CN" sz="1200" dirty="0"/>
              <a:t>)</a:t>
            </a:r>
            <a:r>
              <a:rPr lang="zh-CN" altLang="en-US" sz="1200" dirty="0"/>
              <a:t>、污染监管强度</a:t>
            </a:r>
            <a:r>
              <a:rPr lang="en-US" altLang="zh-CN" sz="1200" dirty="0"/>
              <a:t>(</a:t>
            </a:r>
            <a:r>
              <a:rPr lang="zh-CN" altLang="en-US" sz="1200" dirty="0"/>
              <a:t>污染处理量</a:t>
            </a:r>
            <a:r>
              <a:rPr lang="en-US" altLang="zh-CN" sz="1200" dirty="0"/>
              <a:t>/</a:t>
            </a:r>
            <a:r>
              <a:rPr lang="zh-CN" altLang="en-US" sz="1200" dirty="0"/>
              <a:t>污染排放量</a:t>
            </a:r>
            <a:r>
              <a:rPr lang="en-US" altLang="zh-CN" sz="1200" dirty="0"/>
              <a:t>)</a:t>
            </a:r>
            <a:r>
              <a:rPr lang="zh-CN" altLang="en-US" sz="1200" dirty="0"/>
              <a:t>，以及污染治理的规模经济</a:t>
            </a:r>
            <a:r>
              <a:rPr lang="en-US" altLang="zh-CN" sz="1200" dirty="0"/>
              <a:t>(</a:t>
            </a:r>
            <a:r>
              <a:rPr lang="zh-CN" altLang="en-US" sz="1200" dirty="0"/>
              <a:t>污染处理量，即工业废水排放达标量、工业</a:t>
            </a:r>
            <a:r>
              <a:rPr lang="en-US" altLang="zh-CN" sz="1200" dirty="0"/>
              <a:t>SO2</a:t>
            </a:r>
            <a:r>
              <a:rPr lang="zh-CN" altLang="en-US" sz="1200" dirty="0"/>
              <a:t>去除量、工业烟尘去除量</a:t>
            </a:r>
            <a:r>
              <a:rPr lang="en-US" altLang="zh-CN" sz="1200" dirty="0"/>
              <a:t>)</a:t>
            </a:r>
            <a:r>
              <a:rPr lang="zh-CN" altLang="en-US" sz="1200" dirty="0"/>
              <a:t>等三种解释因素，以污染物影子价格为被解释变量，</a:t>
            </a:r>
            <a:r>
              <a:rPr lang="zh-CN" altLang="en-US" sz="1200" b="1" dirty="0"/>
              <a:t>分别</a:t>
            </a:r>
            <a:r>
              <a:rPr lang="zh-CN" altLang="en-US" sz="1200" dirty="0"/>
              <a:t>建立</a:t>
            </a:r>
            <a:r>
              <a:rPr lang="zh-CN" altLang="en-US" sz="1200" b="1" dirty="0"/>
              <a:t>一元的双对数模型</a:t>
            </a:r>
            <a:endParaRPr lang="en-US" altLang="zh-CN" sz="1200" b="1" dirty="0"/>
          </a:p>
          <a:p>
            <a:pPr>
              <a:lnSpc>
                <a:spcPts val="1700"/>
              </a:lnSpc>
            </a:pPr>
            <a:r>
              <a:rPr lang="zh-CN" altLang="en-US" sz="1200" dirty="0">
                <a:solidFill>
                  <a:schemeClr val="accent2"/>
                </a:solidFill>
                <a:latin typeface="微软雅黑" panose="020B0503020204020204" pitchFamily="34" charset="-122"/>
                <a:ea typeface="微软雅黑" panose="020B0503020204020204" pitchFamily="34" charset="-122"/>
              </a:rPr>
              <a:t>函数形式：二次型方向距离函数</a:t>
            </a:r>
            <a:endParaRPr lang="en-US" altLang="zh-CN" sz="1200" dirty="0">
              <a:solidFill>
                <a:schemeClr val="accent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3288B00-0725-A1D2-7A93-F240182EF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022" y="9036136"/>
            <a:ext cx="818502" cy="818502"/>
          </a:xfrm>
          <a:prstGeom prst="rect">
            <a:avLst/>
          </a:prstGeom>
        </p:spPr>
      </p:pic>
    </p:spTree>
    <p:extLst>
      <p:ext uri="{BB962C8B-B14F-4D97-AF65-F5344CB8AC3E}">
        <p14:creationId xmlns:p14="http://schemas.microsoft.com/office/powerpoint/2010/main" val="60937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A53D61-9498-D10C-D230-F65C7B3BC762}"/>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2023-02-15</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C7566AE-731A-701D-C9EC-C79FBF87B155}"/>
              </a:ext>
            </a:extLst>
          </p:cNvPr>
          <p:cNvSpPr txBox="1"/>
          <p:nvPr/>
        </p:nvSpPr>
        <p:spPr>
          <a:xfrm>
            <a:off x="425450" y="3176016"/>
            <a:ext cx="6432550" cy="852669"/>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生产力和不良产出：定向距离函数方法</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rPr>
              <a:t>Chung Y H, </a:t>
            </a:r>
            <a:r>
              <a:rPr lang="en-US" altLang="zh-CN" sz="900" dirty="0" err="1">
                <a:latin typeface="微软雅黑" panose="020B0503020204020204" pitchFamily="34" charset="-122"/>
                <a:ea typeface="微软雅黑" panose="020B0503020204020204" pitchFamily="34" charset="-122"/>
              </a:rPr>
              <a:t>Färe</a:t>
            </a:r>
            <a:r>
              <a:rPr lang="en-US" altLang="zh-CN" sz="900" dirty="0">
                <a:latin typeface="微软雅黑" panose="020B0503020204020204" pitchFamily="34" charset="-122"/>
                <a:ea typeface="微软雅黑" panose="020B0503020204020204" pitchFamily="34" charset="-122"/>
              </a:rPr>
              <a:t> R, </a:t>
            </a:r>
            <a:r>
              <a:rPr lang="en-US" altLang="zh-CN" sz="900" dirty="0" err="1">
                <a:latin typeface="微软雅黑" panose="020B0503020204020204" pitchFamily="34" charset="-122"/>
                <a:ea typeface="微软雅黑" panose="020B0503020204020204" pitchFamily="34" charset="-122"/>
              </a:rPr>
              <a:t>Grosskopf</a:t>
            </a:r>
            <a:r>
              <a:rPr lang="en-US" altLang="zh-CN" sz="900" dirty="0">
                <a:latin typeface="微软雅黑" panose="020B0503020204020204" pitchFamily="34" charset="-122"/>
                <a:ea typeface="微软雅黑" panose="020B0503020204020204" pitchFamily="34" charset="-122"/>
              </a:rPr>
              <a:t> S. Productivity and undesirable outputs: a directional distance function approach[J]. journal of Environmental Management, 1997, 51(3): 229-240.</a:t>
            </a:r>
            <a:r>
              <a:rPr lang="zh-CN" altLang="en-US" sz="900" dirty="0">
                <a:latin typeface="微软雅黑" panose="020B0503020204020204" pitchFamily="34" charset="-122"/>
                <a:ea typeface="微软雅黑" panose="020B0503020204020204" pitchFamily="34" charset="-122"/>
              </a:rPr>
              <a:t>（引用</a:t>
            </a:r>
            <a:r>
              <a:rPr lang="en-US" altLang="zh-CN" sz="900" dirty="0">
                <a:latin typeface="微软雅黑" panose="020B0503020204020204" pitchFamily="34" charset="-122"/>
                <a:ea typeface="微软雅黑" panose="020B0503020204020204" pitchFamily="34" charset="-122"/>
              </a:rPr>
              <a:t>2974</a:t>
            </a:r>
            <a:r>
              <a:rPr lang="zh-CN" altLang="en-US"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6EA962-6E07-DFEC-6694-8E057B802AD6}"/>
              </a:ext>
            </a:extLst>
          </p:cNvPr>
          <p:cNvSpPr txBox="1"/>
          <p:nvPr/>
        </p:nvSpPr>
        <p:spPr>
          <a:xfrm>
            <a:off x="368300" y="1331106"/>
            <a:ext cx="6364224" cy="1168846"/>
          </a:xfrm>
          <a:prstGeom prst="rect">
            <a:avLst/>
          </a:prstGeom>
          <a:noFill/>
        </p:spPr>
        <p:txBody>
          <a:bodyPr wrap="square">
            <a:spAutoFit/>
          </a:bodyPr>
          <a:lstStyle/>
          <a:p>
            <a:pPr>
              <a:lnSpc>
                <a:spcPts val="1700"/>
              </a:lnSpc>
            </a:pPr>
            <a:r>
              <a:rPr lang="zh-CN" altLang="en-US" sz="1200" b="1" dirty="0"/>
              <a:t>不足</a:t>
            </a:r>
            <a:r>
              <a:rPr lang="zh-CN" altLang="en-US" sz="1200" dirty="0"/>
              <a:t>：数据选择上两个指标用省级指数代替，导致最终结果并不十分精细。</a:t>
            </a:r>
            <a:endParaRPr lang="en-US" altLang="zh-CN" sz="1200" dirty="0"/>
          </a:p>
          <a:p>
            <a:pPr>
              <a:lnSpc>
                <a:spcPts val="1700"/>
              </a:lnSpc>
            </a:pPr>
            <a:r>
              <a:rPr lang="en-US" altLang="zh-CN" sz="1200" dirty="0"/>
              <a:t>             </a:t>
            </a:r>
            <a:r>
              <a:rPr lang="zh-CN" altLang="en-US" sz="1200" dirty="0"/>
              <a:t>机制解释上有点随意，只能看到三个自变量分别于因变量的关系，但是并不能说明他们共同作用时因变量的变化。</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：数据处理上面的一点小心思</a:t>
            </a:r>
            <a:r>
              <a:rPr lang="en-US" altLang="zh-CN" sz="1200" dirty="0"/>
              <a:t>	</a:t>
            </a:r>
          </a:p>
        </p:txBody>
      </p:sp>
      <p:sp>
        <p:nvSpPr>
          <p:cNvPr id="9" name="文本框 8">
            <a:extLst>
              <a:ext uri="{FF2B5EF4-FFF2-40B4-BE49-F238E27FC236}">
                <a16:creationId xmlns:a16="http://schemas.microsoft.com/office/drawing/2014/main" id="{8D678015-9CA0-A168-B679-4B956B7384EB}"/>
              </a:ext>
            </a:extLst>
          </p:cNvPr>
          <p:cNvSpPr txBox="1"/>
          <p:nvPr/>
        </p:nvSpPr>
        <p:spPr>
          <a:xfrm>
            <a:off x="394548" y="4068833"/>
            <a:ext cx="6364224" cy="3780587"/>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  提出了使用定向距离函数测算非理想产出的方法，构建了</a:t>
            </a:r>
            <a:r>
              <a:rPr lang="en-US" altLang="zh-CN" sz="1200" dirty="0"/>
              <a:t>Malmquist </a:t>
            </a:r>
            <a:r>
              <a:rPr lang="en-US" altLang="zh-CN" sz="1200" dirty="0" err="1"/>
              <a:t>Luenberger</a:t>
            </a:r>
            <a:r>
              <a:rPr lang="zh-CN" altLang="en-US" sz="1200" dirty="0"/>
              <a:t>指数，一个新的全要素生产力指数计算，可以将非理想产出包含其中。</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  瑞典造纸和纸浆行业的数据。</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marL="171450" indent="-171450">
              <a:lnSpc>
                <a:spcPts val="1700"/>
              </a:lnSpc>
              <a:buFont typeface="Arial" panose="020B0604020202020204" pitchFamily="34" charset="0"/>
              <a:buChar char="•"/>
            </a:pPr>
            <a:r>
              <a:rPr lang="en-US" altLang="zh-CN" sz="1200" i="1" dirty="0"/>
              <a:t>1986-1990</a:t>
            </a:r>
            <a:r>
              <a:rPr lang="zh-CN" altLang="en-US" sz="1200" i="1" dirty="0"/>
              <a:t>期间</a:t>
            </a:r>
            <a:r>
              <a:rPr lang="en-US" altLang="zh-CN" sz="1200" i="1" dirty="0"/>
              <a:t>39</a:t>
            </a:r>
            <a:r>
              <a:rPr lang="zh-CN" altLang="en-US" sz="1200" i="1" dirty="0"/>
              <a:t>家造纸厂和纸浆厂的产出和投入数量的年度数据</a:t>
            </a:r>
            <a:endParaRPr lang="en-US" altLang="zh-CN" sz="1200" i="1" dirty="0"/>
          </a:p>
          <a:p>
            <a:pPr marL="171450" indent="-171450">
              <a:lnSpc>
                <a:spcPts val="1700"/>
              </a:lnSpc>
              <a:buFont typeface="Arial" panose="020B0604020202020204" pitchFamily="34" charset="0"/>
              <a:buChar char="•"/>
            </a:pPr>
            <a:r>
              <a:rPr lang="zh-CN" altLang="en-US" sz="1200" i="1" dirty="0"/>
              <a:t>①投入：劳动力、木纤维、能源、资本。</a:t>
            </a:r>
            <a:endParaRPr lang="en-US" altLang="zh-CN" sz="1200" i="1" dirty="0"/>
          </a:p>
          <a:p>
            <a:pPr marL="171450" indent="-171450">
              <a:lnSpc>
                <a:spcPts val="1700"/>
              </a:lnSpc>
              <a:buFont typeface="Arial" panose="020B0604020202020204" pitchFamily="34" charset="0"/>
              <a:buChar char="•"/>
            </a:pPr>
            <a:r>
              <a:rPr lang="zh-CN" altLang="en-US" sz="1200" i="1" dirty="0"/>
              <a:t>②理想产出</a:t>
            </a:r>
            <a:endParaRPr lang="en-US" altLang="zh-CN" sz="1200" i="1" dirty="0"/>
          </a:p>
          <a:p>
            <a:pPr marL="171450" indent="-171450">
              <a:lnSpc>
                <a:spcPts val="1700"/>
              </a:lnSpc>
              <a:buFont typeface="Arial" panose="020B0604020202020204" pitchFamily="34" charset="0"/>
              <a:buChar char="•"/>
            </a:pPr>
            <a:r>
              <a:rPr lang="zh-CN" altLang="en-US" sz="1200" i="1" dirty="0"/>
              <a:t>③非理想产出：生物需氧量、化学需氧量、悬浮固体</a:t>
            </a:r>
            <a:endParaRPr lang="en-US" altLang="zh-CN" sz="1200" i="1"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①构建方向距离函数</a:t>
            </a:r>
            <a:endParaRPr lang="en-US" altLang="zh-CN" sz="1200" dirty="0"/>
          </a:p>
          <a:p>
            <a:pPr>
              <a:lnSpc>
                <a:spcPts val="1700"/>
              </a:lnSpc>
            </a:pPr>
            <a:r>
              <a:rPr lang="zh-CN" altLang="en-US" sz="1200" dirty="0">
                <a:latin typeface="微软雅黑" panose="020B0503020204020204" pitchFamily="34" charset="-122"/>
                <a:ea typeface="微软雅黑" panose="020B0503020204020204" pitchFamily="34" charset="-122"/>
              </a:rPr>
              <a:t>②提出</a:t>
            </a:r>
            <a:r>
              <a:rPr lang="en-US" altLang="zh-CN" sz="1200" dirty="0">
                <a:latin typeface="微软雅黑" panose="020B0503020204020204" pitchFamily="34" charset="-122"/>
                <a:ea typeface="微软雅黑" panose="020B0503020204020204" pitchFamily="34" charset="-122"/>
              </a:rPr>
              <a:t>Malmquist–</a:t>
            </a:r>
            <a:r>
              <a:rPr lang="en-US" altLang="zh-CN" sz="1200" dirty="0" err="1">
                <a:latin typeface="微软雅黑" panose="020B0503020204020204" pitchFamily="34" charset="-122"/>
                <a:ea typeface="微软雅黑" panose="020B0503020204020204" pitchFamily="34" charset="-122"/>
              </a:rPr>
              <a:t>Luenberger</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生产力指数，该指数只需要生产力与单元的具体信息，不需要关于投入和产出的价格数据。</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该指数可以被拆解为两个部分：效率变化和技术变化</a:t>
            </a:r>
            <a:endParaRPr lang="en-US" altLang="zh-CN" sz="1200" dirty="0">
              <a:latin typeface="微软雅黑" panose="020B0503020204020204" pitchFamily="34" charset="-122"/>
              <a:ea typeface="微软雅黑" panose="020B0503020204020204" pitchFamily="34" charset="-122"/>
            </a:endParaRPr>
          </a:p>
          <a:p>
            <a:pPr>
              <a:lnSpc>
                <a:spcPts val="1700"/>
              </a:lnSpc>
            </a:pPr>
            <a:r>
              <a:rPr lang="en-US" altLang="zh-CN" sz="1200" dirty="0">
                <a:latin typeface="微软雅黑" panose="020B0503020204020204" pitchFamily="34" charset="-122"/>
                <a:ea typeface="微软雅黑" panose="020B0503020204020204" pitchFamily="34" charset="-122"/>
              </a:rPr>
              <a:t>——ML</a:t>
            </a:r>
            <a:r>
              <a:rPr lang="zh-CN" altLang="en-US" sz="1200" dirty="0">
                <a:latin typeface="微软雅黑" panose="020B0503020204020204" pitchFamily="34" charset="-122"/>
                <a:ea typeface="微软雅黑" panose="020B0503020204020204" pitchFamily="34" charset="-122"/>
              </a:rPr>
              <a:t>指数可以进一步分解为技术进步</a:t>
            </a:r>
            <a:r>
              <a:rPr lang="en-US" altLang="zh-CN" sz="1200" dirty="0">
                <a:latin typeface="微软雅黑" panose="020B0503020204020204" pitchFamily="34" charset="-122"/>
                <a:ea typeface="微软雅黑" panose="020B0503020204020204" pitchFamily="34" charset="-122"/>
              </a:rPr>
              <a:t>technological progress</a:t>
            </a:r>
            <a:r>
              <a:rPr lang="zh-CN" altLang="en-US" sz="1200" dirty="0">
                <a:latin typeface="微软雅黑" panose="020B0503020204020204" pitchFamily="34" charset="-122"/>
                <a:ea typeface="微软雅黑" panose="020B0503020204020204" pitchFamily="34" charset="-122"/>
              </a:rPr>
              <a:t>和效率改善</a:t>
            </a:r>
            <a:r>
              <a:rPr lang="en-US" altLang="zh-CN" sz="1200" dirty="0" err="1">
                <a:latin typeface="微软雅黑" panose="020B0503020204020204" pitchFamily="34" charset="-122"/>
                <a:ea typeface="微软雅黑" panose="020B0503020204020204" pitchFamily="34" charset="-122"/>
              </a:rPr>
              <a:t>effeciency</a:t>
            </a:r>
            <a:r>
              <a:rPr lang="en-US" altLang="zh-CN" sz="1200" dirty="0">
                <a:latin typeface="微软雅黑" panose="020B0503020204020204" pitchFamily="34" charset="-122"/>
                <a:ea typeface="微软雅黑" panose="020B0503020204020204" pitchFamily="34" charset="-122"/>
              </a:rPr>
              <a:t> change. </a:t>
            </a:r>
            <a:r>
              <a:rPr lang="zh-CN" altLang="en-US" sz="1200">
                <a:latin typeface="微软雅黑" panose="020B0503020204020204" pitchFamily="34" charset="-122"/>
                <a:ea typeface="微软雅黑" panose="020B0503020204020204" pitchFamily="34" charset="-122"/>
              </a:rPr>
              <a:t>技术进步常被当做增长模型中的全要素生产率</a:t>
            </a:r>
            <a:endParaRPr lang="en-US" altLang="zh-CN" sz="12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B3288B00-0725-A1D2-7A93-F240182EF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022" y="9036136"/>
            <a:ext cx="818502" cy="818502"/>
          </a:xfrm>
          <a:prstGeom prst="rect">
            <a:avLst/>
          </a:prstGeom>
        </p:spPr>
      </p:pic>
    </p:spTree>
    <p:extLst>
      <p:ext uri="{BB962C8B-B14F-4D97-AF65-F5344CB8AC3E}">
        <p14:creationId xmlns:p14="http://schemas.microsoft.com/office/powerpoint/2010/main" val="181539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F212BE-0DFA-7EC4-EAA8-E12B0CFDC92C}"/>
              </a:ext>
            </a:extLst>
          </p:cNvPr>
          <p:cNvSpPr txBox="1"/>
          <p:nvPr/>
        </p:nvSpPr>
        <p:spPr>
          <a:xfrm>
            <a:off x="312420" y="1600200"/>
            <a:ext cx="6027420" cy="523220"/>
          </a:xfrm>
          <a:prstGeom prst="rect">
            <a:avLst/>
          </a:prstGeom>
          <a:noFill/>
        </p:spPr>
        <p:txBody>
          <a:bodyPr wrap="square" rtlCol="0">
            <a:spAutoFit/>
          </a:bodyPr>
          <a:lstStyle/>
          <a:p>
            <a:r>
              <a:rPr lang="zh-CN" altLang="en-US" sz="1400" dirty="0"/>
              <a:t>生产技术建模：</a:t>
            </a:r>
            <a:endParaRPr lang="en-US" altLang="zh-CN" sz="1400" dirty="0"/>
          </a:p>
          <a:p>
            <a:endParaRPr lang="zh-CN" altLang="en-US" sz="1400" dirty="0"/>
          </a:p>
        </p:txBody>
      </p:sp>
      <p:pic>
        <p:nvPicPr>
          <p:cNvPr id="4" name="图片 3">
            <a:extLst>
              <a:ext uri="{FF2B5EF4-FFF2-40B4-BE49-F238E27FC236}">
                <a16:creationId xmlns:a16="http://schemas.microsoft.com/office/drawing/2014/main" id="{B87E246A-0D6C-CDF4-8665-A081CBAC3E21}"/>
              </a:ext>
            </a:extLst>
          </p:cNvPr>
          <p:cNvPicPr>
            <a:picLocks noChangeAspect="1"/>
          </p:cNvPicPr>
          <p:nvPr/>
        </p:nvPicPr>
        <p:blipFill>
          <a:blip r:embed="rId2"/>
          <a:stretch>
            <a:fillRect/>
          </a:stretch>
        </p:blipFill>
        <p:spPr>
          <a:xfrm>
            <a:off x="381000" y="2064772"/>
            <a:ext cx="6477000" cy="3901061"/>
          </a:xfrm>
          <a:prstGeom prst="rect">
            <a:avLst/>
          </a:prstGeom>
        </p:spPr>
      </p:pic>
      <p:sp>
        <p:nvSpPr>
          <p:cNvPr id="5" name="矩形 4">
            <a:extLst>
              <a:ext uri="{FF2B5EF4-FFF2-40B4-BE49-F238E27FC236}">
                <a16:creationId xmlns:a16="http://schemas.microsoft.com/office/drawing/2014/main" id="{4D73373E-94DC-1F38-EF3D-F59EFDECEAD1}"/>
              </a:ext>
            </a:extLst>
          </p:cNvPr>
          <p:cNvSpPr/>
          <p:nvPr/>
        </p:nvSpPr>
        <p:spPr>
          <a:xfrm>
            <a:off x="1790700" y="3581400"/>
            <a:ext cx="3604260" cy="358140"/>
          </a:xfrm>
          <a:prstGeom prst="rect">
            <a:avLst/>
          </a:prstGeom>
          <a:noFill/>
          <a:ln>
            <a:solidFill>
              <a:srgbClr val="F9C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43CD85-80BB-FCEE-E7E5-851A1C031B74}"/>
              </a:ext>
            </a:extLst>
          </p:cNvPr>
          <p:cNvSpPr txBox="1"/>
          <p:nvPr/>
        </p:nvSpPr>
        <p:spPr>
          <a:xfrm>
            <a:off x="2636520" y="3319790"/>
            <a:ext cx="2887980" cy="261610"/>
          </a:xfrm>
          <a:prstGeom prst="rect">
            <a:avLst/>
          </a:prstGeom>
          <a:noFill/>
        </p:spPr>
        <p:txBody>
          <a:bodyPr wrap="square" rtlCol="0">
            <a:spAutoFit/>
          </a:bodyPr>
          <a:lstStyle/>
          <a:p>
            <a:r>
              <a:rPr lang="zh-CN" altLang="en-US" sz="1100" b="1" dirty="0">
                <a:solidFill>
                  <a:srgbClr val="FF0000"/>
                </a:solidFill>
              </a:rPr>
              <a:t>弱可支配性原理：减少不良产品是有代价的</a:t>
            </a:r>
          </a:p>
        </p:txBody>
      </p:sp>
    </p:spTree>
    <p:extLst>
      <p:ext uri="{BB962C8B-B14F-4D97-AF65-F5344CB8AC3E}">
        <p14:creationId xmlns:p14="http://schemas.microsoft.com/office/powerpoint/2010/main" val="349377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536D7C-4E0D-910D-00BC-044FE65F7CD2}"/>
              </a:ext>
            </a:extLst>
          </p:cNvPr>
          <p:cNvSpPr txBox="1"/>
          <p:nvPr/>
        </p:nvSpPr>
        <p:spPr>
          <a:xfrm>
            <a:off x="1092200" y="266700"/>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DE633B1-7F85-3453-F4E4-F46C79EB0641}"/>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2023-01-12</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7F9B14-D0E5-0874-FF9A-A2FFA4D23ED5}"/>
              </a:ext>
            </a:extLst>
          </p:cNvPr>
          <p:cNvSpPr txBox="1"/>
          <p:nvPr/>
        </p:nvSpPr>
        <p:spPr>
          <a:xfrm>
            <a:off x="336550" y="3191256"/>
            <a:ext cx="6432550" cy="969496"/>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综合 </a:t>
            </a:r>
            <a:r>
              <a:rPr lang="en-US" altLang="zh-CN" sz="1600" b="1" dirty="0">
                <a:latin typeface="微软雅黑" panose="020B0503020204020204" pitchFamily="34" charset="-122"/>
                <a:ea typeface="微软雅黑" panose="020B0503020204020204" pitchFamily="34" charset="-122"/>
              </a:rPr>
              <a:t>CO 2</a:t>
            </a:r>
            <a:r>
              <a:rPr lang="zh-CN" altLang="en-US" sz="1600" b="1" dirty="0">
                <a:latin typeface="微软雅黑" panose="020B0503020204020204" pitchFamily="34" charset="-122"/>
                <a:ea typeface="微软雅黑" panose="020B0503020204020204" pitchFamily="34" charset="-122"/>
              </a:rPr>
              <a:t>减排战略的最小边际减排成本曲线的发展</a:t>
            </a:r>
            <a:endParaRPr lang="en-US" altLang="zh-CN" sz="1600" b="1" dirty="0">
              <a:latin typeface="微软雅黑" panose="020B0503020204020204" pitchFamily="34" charset="-122"/>
              <a:ea typeface="微软雅黑" panose="020B0503020204020204" pitchFamily="34" charset="-122"/>
            </a:endParaRPr>
          </a:p>
          <a:p>
            <a:r>
              <a:rPr lang="en-US" altLang="zh-CN" sz="1100" dirty="0">
                <a:latin typeface="微软雅黑" panose="020B0503020204020204" pitchFamily="34" charset="-122"/>
                <a:ea typeface="微软雅黑" panose="020B0503020204020204" pitchFamily="34" charset="-122"/>
              </a:rPr>
              <a:t>Lameh M, Al-</a:t>
            </a:r>
            <a:r>
              <a:rPr lang="en-US" altLang="zh-CN" sz="1100" dirty="0" err="1">
                <a:latin typeface="微软雅黑" panose="020B0503020204020204" pitchFamily="34" charset="-122"/>
                <a:ea typeface="微软雅黑" panose="020B0503020204020204" pitchFamily="34" charset="-122"/>
              </a:rPr>
              <a:t>Mohannadi</a:t>
            </a:r>
            <a:r>
              <a:rPr lang="en-US" altLang="zh-CN" sz="1100" dirty="0">
                <a:latin typeface="微软雅黑" panose="020B0503020204020204" pitchFamily="34" charset="-122"/>
                <a:ea typeface="微软雅黑" panose="020B0503020204020204" pitchFamily="34" charset="-122"/>
              </a:rPr>
              <a:t> D M, </a:t>
            </a:r>
            <a:r>
              <a:rPr lang="en-US" altLang="zh-CN" sz="1100" dirty="0" err="1">
                <a:latin typeface="微软雅黑" panose="020B0503020204020204" pitchFamily="34" charset="-122"/>
                <a:ea typeface="微软雅黑" panose="020B0503020204020204" pitchFamily="34" charset="-122"/>
              </a:rPr>
              <a:t>Linke</a:t>
            </a:r>
            <a:r>
              <a:rPr lang="en-US" altLang="zh-CN" sz="1100" dirty="0">
                <a:latin typeface="微软雅黑" panose="020B0503020204020204" pitchFamily="34" charset="-122"/>
                <a:ea typeface="微软雅黑" panose="020B0503020204020204" pitchFamily="34" charset="-122"/>
              </a:rPr>
              <a:t> P. On the development of minimum marginal abatement cost curves for the synthesis of integrated CO2 emissions reduction strategies[J]. Journal of Cleaner Production, 2022, 365: 132848.</a:t>
            </a:r>
          </a:p>
        </p:txBody>
      </p:sp>
      <p:pic>
        <p:nvPicPr>
          <p:cNvPr id="9" name="图片 8">
            <a:extLst>
              <a:ext uri="{FF2B5EF4-FFF2-40B4-BE49-F238E27FC236}">
                <a16:creationId xmlns:a16="http://schemas.microsoft.com/office/drawing/2014/main" id="{1A1A6C96-E04E-FBC9-8DD7-42B0D512C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124" y="9022732"/>
            <a:ext cx="787400" cy="787400"/>
          </a:xfrm>
          <a:prstGeom prst="rect">
            <a:avLst/>
          </a:prstGeom>
        </p:spPr>
      </p:pic>
      <p:sp>
        <p:nvSpPr>
          <p:cNvPr id="12" name="文本框 11">
            <a:extLst>
              <a:ext uri="{FF2B5EF4-FFF2-40B4-BE49-F238E27FC236}">
                <a16:creationId xmlns:a16="http://schemas.microsoft.com/office/drawing/2014/main" id="{602DC198-BDAD-CD84-9B7E-5F9F9EC0EECE}"/>
              </a:ext>
            </a:extLst>
          </p:cNvPr>
          <p:cNvSpPr txBox="1"/>
          <p:nvPr/>
        </p:nvSpPr>
        <p:spPr>
          <a:xfrm>
            <a:off x="368300" y="4226236"/>
            <a:ext cx="6364224" cy="4339650"/>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通过制定综合最小边际减排成本曲线 </a:t>
            </a:r>
            <a:r>
              <a:rPr lang="en-US" altLang="zh-CN" sz="1200" dirty="0"/>
              <a:t>(Mini-MAC) </a:t>
            </a:r>
            <a:r>
              <a:rPr lang="zh-CN" altLang="en-US" sz="1200" dirty="0"/>
              <a:t>的减排途径</a:t>
            </a:r>
            <a:endParaRPr lang="en-US" altLang="zh-CN" sz="1200" dirty="0"/>
          </a:p>
          <a:p>
            <a:pPr marL="171450" indent="-171450">
              <a:buFont typeface="Arial" panose="020B0604020202020204" pitchFamily="34" charset="0"/>
              <a:buChar char="•"/>
            </a:pPr>
            <a:r>
              <a:rPr lang="zh-CN" altLang="en-US" sz="1200" dirty="0"/>
              <a:t>提出了一种将能量模型的解决方案集成到 </a:t>
            </a:r>
            <a:r>
              <a:rPr lang="en-US" altLang="zh-CN" sz="1200" dirty="0"/>
              <a:t>Mini-MAC </a:t>
            </a:r>
            <a:r>
              <a:rPr lang="zh-CN" altLang="en-US" sz="1200" dirty="0"/>
              <a:t>曲线中的系统方法。所提出的方法提供了一个高级分析，可以解释能源供应和需求的时间变化。</a:t>
            </a:r>
            <a:endParaRPr lang="en-US" altLang="zh-CN" sz="1200" dirty="0"/>
          </a:p>
          <a:p>
            <a:pPr marL="171450" indent="-171450">
              <a:buFont typeface="Arial" panose="020B0604020202020204" pitchFamily="34" charset="0"/>
              <a:buChar char="•"/>
            </a:pPr>
            <a:r>
              <a:rPr lang="zh-CN" altLang="en-US" sz="1200" dirty="0"/>
              <a:t>根据不同的减碳战略去测算这些战略的</a:t>
            </a:r>
            <a:r>
              <a:rPr lang="en-US" altLang="zh-CN" sz="1200" dirty="0"/>
              <a:t>MAC</a:t>
            </a:r>
            <a:r>
              <a:rPr lang="zh-CN" altLang="en-US" sz="1200" dirty="0"/>
              <a:t>（可再生能源系统 </a:t>
            </a:r>
            <a:r>
              <a:rPr lang="en-US" altLang="zh-CN" sz="1200" dirty="0"/>
              <a:t>(RES)</a:t>
            </a:r>
            <a:r>
              <a:rPr lang="zh-CN" altLang="en-US" sz="1200" dirty="0"/>
              <a:t>、</a:t>
            </a:r>
            <a:r>
              <a:rPr lang="en-US" altLang="zh-CN" sz="1200" dirty="0"/>
              <a:t>CO 2</a:t>
            </a:r>
            <a:r>
              <a:rPr lang="zh-CN" altLang="en-US" sz="1200" dirty="0"/>
              <a:t>捕获利用和封存 </a:t>
            </a:r>
            <a:r>
              <a:rPr lang="en-US" altLang="zh-CN" sz="1200" dirty="0"/>
              <a:t>(CCUS) </a:t>
            </a:r>
            <a:r>
              <a:rPr lang="zh-CN" altLang="en-US" sz="1200" dirty="0"/>
              <a:t>以及负排放技术 </a:t>
            </a:r>
            <a:r>
              <a:rPr lang="en-US" altLang="zh-CN" sz="1200" dirty="0"/>
              <a:t>(NETs) </a:t>
            </a:r>
            <a:r>
              <a:rPr lang="zh-CN" altLang="en-US" sz="1200" dirty="0"/>
              <a:t>）</a:t>
            </a:r>
            <a:endParaRPr lang="en-US" altLang="zh-CN" sz="1200" dirty="0"/>
          </a:p>
          <a:p>
            <a:pPr marL="171450" indent="-171450">
              <a:buFont typeface="Arial" panose="020B0604020202020204" pitchFamily="34" charset="0"/>
              <a:buChar char="•"/>
            </a:pPr>
            <a:endParaRPr lang="en-US" altLang="zh-CN" sz="1200" b="1" dirty="0"/>
          </a:p>
          <a:p>
            <a:pPr marL="171450" indent="-171450">
              <a:buFont typeface="Arial" panose="020B0604020202020204" pitchFamily="34" charset="0"/>
              <a:buChar char="•"/>
            </a:pPr>
            <a:r>
              <a:rPr lang="en-US" altLang="zh-CN" sz="1200" b="1" dirty="0"/>
              <a:t>ES </a:t>
            </a:r>
            <a:r>
              <a:rPr lang="zh-CN" altLang="en-US" sz="1200" b="1" dirty="0"/>
              <a:t>解决方案</a:t>
            </a:r>
            <a:r>
              <a:rPr lang="en-US" altLang="zh-CN" sz="1200" b="1" dirty="0"/>
              <a:t>(</a:t>
            </a:r>
            <a:r>
              <a:rPr lang="zh-CN" altLang="en-US" sz="1200" b="1" dirty="0"/>
              <a:t>可再生能源系统 </a:t>
            </a:r>
            <a:r>
              <a:rPr lang="en-US" altLang="zh-CN" sz="1200" b="1" dirty="0"/>
              <a:t>)</a:t>
            </a:r>
            <a:r>
              <a:rPr lang="zh-CN" altLang="en-US" sz="1200" b="1" dirty="0"/>
              <a:t>的边际减排成本</a:t>
            </a:r>
            <a:r>
              <a:rPr lang="en-US" altLang="zh-CN" sz="1200" b="1" dirty="0"/>
              <a:t>MAC</a:t>
            </a:r>
            <a:r>
              <a:rPr lang="zh-CN" altLang="en-US" sz="1200" b="1" dirty="0"/>
              <a:t>计算方法</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r>
              <a:rPr lang="en-US" altLang="zh-CN" sz="1200" b="1" dirty="0"/>
              <a:t>CCUS</a:t>
            </a:r>
            <a:r>
              <a:rPr lang="zh-CN" altLang="en-US" sz="1200" b="1" dirty="0"/>
              <a:t>的</a:t>
            </a:r>
            <a:r>
              <a:rPr lang="en-US" altLang="zh-CN" sz="1200" b="1" dirty="0"/>
              <a:t>MAC</a:t>
            </a:r>
          </a:p>
          <a:p>
            <a:pPr marL="171450" indent="-171450">
              <a:buFont typeface="Arial" panose="020B0604020202020204" pitchFamily="34" charset="0"/>
              <a:buChar char="•"/>
            </a:pPr>
            <a:r>
              <a:rPr lang="zh-CN" altLang="en-US" sz="1200" dirty="0"/>
              <a:t>每个来源</a:t>
            </a:r>
            <a:r>
              <a:rPr lang="en-US" altLang="zh-CN" sz="1200" dirty="0" err="1"/>
              <a:t>si</a:t>
            </a:r>
            <a:r>
              <a:rPr lang="zh-CN" altLang="en-US" sz="1200" dirty="0"/>
              <a:t>的特征在于 </a:t>
            </a:r>
            <a:r>
              <a:rPr lang="en-US" altLang="zh-CN" sz="1200" dirty="0"/>
              <a:t>CO 2</a:t>
            </a:r>
            <a:r>
              <a:rPr lang="zh-CN" altLang="en-US" sz="1200" dirty="0"/>
              <a:t>供应成本 </a:t>
            </a:r>
            <a:r>
              <a:rPr lang="en-US" altLang="zh-CN" sz="1200" dirty="0"/>
              <a:t>(</a:t>
            </a:r>
            <a:r>
              <a:rPr lang="en-US" altLang="zh-CN" sz="1200" dirty="0" err="1"/>
              <a:t>Csi</a:t>
            </a:r>
            <a:r>
              <a:rPr lang="en-US" altLang="zh-CN" sz="1200" dirty="0"/>
              <a:t> ) </a:t>
            </a:r>
            <a:r>
              <a:rPr lang="zh-CN" altLang="en-US" sz="1200" dirty="0"/>
              <a:t>和相应的二次排放 </a:t>
            </a:r>
            <a:r>
              <a:rPr lang="en-US" altLang="zh-CN" sz="1200" dirty="0"/>
              <a:t>(</a:t>
            </a:r>
            <a:r>
              <a:rPr lang="en-US" altLang="zh-CN" sz="1200" dirty="0" err="1"/>
              <a:t>γsi</a:t>
            </a:r>
            <a:r>
              <a:rPr lang="en-US" altLang="zh-CN" sz="1200" dirty="0"/>
              <a:t> )</a:t>
            </a:r>
            <a:r>
              <a:rPr lang="zh-CN" altLang="en-US" sz="1200" dirty="0"/>
              <a:t>。每个汇的特征在于处理 </a:t>
            </a:r>
            <a:r>
              <a:rPr lang="en-US" altLang="zh-CN" sz="1200" dirty="0"/>
              <a:t>CO 2</a:t>
            </a:r>
            <a:r>
              <a:rPr lang="zh-CN" altLang="en-US" sz="1200" dirty="0"/>
              <a:t>产生的净利润</a:t>
            </a:r>
            <a:r>
              <a:rPr lang="en-US" altLang="zh-CN" sz="1200" dirty="0"/>
              <a:t>(</a:t>
            </a:r>
            <a:r>
              <a:rPr lang="en-US" altLang="zh-CN" sz="1200" dirty="0" err="1"/>
              <a:t>Rdj</a:t>
            </a:r>
            <a:r>
              <a:rPr lang="en-US" altLang="zh-CN" sz="1200" dirty="0"/>
              <a:t> ) </a:t>
            </a:r>
            <a:r>
              <a:rPr lang="zh-CN" altLang="en-US" sz="1200" dirty="0"/>
              <a:t>和净 </a:t>
            </a:r>
            <a:r>
              <a:rPr lang="en-US" altLang="zh-CN" sz="1200" dirty="0"/>
              <a:t>CO 2</a:t>
            </a:r>
            <a:r>
              <a:rPr lang="zh-CN" altLang="en-US" sz="1200" dirty="0"/>
              <a:t>固定效率 </a:t>
            </a:r>
            <a:r>
              <a:rPr lang="en-US" altLang="zh-CN" sz="1200" dirty="0"/>
              <a:t>(</a:t>
            </a:r>
            <a:r>
              <a:rPr lang="en-US" altLang="zh-CN" sz="1200" dirty="0" err="1"/>
              <a:t>ηdj</a:t>
            </a:r>
            <a:r>
              <a:rPr lang="en-US" altLang="zh-CN" sz="1200" dirty="0"/>
              <a:t> )</a:t>
            </a:r>
            <a:r>
              <a:rPr lang="zh-CN" altLang="en-US" sz="1200" dirty="0"/>
              <a:t>。</a:t>
            </a:r>
            <a:endParaRPr lang="en-US" altLang="zh-CN" sz="1200" dirty="0"/>
          </a:p>
          <a:p>
            <a:pPr marL="171450" indent="-171450">
              <a:buFont typeface="Arial" panose="020B0604020202020204" pitchFamily="34" charset="0"/>
              <a:buChar char="•"/>
            </a:pPr>
            <a:endParaRPr lang="en-US" altLang="zh-CN" sz="1200" dirty="0"/>
          </a:p>
          <a:p>
            <a:pPr marL="171450" indent="-171450">
              <a:buFont typeface="Arial" panose="020B0604020202020204" pitchFamily="34" charset="0"/>
              <a:buChar char="•"/>
            </a:pPr>
            <a:endParaRPr lang="zh-CN" altLang="en-US" sz="1200" dirty="0"/>
          </a:p>
        </p:txBody>
      </p:sp>
      <p:pic>
        <p:nvPicPr>
          <p:cNvPr id="5" name="图片 4">
            <a:extLst>
              <a:ext uri="{FF2B5EF4-FFF2-40B4-BE49-F238E27FC236}">
                <a16:creationId xmlns:a16="http://schemas.microsoft.com/office/drawing/2014/main" id="{01B939D5-FA6A-A263-E2B0-581A23AFFFA7}"/>
              </a:ext>
            </a:extLst>
          </p:cNvPr>
          <p:cNvPicPr>
            <a:picLocks noChangeAspect="1"/>
          </p:cNvPicPr>
          <p:nvPr/>
        </p:nvPicPr>
        <p:blipFill>
          <a:blip r:embed="rId3"/>
          <a:stretch>
            <a:fillRect/>
          </a:stretch>
        </p:blipFill>
        <p:spPr>
          <a:xfrm>
            <a:off x="292100" y="5613306"/>
            <a:ext cx="2416376" cy="571876"/>
          </a:xfrm>
          <a:prstGeom prst="rect">
            <a:avLst/>
          </a:prstGeom>
        </p:spPr>
      </p:pic>
      <p:sp>
        <p:nvSpPr>
          <p:cNvPr id="6" name="文本框 5">
            <a:extLst>
              <a:ext uri="{FF2B5EF4-FFF2-40B4-BE49-F238E27FC236}">
                <a16:creationId xmlns:a16="http://schemas.microsoft.com/office/drawing/2014/main" id="{39418DF7-619A-2AF1-165B-8623E220208A}"/>
              </a:ext>
            </a:extLst>
          </p:cNvPr>
          <p:cNvSpPr txBox="1"/>
          <p:nvPr/>
        </p:nvSpPr>
        <p:spPr>
          <a:xfrm>
            <a:off x="449406" y="6185182"/>
            <a:ext cx="6283118" cy="1384995"/>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方程式中所示的 </a:t>
            </a:r>
            <a:r>
              <a:rPr lang="en-US" altLang="zh-CN" sz="1200" dirty="0"/>
              <a:t>MAC </a:t>
            </a:r>
            <a:r>
              <a:rPr lang="zh-CN" altLang="en-US" sz="1200" dirty="0"/>
              <a:t>的定义</a:t>
            </a:r>
            <a:r>
              <a:rPr lang="en-US" altLang="zh-CN" sz="1200" dirty="0"/>
              <a:t>:</a:t>
            </a:r>
            <a:r>
              <a:rPr lang="zh-CN" altLang="en-US" sz="1200" dirty="0"/>
              <a:t>将每个能源系统的经济和环境绩效与</a:t>
            </a:r>
            <a:r>
              <a:rPr lang="en-US" altLang="zh-CN" sz="1200" dirty="0"/>
              <a:t>CO 2</a:t>
            </a:r>
            <a:r>
              <a:rPr lang="zh-CN" altLang="en-US" sz="1200" dirty="0"/>
              <a:t>排放量较低的能源系统的经济和环境绩效进行比较。这将有助于说明提高 </a:t>
            </a:r>
            <a:r>
              <a:rPr lang="en-US" altLang="zh-CN" sz="1200" dirty="0"/>
              <a:t>CO 2</a:t>
            </a:r>
            <a:r>
              <a:rPr lang="zh-CN" altLang="en-US" sz="1200" dirty="0"/>
              <a:t>减排所需水平的进一步经济影响。</a:t>
            </a:r>
            <a:endParaRPr lang="en-US" altLang="zh-CN" sz="1200" dirty="0"/>
          </a:p>
          <a:p>
            <a:pPr marL="171450" indent="-171450">
              <a:buFont typeface="Arial" panose="020B0604020202020204" pitchFamily="34" charset="0"/>
              <a:buChar char="•"/>
            </a:pPr>
            <a:r>
              <a:rPr lang="zh-CN" altLang="en-US" sz="1200" dirty="0"/>
              <a:t>年度排放流量 </a:t>
            </a:r>
            <a:r>
              <a:rPr lang="en-US" altLang="zh-CN" sz="1200" dirty="0"/>
              <a:t>(F ES ) </a:t>
            </a:r>
            <a:r>
              <a:rPr lang="zh-CN" altLang="en-US" sz="1200" dirty="0"/>
              <a:t> 年度总成本 </a:t>
            </a:r>
            <a:r>
              <a:rPr lang="en-US" altLang="zh-CN" sz="1200" dirty="0"/>
              <a:t>(TAC ES ),</a:t>
            </a:r>
            <a:r>
              <a:rPr lang="zh-CN" altLang="en-US" sz="1200" dirty="0"/>
              <a:t>从各种 </a:t>
            </a:r>
            <a:r>
              <a:rPr lang="en-US" altLang="zh-CN" sz="1200" dirty="0"/>
              <a:t>(n) </a:t>
            </a:r>
            <a:r>
              <a:rPr lang="zh-CN" altLang="en-US" sz="1200" dirty="0"/>
              <a:t>情景（案例 </a:t>
            </a:r>
            <a:r>
              <a:rPr lang="en-US" altLang="zh-CN" sz="1200" dirty="0"/>
              <a:t>1</a:t>
            </a:r>
            <a:r>
              <a:rPr lang="zh-CN" altLang="en-US" sz="1200" dirty="0"/>
              <a:t>、案例 </a:t>
            </a:r>
            <a:r>
              <a:rPr lang="en-US" altLang="zh-CN" sz="1200" dirty="0"/>
              <a:t>2</a:t>
            </a:r>
            <a:r>
              <a:rPr lang="zh-CN" altLang="en-US" sz="1200" dirty="0"/>
              <a:t>、</a:t>
            </a:r>
            <a:r>
              <a:rPr lang="en-US" altLang="zh-CN" sz="1200" dirty="0"/>
              <a:t>…</a:t>
            </a:r>
            <a:r>
              <a:rPr lang="zh-CN" altLang="en-US" sz="1200" dirty="0"/>
              <a:t>案例 </a:t>
            </a:r>
            <a:r>
              <a:rPr lang="en-US" altLang="zh-CN" sz="1200" dirty="0"/>
              <a:t>q</a:t>
            </a:r>
            <a:r>
              <a:rPr lang="zh-CN" altLang="en-US" sz="1200" dirty="0"/>
              <a:t>、</a:t>
            </a:r>
            <a:r>
              <a:rPr lang="en-US" altLang="zh-CN" sz="1200" dirty="0"/>
              <a:t>…</a:t>
            </a:r>
            <a:r>
              <a:rPr lang="zh-CN" altLang="en-US" sz="1200" dirty="0"/>
              <a:t>案例 </a:t>
            </a:r>
            <a:r>
              <a:rPr lang="en-US" altLang="zh-CN" sz="1200" dirty="0"/>
              <a:t>n</a:t>
            </a:r>
            <a:r>
              <a:rPr lang="zh-CN" altLang="en-US" sz="1200" dirty="0"/>
              <a:t>）中获得的不同解决方案在基本案例情景之后按 </a:t>
            </a:r>
            <a:r>
              <a:rPr lang="en-US" altLang="zh-CN" sz="1200" dirty="0"/>
              <a:t>CO 2</a:t>
            </a:r>
            <a:r>
              <a:rPr lang="zh-CN" altLang="en-US" sz="1200" dirty="0"/>
              <a:t>排放量的降序排列（从最高排放水平到最低水平） （案例 </a:t>
            </a:r>
            <a:r>
              <a:rPr lang="en-US" altLang="zh-CN" sz="1200" dirty="0"/>
              <a:t>0</a:t>
            </a:r>
            <a:r>
              <a:rPr lang="zh-CN" altLang="en-US" sz="1200" dirty="0"/>
              <a:t>）。基于所获得解的不同 </a:t>
            </a:r>
            <a:r>
              <a:rPr lang="en-US" altLang="zh-CN" sz="1200" dirty="0"/>
              <a:t>F ES</a:t>
            </a:r>
            <a:r>
              <a:rPr lang="zh-CN" altLang="en-US" sz="1200" dirty="0"/>
              <a:t>和 </a:t>
            </a:r>
            <a:r>
              <a:rPr lang="en-US" altLang="zh-CN" sz="1200" dirty="0"/>
              <a:t>TAC ES</a:t>
            </a:r>
            <a:r>
              <a:rPr lang="zh-CN" altLang="en-US" sz="1200" dirty="0"/>
              <a:t>，可以确定每个选项的 </a:t>
            </a:r>
            <a:r>
              <a:rPr lang="en-US" altLang="zh-CN" sz="1200" dirty="0"/>
              <a:t>MAC</a:t>
            </a:r>
            <a:endParaRPr lang="zh-CN" altLang="en-US" sz="1200" dirty="0"/>
          </a:p>
        </p:txBody>
      </p:sp>
      <p:pic>
        <p:nvPicPr>
          <p:cNvPr id="8" name="图片 7">
            <a:extLst>
              <a:ext uri="{FF2B5EF4-FFF2-40B4-BE49-F238E27FC236}">
                <a16:creationId xmlns:a16="http://schemas.microsoft.com/office/drawing/2014/main" id="{5E030B92-2E7D-5776-D7E7-3F48A7982F7E}"/>
              </a:ext>
            </a:extLst>
          </p:cNvPr>
          <p:cNvPicPr>
            <a:picLocks noChangeAspect="1"/>
          </p:cNvPicPr>
          <p:nvPr/>
        </p:nvPicPr>
        <p:blipFill rotWithShape="1">
          <a:blip r:embed="rId4"/>
          <a:srcRect t="26577" b="23938"/>
          <a:stretch/>
        </p:blipFill>
        <p:spPr>
          <a:xfrm>
            <a:off x="449406" y="8108509"/>
            <a:ext cx="2428875" cy="457200"/>
          </a:xfrm>
          <a:prstGeom prst="rect">
            <a:avLst/>
          </a:prstGeom>
        </p:spPr>
      </p:pic>
      <p:pic>
        <p:nvPicPr>
          <p:cNvPr id="11" name="图片 10">
            <a:extLst>
              <a:ext uri="{FF2B5EF4-FFF2-40B4-BE49-F238E27FC236}">
                <a16:creationId xmlns:a16="http://schemas.microsoft.com/office/drawing/2014/main" id="{95232396-0E68-0EB4-8E46-29FB24008F3F}"/>
              </a:ext>
            </a:extLst>
          </p:cNvPr>
          <p:cNvPicPr>
            <a:picLocks noChangeAspect="1"/>
          </p:cNvPicPr>
          <p:nvPr/>
        </p:nvPicPr>
        <p:blipFill>
          <a:blip r:embed="rId5"/>
          <a:stretch>
            <a:fillRect/>
          </a:stretch>
        </p:blipFill>
        <p:spPr>
          <a:xfrm>
            <a:off x="449406" y="8631370"/>
            <a:ext cx="4789143" cy="1244423"/>
          </a:xfrm>
          <a:prstGeom prst="rect">
            <a:avLst/>
          </a:prstGeom>
        </p:spPr>
      </p:pic>
      <p:sp>
        <p:nvSpPr>
          <p:cNvPr id="13" name="文本框 12">
            <a:extLst>
              <a:ext uri="{FF2B5EF4-FFF2-40B4-BE49-F238E27FC236}">
                <a16:creationId xmlns:a16="http://schemas.microsoft.com/office/drawing/2014/main" id="{BA74B908-6CCD-30EC-5F7C-AEB717E12647}"/>
              </a:ext>
            </a:extLst>
          </p:cNvPr>
          <p:cNvSpPr txBox="1"/>
          <p:nvPr/>
        </p:nvSpPr>
        <p:spPr>
          <a:xfrm>
            <a:off x="449406" y="1340114"/>
            <a:ext cx="6283118" cy="1351588"/>
          </a:xfrm>
          <a:prstGeom prst="rect">
            <a:avLst/>
          </a:prstGeom>
          <a:noFill/>
        </p:spPr>
        <p:txBody>
          <a:bodyPr wrap="square" rtlCol="0">
            <a:spAutoFit/>
          </a:bodyPr>
          <a:lstStyle/>
          <a:p>
            <a:pPr>
              <a:lnSpc>
                <a:spcPct val="150000"/>
              </a:lnSpc>
            </a:pPr>
            <a:r>
              <a:rPr lang="zh-CN" altLang="en-US" sz="1400" dirty="0"/>
              <a:t>文章是对实践方法的构建，重点在于提供一种考虑了成本效益的减碳路径的设计方法，更多讨论的是如何在新能源和</a:t>
            </a:r>
            <a:r>
              <a:rPr lang="en-US" altLang="zh-CN" sz="1400" dirty="0"/>
              <a:t>CCUS</a:t>
            </a:r>
            <a:r>
              <a:rPr lang="zh-CN" altLang="en-US" sz="1400" dirty="0"/>
              <a:t>之间进行选择才是最合理的减碳方法，其中对于</a:t>
            </a:r>
            <a:r>
              <a:rPr lang="en-US" altLang="zh-CN" sz="1400" dirty="0"/>
              <a:t>MAC</a:t>
            </a:r>
            <a:r>
              <a:rPr lang="zh-CN" altLang="en-US" sz="1400" dirty="0"/>
              <a:t>的研究和影子碳价不一样，但是可以学习一下配置的逻辑思路。</a:t>
            </a:r>
          </a:p>
        </p:txBody>
      </p:sp>
    </p:spTree>
    <p:extLst>
      <p:ext uri="{BB962C8B-B14F-4D97-AF65-F5344CB8AC3E}">
        <p14:creationId xmlns:p14="http://schemas.microsoft.com/office/powerpoint/2010/main" val="117484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 3">
            <a:extLst>
              <a:ext uri="{FF2B5EF4-FFF2-40B4-BE49-F238E27FC236}">
                <a16:creationId xmlns:a16="http://schemas.microsoft.com/office/drawing/2014/main" id="{2E28D01D-999E-7FF7-94FC-DC72D0746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481" y="1852492"/>
            <a:ext cx="3705225" cy="58769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128223D-EE0D-A7CF-4653-E6D31337E91C}"/>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2023-01-12</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811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3B05286-6165-F543-859C-EAE7AC69400A}"/>
              </a:ext>
            </a:extLst>
          </p:cNvPr>
          <p:cNvSpPr txBox="1"/>
          <p:nvPr/>
        </p:nvSpPr>
        <p:spPr>
          <a:xfrm>
            <a:off x="287110" y="762104"/>
            <a:ext cx="6564209" cy="929870"/>
          </a:xfrm>
          <a:prstGeom prst="rect">
            <a:avLst/>
          </a:prstGeom>
          <a:noFill/>
        </p:spPr>
        <p:txBody>
          <a:bodyPr wrap="square" rtlCol="0">
            <a:spAutoFit/>
          </a:bodyPr>
          <a:lstStyle/>
          <a:p>
            <a:r>
              <a:rPr kumimoji="1" lang="en-US" altLang="zh-CN" sz="1814" b="1" dirty="0">
                <a:latin typeface="Microsoft YaHei" panose="020B0503020204020204" pitchFamily="34" charset="-122"/>
                <a:ea typeface="Microsoft YaHei" panose="020B0503020204020204" pitchFamily="34" charset="-122"/>
              </a:rPr>
              <a:t>A distance-driven urban simulation model (DISUSIM): Accounting for urban morphology at multiple landscape levels</a:t>
            </a:r>
          </a:p>
        </p:txBody>
      </p:sp>
      <p:sp>
        <p:nvSpPr>
          <p:cNvPr id="15" name="文本框 14">
            <a:extLst>
              <a:ext uri="{FF2B5EF4-FFF2-40B4-BE49-F238E27FC236}">
                <a16:creationId xmlns:a16="http://schemas.microsoft.com/office/drawing/2014/main" id="{DF0E527A-667C-1547-8050-42A000202C7F}"/>
              </a:ext>
            </a:extLst>
          </p:cNvPr>
          <p:cNvSpPr txBox="1"/>
          <p:nvPr/>
        </p:nvSpPr>
        <p:spPr>
          <a:xfrm>
            <a:off x="290176" y="1613787"/>
            <a:ext cx="6277561" cy="650691"/>
          </a:xfrm>
          <a:prstGeom prst="rect">
            <a:avLst/>
          </a:prstGeom>
          <a:noFill/>
        </p:spPr>
        <p:txBody>
          <a:bodyPr wrap="square" rtlCol="0">
            <a:spAutoFit/>
          </a:bodyPr>
          <a:lstStyle/>
          <a:p>
            <a:pPr algn="just"/>
            <a:r>
              <a:rPr kumimoji="1" lang="zh-CN" altLang="en-US" sz="1814" b="1" dirty="0">
                <a:solidFill>
                  <a:srgbClr val="FF2F92"/>
                </a:solidFill>
                <a:latin typeface="Microsoft YaHei" panose="020B0503020204020204" pitchFamily="34" charset="-122"/>
                <a:ea typeface="Microsoft YaHei" panose="020B0503020204020204" pitchFamily="34" charset="-122"/>
              </a:rPr>
              <a:t>距离驱动的城市模拟模型 </a:t>
            </a:r>
            <a:r>
              <a:rPr kumimoji="1" lang="en-US" altLang="zh-CN" sz="1814" b="1" dirty="0">
                <a:solidFill>
                  <a:srgbClr val="FF2F92"/>
                </a:solidFill>
                <a:latin typeface="Microsoft YaHei" panose="020B0503020204020204" pitchFamily="34" charset="-122"/>
                <a:ea typeface="Microsoft YaHei" panose="020B0503020204020204" pitchFamily="34" charset="-122"/>
              </a:rPr>
              <a:t>(DISUSIM)</a:t>
            </a:r>
            <a:r>
              <a:rPr kumimoji="1" lang="zh-CN" altLang="en-US" sz="1814" b="1" dirty="0">
                <a:solidFill>
                  <a:srgbClr val="FF2F92"/>
                </a:solidFill>
                <a:latin typeface="Microsoft YaHei" panose="020B0503020204020204" pitchFamily="34" charset="-122"/>
                <a:ea typeface="Microsoft YaHei" panose="020B0503020204020204" pitchFamily="34" charset="-122"/>
              </a:rPr>
              <a:t>：考虑多个景观层面的城市形态</a:t>
            </a:r>
          </a:p>
        </p:txBody>
      </p:sp>
      <p:sp>
        <p:nvSpPr>
          <p:cNvPr id="16" name="文本框 15">
            <a:extLst>
              <a:ext uri="{FF2B5EF4-FFF2-40B4-BE49-F238E27FC236}">
                <a16:creationId xmlns:a16="http://schemas.microsoft.com/office/drawing/2014/main" id="{E52DFDF5-5FFF-1D48-98C5-07F5D2C20F9A}"/>
              </a:ext>
            </a:extLst>
          </p:cNvPr>
          <p:cNvSpPr txBox="1"/>
          <p:nvPr/>
        </p:nvSpPr>
        <p:spPr>
          <a:xfrm>
            <a:off x="293791" y="2324801"/>
            <a:ext cx="441146" cy="245901"/>
          </a:xfrm>
          <a:prstGeom prst="rect">
            <a:avLst/>
          </a:prstGeom>
          <a:noFill/>
        </p:spPr>
        <p:txBody>
          <a:bodyPr wrap="none" rtlCol="0">
            <a:spAutoFit/>
          </a:bodyPr>
          <a:lstStyle/>
          <a:p>
            <a:r>
              <a:rPr kumimoji="1" lang="zh-CN" altLang="en-US" sz="998" b="1" dirty="0">
                <a:latin typeface="Microsoft YaHei" panose="020B0503020204020204" pitchFamily="34" charset="-122"/>
                <a:ea typeface="Microsoft YaHei" panose="020B0503020204020204" pitchFamily="34" charset="-122"/>
              </a:rPr>
              <a:t>简介</a:t>
            </a:r>
          </a:p>
        </p:txBody>
      </p:sp>
      <p:sp>
        <p:nvSpPr>
          <p:cNvPr id="17" name="文本框 16">
            <a:extLst>
              <a:ext uri="{FF2B5EF4-FFF2-40B4-BE49-F238E27FC236}">
                <a16:creationId xmlns:a16="http://schemas.microsoft.com/office/drawing/2014/main" id="{8D1367B4-D1A0-9140-9853-862837D89ED8}"/>
              </a:ext>
            </a:extLst>
          </p:cNvPr>
          <p:cNvSpPr txBox="1"/>
          <p:nvPr/>
        </p:nvSpPr>
        <p:spPr>
          <a:xfrm>
            <a:off x="294926" y="2646102"/>
            <a:ext cx="6269283" cy="790281"/>
          </a:xfrm>
          <a:prstGeom prst="rect">
            <a:avLst/>
          </a:prstGeom>
          <a:noFill/>
        </p:spPr>
        <p:txBody>
          <a:bodyPr wrap="square" rtlCol="0">
            <a:spAutoFit/>
          </a:bodyPr>
          <a:lstStyle/>
          <a:p>
            <a:pPr algn="just"/>
            <a:r>
              <a:rPr kumimoji="1" lang="zh-CN" altLang="en-US" sz="907" dirty="0">
                <a:latin typeface="Microsoft YaHei" panose="020B0503020204020204" pitchFamily="34" charset="-122"/>
                <a:ea typeface="Microsoft YaHei" panose="020B0503020204020204" pitchFamily="34" charset="-122"/>
              </a:rPr>
              <a:t>  研究提出了一种城市模拟模型</a:t>
            </a:r>
            <a:r>
              <a:rPr kumimoji="1" lang="en-US" altLang="zh-CN" sz="907" dirty="0">
                <a:latin typeface="Microsoft YaHei" panose="020B0503020204020204" pitchFamily="34" charset="-122"/>
                <a:ea typeface="Microsoft YaHei" panose="020B0503020204020204" pitchFamily="34" charset="-122"/>
              </a:rPr>
              <a:t>DisUSIM</a:t>
            </a:r>
            <a:r>
              <a:rPr kumimoji="1" lang="zh-CN" altLang="en-US" sz="907" dirty="0">
                <a:latin typeface="Microsoft YaHei" panose="020B0503020204020204" pitchFamily="34" charset="-122"/>
                <a:ea typeface="Microsoft YaHei" panose="020B0503020204020204" pitchFamily="34" charset="-122"/>
              </a:rPr>
              <a:t>。该模型仅使用三个距离驱动组件来通过多层次调节城市形态来模拟城市扩张：</a:t>
            </a:r>
            <a:r>
              <a:rPr kumimoji="1" lang="en-US" altLang="zh-CN" sz="907" dirty="0">
                <a:latin typeface="Microsoft YaHei" panose="020B0503020204020204" pitchFamily="34" charset="-122"/>
                <a:ea typeface="Microsoft YaHei" panose="020B0503020204020204" pitchFamily="34" charset="-122"/>
              </a:rPr>
              <a:t>1</a:t>
            </a:r>
            <a:r>
              <a:rPr kumimoji="1" lang="zh-CN" altLang="en-US" sz="907" dirty="0">
                <a:latin typeface="Microsoft YaHei" panose="020B0503020204020204" pitchFamily="34" charset="-122"/>
                <a:ea typeface="Microsoft YaHei" panose="020B0503020204020204" pitchFamily="34" charset="-122"/>
              </a:rPr>
              <a:t>）景观级组件根据与市中心距离相关的规则区分城市需求的时空分布。</a:t>
            </a:r>
            <a:r>
              <a:rPr kumimoji="1" lang="en-US" altLang="zh-CN" sz="907" dirty="0">
                <a:latin typeface="Microsoft YaHei" panose="020B0503020204020204" pitchFamily="34" charset="-122"/>
                <a:ea typeface="Microsoft YaHei" panose="020B0503020204020204" pitchFamily="34" charset="-122"/>
              </a:rPr>
              <a:t>2</a:t>
            </a:r>
            <a:r>
              <a:rPr kumimoji="1" lang="zh-CN" altLang="en-US" sz="907" dirty="0">
                <a:latin typeface="Microsoft YaHei" panose="020B0503020204020204" pitchFamily="34" charset="-122"/>
                <a:ea typeface="Microsoft YaHei" panose="020B0503020204020204" pitchFamily="34" charset="-122"/>
              </a:rPr>
              <a:t>）类级组件应用指数模型与城市化前斑块的距离来控制新城市发展可能扩展的地方。</a:t>
            </a:r>
            <a:r>
              <a:rPr kumimoji="1" lang="en-US" altLang="zh-CN" sz="907" dirty="0">
                <a:latin typeface="Microsoft YaHei" panose="020B0503020204020204" pitchFamily="34" charset="-122"/>
                <a:ea typeface="Microsoft YaHei" panose="020B0503020204020204" pitchFamily="34" charset="-122"/>
              </a:rPr>
              <a:t>3</a:t>
            </a:r>
            <a:r>
              <a:rPr kumimoji="1" lang="zh-CN" altLang="en-US" sz="907" dirty="0">
                <a:latin typeface="Microsoft YaHei" panose="020B0503020204020204" pitchFamily="34" charset="-122"/>
                <a:ea typeface="Microsoft YaHei" panose="020B0503020204020204" pitchFamily="34" charset="-122"/>
              </a:rPr>
              <a:t>）补丁级组件创建给定大小的城市补丁，其形状由它们与初始补丁种子的距离控制。</a:t>
            </a:r>
            <a:r>
              <a:rPr kumimoji="1" lang="en-US" altLang="zh-CN" sz="907" dirty="0">
                <a:latin typeface="Microsoft YaHei" panose="020B0503020204020204" pitchFamily="34" charset="-122"/>
                <a:ea typeface="Microsoft YaHei" panose="020B0503020204020204" pitchFamily="34" charset="-122"/>
              </a:rPr>
              <a:t>DisUSIM </a:t>
            </a:r>
            <a:r>
              <a:rPr kumimoji="1" lang="zh-CN" altLang="en-US" sz="907" dirty="0">
                <a:latin typeface="Microsoft YaHei" panose="020B0503020204020204" pitchFamily="34" charset="-122"/>
                <a:ea typeface="Microsoft YaHei" panose="020B0503020204020204" pitchFamily="34" charset="-122"/>
              </a:rPr>
              <a:t>在武汉的六次实验应用，验证了其在重现历史城市景观和预测不同场景未来景观方面的可行性。这些实验的模拟结果证实了三种距离驱动替代物在景观、等级和斑块级别调节城市发展形态方面的功效。</a:t>
            </a:r>
            <a:endParaRPr kumimoji="1" lang="en-US" altLang="zh-CN" sz="907" b="1"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C0F65FD8-2704-B54A-A1F6-286F763BB1A0}"/>
              </a:ext>
            </a:extLst>
          </p:cNvPr>
          <p:cNvSpPr txBox="1"/>
          <p:nvPr/>
        </p:nvSpPr>
        <p:spPr>
          <a:xfrm>
            <a:off x="296858" y="2492522"/>
            <a:ext cx="699230" cy="204030"/>
          </a:xfrm>
          <a:prstGeom prst="rect">
            <a:avLst/>
          </a:prstGeom>
          <a:noFill/>
        </p:spPr>
        <p:txBody>
          <a:bodyPr wrap="none" rtlCol="0">
            <a:spAutoFit/>
          </a:bodyPr>
          <a:lstStyle/>
          <a:p>
            <a:r>
              <a:rPr kumimoji="1" lang="en-US" altLang="zh-CN" sz="726" dirty="0">
                <a:latin typeface="Microsoft YaHei Light" panose="020B0503020204020204" pitchFamily="34" charset="-122"/>
                <a:ea typeface="Microsoft YaHei Light" panose="020B0503020204020204" pitchFamily="34" charset="-122"/>
              </a:rPr>
              <a:t>Introduction</a:t>
            </a:r>
            <a:endParaRPr kumimoji="1" lang="zh-CN" altLang="en-US" sz="726" dirty="0">
              <a:latin typeface="Microsoft YaHei Light" panose="020B0503020204020204" pitchFamily="34" charset="-122"/>
              <a:ea typeface="Microsoft YaHei Light" panose="020B0503020204020204" pitchFamily="34" charset="-122"/>
            </a:endParaRPr>
          </a:p>
        </p:txBody>
      </p:sp>
      <p:sp>
        <p:nvSpPr>
          <p:cNvPr id="19" name="文本框 18">
            <a:extLst>
              <a:ext uri="{FF2B5EF4-FFF2-40B4-BE49-F238E27FC236}">
                <a16:creationId xmlns:a16="http://schemas.microsoft.com/office/drawing/2014/main" id="{1A78C66B-0FCA-484F-A881-F10BDA0FEFBE}"/>
              </a:ext>
            </a:extLst>
          </p:cNvPr>
          <p:cNvSpPr txBox="1"/>
          <p:nvPr/>
        </p:nvSpPr>
        <p:spPr>
          <a:xfrm>
            <a:off x="284042" y="3403581"/>
            <a:ext cx="441146" cy="245901"/>
          </a:xfrm>
          <a:prstGeom prst="rect">
            <a:avLst/>
          </a:prstGeom>
          <a:noFill/>
        </p:spPr>
        <p:txBody>
          <a:bodyPr wrap="none" rtlCol="0">
            <a:spAutoFit/>
          </a:bodyPr>
          <a:lstStyle/>
          <a:p>
            <a:r>
              <a:rPr kumimoji="1" lang="zh-CN" altLang="en-US" sz="998" b="1" dirty="0">
                <a:latin typeface="Microsoft YaHei" panose="020B0503020204020204" pitchFamily="34" charset="-122"/>
                <a:ea typeface="Microsoft YaHei" panose="020B0503020204020204" pitchFamily="34" charset="-122"/>
              </a:rPr>
              <a:t>图示</a:t>
            </a:r>
          </a:p>
        </p:txBody>
      </p:sp>
      <p:sp>
        <p:nvSpPr>
          <p:cNvPr id="20" name="文本框 19">
            <a:extLst>
              <a:ext uri="{FF2B5EF4-FFF2-40B4-BE49-F238E27FC236}">
                <a16:creationId xmlns:a16="http://schemas.microsoft.com/office/drawing/2014/main" id="{700647E1-E431-1248-9D4F-0E86D7E275EE}"/>
              </a:ext>
            </a:extLst>
          </p:cNvPr>
          <p:cNvSpPr txBox="1"/>
          <p:nvPr/>
        </p:nvSpPr>
        <p:spPr>
          <a:xfrm>
            <a:off x="287109" y="3600164"/>
            <a:ext cx="583814" cy="204030"/>
          </a:xfrm>
          <a:prstGeom prst="rect">
            <a:avLst/>
          </a:prstGeom>
          <a:noFill/>
        </p:spPr>
        <p:txBody>
          <a:bodyPr wrap="none" rtlCol="0">
            <a:spAutoFit/>
          </a:bodyPr>
          <a:lstStyle/>
          <a:p>
            <a:r>
              <a:rPr kumimoji="1" lang="en-US" altLang="zh-CN" sz="726" dirty="0">
                <a:latin typeface="Microsoft YaHei Light" panose="020B0503020204020204" pitchFamily="34" charset="-122"/>
                <a:ea typeface="Microsoft YaHei Light" panose="020B0503020204020204" pitchFamily="34" charset="-122"/>
              </a:rPr>
              <a:t>Diagrams</a:t>
            </a:r>
            <a:endParaRPr kumimoji="1" lang="zh-CN" altLang="en-US" sz="726" dirty="0">
              <a:latin typeface="Microsoft YaHei Light" panose="020B0503020204020204" pitchFamily="34" charset="-122"/>
              <a:ea typeface="Microsoft YaHei Light" panose="020B0503020204020204" pitchFamily="34" charset="-122"/>
            </a:endParaRPr>
          </a:p>
        </p:txBody>
      </p:sp>
      <p:sp>
        <p:nvSpPr>
          <p:cNvPr id="23" name="文本框 22">
            <a:extLst>
              <a:ext uri="{FF2B5EF4-FFF2-40B4-BE49-F238E27FC236}">
                <a16:creationId xmlns:a16="http://schemas.microsoft.com/office/drawing/2014/main" id="{5F08C1E8-F0FA-9C42-BAAA-22F6F1A4004F}"/>
              </a:ext>
            </a:extLst>
          </p:cNvPr>
          <p:cNvSpPr txBox="1"/>
          <p:nvPr/>
        </p:nvSpPr>
        <p:spPr>
          <a:xfrm>
            <a:off x="287109" y="9364163"/>
            <a:ext cx="441146" cy="245901"/>
          </a:xfrm>
          <a:prstGeom prst="rect">
            <a:avLst/>
          </a:prstGeom>
          <a:noFill/>
        </p:spPr>
        <p:txBody>
          <a:bodyPr wrap="none" rtlCol="0">
            <a:spAutoFit/>
          </a:bodyPr>
          <a:lstStyle/>
          <a:p>
            <a:r>
              <a:rPr kumimoji="1" lang="zh-CN" altLang="en-US" sz="998" b="1" dirty="0">
                <a:latin typeface="Microsoft YaHei" panose="020B0503020204020204" pitchFamily="34" charset="-122"/>
                <a:ea typeface="Microsoft YaHei" panose="020B0503020204020204" pitchFamily="34" charset="-122"/>
              </a:rPr>
              <a:t>供稿</a:t>
            </a:r>
          </a:p>
        </p:txBody>
      </p:sp>
      <p:sp>
        <p:nvSpPr>
          <p:cNvPr id="24" name="文本框 23">
            <a:extLst>
              <a:ext uri="{FF2B5EF4-FFF2-40B4-BE49-F238E27FC236}">
                <a16:creationId xmlns:a16="http://schemas.microsoft.com/office/drawing/2014/main" id="{491BA16E-0734-994E-A7F6-1CA943F0974E}"/>
              </a:ext>
            </a:extLst>
          </p:cNvPr>
          <p:cNvSpPr txBox="1"/>
          <p:nvPr/>
        </p:nvSpPr>
        <p:spPr>
          <a:xfrm>
            <a:off x="290176" y="9560746"/>
            <a:ext cx="673582" cy="204030"/>
          </a:xfrm>
          <a:prstGeom prst="rect">
            <a:avLst/>
          </a:prstGeom>
          <a:noFill/>
        </p:spPr>
        <p:txBody>
          <a:bodyPr wrap="none" rtlCol="0">
            <a:spAutoFit/>
          </a:bodyPr>
          <a:lstStyle/>
          <a:p>
            <a:r>
              <a:rPr kumimoji="1" lang="en" altLang="zh-CN" sz="726" dirty="0">
                <a:latin typeface="Microsoft YaHei Light" panose="020B0503020204020204" pitchFamily="34" charset="-122"/>
                <a:ea typeface="Microsoft YaHei Light" panose="020B0503020204020204" pitchFamily="34" charset="-122"/>
              </a:rPr>
              <a:t>Contributor</a:t>
            </a:r>
            <a:endParaRPr kumimoji="1" lang="zh-CN" altLang="en-US" sz="726" dirty="0">
              <a:latin typeface="Microsoft YaHei Light" panose="020B0503020204020204" pitchFamily="34" charset="-122"/>
              <a:ea typeface="Microsoft YaHei Light" panose="020B0503020204020204" pitchFamily="34" charset="-122"/>
            </a:endParaRPr>
          </a:p>
        </p:txBody>
      </p:sp>
      <p:sp>
        <p:nvSpPr>
          <p:cNvPr id="31" name="文本框 30">
            <a:extLst>
              <a:ext uri="{FF2B5EF4-FFF2-40B4-BE49-F238E27FC236}">
                <a16:creationId xmlns:a16="http://schemas.microsoft.com/office/drawing/2014/main" id="{7D91E3F8-86BF-CB46-91A1-24F41059C7AC}"/>
              </a:ext>
            </a:extLst>
          </p:cNvPr>
          <p:cNvSpPr txBox="1"/>
          <p:nvPr/>
        </p:nvSpPr>
        <p:spPr>
          <a:xfrm>
            <a:off x="973630" y="9416229"/>
            <a:ext cx="656143" cy="204030"/>
          </a:xfrm>
          <a:prstGeom prst="rect">
            <a:avLst/>
          </a:prstGeom>
          <a:noFill/>
        </p:spPr>
        <p:txBody>
          <a:bodyPr wrap="square" rtlCol="0">
            <a:spAutoFit/>
          </a:bodyPr>
          <a:lstStyle/>
          <a:p>
            <a:r>
              <a:rPr kumimoji="1" lang="zh-CN" altLang="en-US" sz="726" dirty="0">
                <a:latin typeface="Microsoft YaHei Light" panose="020B0503020204020204" pitchFamily="34" charset="-122"/>
                <a:ea typeface="Microsoft YaHei Light" panose="020B0503020204020204" pitchFamily="34" charset="-122"/>
              </a:rPr>
              <a:t>黄筱雨</a:t>
            </a:r>
            <a:endParaRPr kumimoji="1" lang="en-US" altLang="zh-CN" sz="726" dirty="0">
              <a:latin typeface="Microsoft YaHei Light" panose="020B0503020204020204" pitchFamily="34" charset="-122"/>
              <a:ea typeface="Microsoft YaHei Light" panose="020B0503020204020204" pitchFamily="34" charset="-122"/>
            </a:endParaRPr>
          </a:p>
        </p:txBody>
      </p:sp>
      <p:sp>
        <p:nvSpPr>
          <p:cNvPr id="32" name="文本框 31">
            <a:extLst>
              <a:ext uri="{FF2B5EF4-FFF2-40B4-BE49-F238E27FC236}">
                <a16:creationId xmlns:a16="http://schemas.microsoft.com/office/drawing/2014/main" id="{F995B658-51AC-5E4B-8DD3-7E9E504AF14B}"/>
              </a:ext>
            </a:extLst>
          </p:cNvPr>
          <p:cNvSpPr txBox="1"/>
          <p:nvPr/>
        </p:nvSpPr>
        <p:spPr>
          <a:xfrm>
            <a:off x="3359518" y="9373099"/>
            <a:ext cx="441146" cy="245901"/>
          </a:xfrm>
          <a:prstGeom prst="rect">
            <a:avLst/>
          </a:prstGeom>
          <a:noFill/>
        </p:spPr>
        <p:txBody>
          <a:bodyPr wrap="none" rtlCol="0">
            <a:spAutoFit/>
          </a:bodyPr>
          <a:lstStyle/>
          <a:p>
            <a:r>
              <a:rPr kumimoji="1" lang="zh-CN" altLang="en-US" sz="998" b="1" dirty="0">
                <a:latin typeface="Microsoft YaHei" panose="020B0503020204020204" pitchFamily="34" charset="-122"/>
                <a:ea typeface="Microsoft YaHei" panose="020B0503020204020204" pitchFamily="34" charset="-122"/>
              </a:rPr>
              <a:t>文献</a:t>
            </a:r>
          </a:p>
        </p:txBody>
      </p:sp>
      <p:sp>
        <p:nvSpPr>
          <p:cNvPr id="33" name="文本框 32">
            <a:extLst>
              <a:ext uri="{FF2B5EF4-FFF2-40B4-BE49-F238E27FC236}">
                <a16:creationId xmlns:a16="http://schemas.microsoft.com/office/drawing/2014/main" id="{CAAE555B-DA90-2A4E-8B78-8BD5F766D757}"/>
              </a:ext>
            </a:extLst>
          </p:cNvPr>
          <p:cNvSpPr txBox="1"/>
          <p:nvPr/>
        </p:nvSpPr>
        <p:spPr>
          <a:xfrm>
            <a:off x="3362585" y="9569682"/>
            <a:ext cx="587020" cy="204030"/>
          </a:xfrm>
          <a:prstGeom prst="rect">
            <a:avLst/>
          </a:prstGeom>
          <a:noFill/>
        </p:spPr>
        <p:txBody>
          <a:bodyPr wrap="none" rtlCol="0">
            <a:spAutoFit/>
          </a:bodyPr>
          <a:lstStyle/>
          <a:p>
            <a:r>
              <a:rPr kumimoji="1" lang="en-US" altLang="zh-CN" sz="726" dirty="0">
                <a:latin typeface="Microsoft YaHei Light" panose="020B0503020204020204" pitchFamily="34" charset="-122"/>
                <a:ea typeface="Microsoft YaHei Light" panose="020B0503020204020204" pitchFamily="34" charset="-122"/>
              </a:rPr>
              <a:t>Literature</a:t>
            </a:r>
            <a:endParaRPr kumimoji="1" lang="zh-CN" altLang="en-US" sz="726" dirty="0">
              <a:latin typeface="Microsoft YaHei Light" panose="020B0503020204020204" pitchFamily="34" charset="-122"/>
              <a:ea typeface="Microsoft YaHei Light" panose="020B0503020204020204" pitchFamily="34" charset="-122"/>
            </a:endParaRPr>
          </a:p>
        </p:txBody>
      </p:sp>
      <p:sp>
        <p:nvSpPr>
          <p:cNvPr id="34" name="文本框 33">
            <a:extLst>
              <a:ext uri="{FF2B5EF4-FFF2-40B4-BE49-F238E27FC236}">
                <a16:creationId xmlns:a16="http://schemas.microsoft.com/office/drawing/2014/main" id="{C41908C6-3FD2-564E-8F0C-A3F1F3E807AF}"/>
              </a:ext>
            </a:extLst>
          </p:cNvPr>
          <p:cNvSpPr txBox="1"/>
          <p:nvPr/>
        </p:nvSpPr>
        <p:spPr>
          <a:xfrm>
            <a:off x="3959837" y="9359148"/>
            <a:ext cx="2596081" cy="385490"/>
          </a:xfrm>
          <a:prstGeom prst="rect">
            <a:avLst/>
          </a:prstGeom>
          <a:noFill/>
        </p:spPr>
        <p:txBody>
          <a:bodyPr wrap="square" rtlCol="0">
            <a:spAutoFit/>
          </a:bodyPr>
          <a:lstStyle/>
          <a:p>
            <a:r>
              <a:rPr kumimoji="1" lang="en-US" altLang="zh-CN" sz="635" dirty="0">
                <a:latin typeface="Microsoft YaHei Light" panose="020B0503020204020204" pitchFamily="34" charset="-122"/>
                <a:ea typeface="Microsoft YaHei Light" panose="020B0503020204020204" pitchFamily="34" charset="-122"/>
              </a:rPr>
              <a:t>Yang J, Yang S, Li J, et al. A distance-driven urban simulation model (DISUSIM): Accounting for urban morphology at multiple landscape levels[J]. Cities, 2023, 134: 104156.</a:t>
            </a:r>
          </a:p>
        </p:txBody>
      </p:sp>
      <p:sp>
        <p:nvSpPr>
          <p:cNvPr id="21" name="文本框 20">
            <a:extLst>
              <a:ext uri="{FF2B5EF4-FFF2-40B4-BE49-F238E27FC236}">
                <a16:creationId xmlns:a16="http://schemas.microsoft.com/office/drawing/2014/main" id="{1449756C-BE3D-954F-A5F1-C7D53E43BAE7}"/>
              </a:ext>
            </a:extLst>
          </p:cNvPr>
          <p:cNvSpPr txBox="1"/>
          <p:nvPr/>
        </p:nvSpPr>
        <p:spPr>
          <a:xfrm>
            <a:off x="293792" y="505717"/>
            <a:ext cx="987771" cy="245901"/>
          </a:xfrm>
          <a:prstGeom prst="rect">
            <a:avLst/>
          </a:prstGeom>
          <a:noFill/>
        </p:spPr>
        <p:txBody>
          <a:bodyPr wrap="none" rtlCol="0">
            <a:spAutoFit/>
          </a:bodyPr>
          <a:lstStyle/>
          <a:p>
            <a:r>
              <a:rPr kumimoji="1" lang="en-US" altLang="zh-CN" sz="998" b="1" dirty="0">
                <a:latin typeface="Microsoft YaHei" panose="020B0503020204020204" pitchFamily="34" charset="-122"/>
                <a:ea typeface="Microsoft YaHei" panose="020B0503020204020204" pitchFamily="34" charset="-122"/>
              </a:rPr>
              <a:t>2023 week2 </a:t>
            </a:r>
            <a:endParaRPr kumimoji="1" lang="zh-CN" altLang="en-US" sz="998" b="1"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6163A55A-E7A1-AF06-7A76-A16443857476}"/>
              </a:ext>
            </a:extLst>
          </p:cNvPr>
          <p:cNvSpPr/>
          <p:nvPr/>
        </p:nvSpPr>
        <p:spPr>
          <a:xfrm>
            <a:off x="3445137" y="4077650"/>
            <a:ext cx="3412864" cy="2349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33"/>
          </a:p>
        </p:txBody>
      </p:sp>
      <p:sp>
        <p:nvSpPr>
          <p:cNvPr id="9" name="文本框 8">
            <a:extLst>
              <a:ext uri="{FF2B5EF4-FFF2-40B4-BE49-F238E27FC236}">
                <a16:creationId xmlns:a16="http://schemas.microsoft.com/office/drawing/2014/main" id="{0BA226E6-3279-6C27-603F-F6373D4445EA}"/>
              </a:ext>
            </a:extLst>
          </p:cNvPr>
          <p:cNvSpPr txBox="1"/>
          <p:nvPr/>
        </p:nvSpPr>
        <p:spPr>
          <a:xfrm>
            <a:off x="3369629" y="3733365"/>
            <a:ext cx="1957990" cy="483209"/>
          </a:xfrm>
          <a:prstGeom prst="rect">
            <a:avLst/>
          </a:prstGeom>
          <a:noFill/>
        </p:spPr>
        <p:txBody>
          <a:bodyPr wrap="square" rtlCol="0">
            <a:spAutoFit/>
          </a:bodyPr>
          <a:lstStyle/>
          <a:p>
            <a:pPr algn="just"/>
            <a:r>
              <a:rPr kumimoji="1" lang="en-US" altLang="zh-CN" sz="2540" b="1" dirty="0">
                <a:solidFill>
                  <a:schemeClr val="accent1"/>
                </a:solidFill>
                <a:latin typeface="Microsoft YaHei" panose="020B0503020204020204" pitchFamily="34" charset="-122"/>
                <a:ea typeface="Microsoft YaHei" panose="020B0503020204020204" pitchFamily="34" charset="-122"/>
              </a:rPr>
              <a:t>REVIEW</a:t>
            </a:r>
          </a:p>
        </p:txBody>
      </p:sp>
      <p:sp>
        <p:nvSpPr>
          <p:cNvPr id="10" name="文本框 9">
            <a:extLst>
              <a:ext uri="{FF2B5EF4-FFF2-40B4-BE49-F238E27FC236}">
                <a16:creationId xmlns:a16="http://schemas.microsoft.com/office/drawing/2014/main" id="{E42B4CD3-BAD2-5358-228D-7E6DD18E31FC}"/>
              </a:ext>
            </a:extLst>
          </p:cNvPr>
          <p:cNvSpPr txBox="1"/>
          <p:nvPr/>
        </p:nvSpPr>
        <p:spPr>
          <a:xfrm>
            <a:off x="3445137" y="4178785"/>
            <a:ext cx="1216352" cy="287771"/>
          </a:xfrm>
          <a:prstGeom prst="rect">
            <a:avLst/>
          </a:prstGeom>
          <a:noFill/>
        </p:spPr>
        <p:txBody>
          <a:bodyPr wrap="square" rtlCol="0">
            <a:spAutoFit/>
          </a:bodyPr>
          <a:lstStyle/>
          <a:p>
            <a:pPr algn="just"/>
            <a:r>
              <a:rPr kumimoji="1" lang="zh-CN" altLang="en-US" sz="1270" b="1" dirty="0">
                <a:solidFill>
                  <a:schemeClr val="bg1"/>
                </a:solidFill>
                <a:latin typeface="Microsoft YaHei" panose="020B0503020204020204" pitchFamily="34" charset="-122"/>
                <a:ea typeface="Microsoft YaHei" panose="020B0503020204020204" pitchFamily="34" charset="-122"/>
              </a:rPr>
              <a:t>核心亮点：</a:t>
            </a:r>
            <a:endParaRPr kumimoji="1" lang="en-US" altLang="zh-CN" sz="1270" b="1" dirty="0">
              <a:solidFill>
                <a:schemeClr val="bg1"/>
              </a:solidFill>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F9B80C96-370A-3B37-AFD7-8DC0D4991D9C}"/>
              </a:ext>
            </a:extLst>
          </p:cNvPr>
          <p:cNvSpPr txBox="1"/>
          <p:nvPr/>
        </p:nvSpPr>
        <p:spPr>
          <a:xfrm>
            <a:off x="3445137" y="4455294"/>
            <a:ext cx="3122599" cy="1705403"/>
          </a:xfrm>
          <a:prstGeom prst="rect">
            <a:avLst/>
          </a:prstGeom>
          <a:noFill/>
        </p:spPr>
        <p:txBody>
          <a:bodyPr wrap="square" rtlCol="0">
            <a:spAutoFit/>
          </a:bodyPr>
          <a:lstStyle/>
          <a:p>
            <a:pPr algn="just"/>
            <a:r>
              <a:rPr kumimoji="1" lang="zh-CN" altLang="en-US" sz="953" dirty="0">
                <a:solidFill>
                  <a:schemeClr val="bg1"/>
                </a:solidFill>
                <a:latin typeface="Microsoft YaHei" panose="020B0503020204020204" pitchFamily="34" charset="-122"/>
                <a:ea typeface="Microsoft YaHei" panose="020B0503020204020204" pitchFamily="34" charset="-122"/>
              </a:rPr>
              <a:t>①该模型包括三个距离驱动的组件，在宏</a:t>
            </a:r>
            <a:r>
              <a:rPr kumimoji="1" lang="en-US" altLang="zh-CN" sz="953" dirty="0">
                <a:solidFill>
                  <a:schemeClr val="bg1"/>
                </a:solidFill>
                <a:latin typeface="Microsoft YaHei" panose="020B0503020204020204" pitchFamily="34" charset="-122"/>
                <a:ea typeface="Microsoft YaHei" panose="020B0503020204020204" pitchFamily="34" charset="-122"/>
              </a:rPr>
              <a:t>-</a:t>
            </a:r>
            <a:r>
              <a:rPr kumimoji="1" lang="zh-CN" altLang="en-US" sz="953" dirty="0">
                <a:solidFill>
                  <a:schemeClr val="bg1"/>
                </a:solidFill>
                <a:latin typeface="Microsoft YaHei" panose="020B0503020204020204" pitchFamily="34" charset="-122"/>
                <a:ea typeface="Microsoft YaHei" panose="020B0503020204020204" pitchFamily="34" charset="-122"/>
              </a:rPr>
              <a:t>中</a:t>
            </a:r>
            <a:r>
              <a:rPr kumimoji="1" lang="en-US" altLang="zh-CN" sz="953" dirty="0">
                <a:solidFill>
                  <a:schemeClr val="bg1"/>
                </a:solidFill>
                <a:latin typeface="Microsoft YaHei" panose="020B0503020204020204" pitchFamily="34" charset="-122"/>
                <a:ea typeface="Microsoft YaHei" panose="020B0503020204020204" pitchFamily="34" charset="-122"/>
              </a:rPr>
              <a:t>-</a:t>
            </a:r>
            <a:r>
              <a:rPr kumimoji="1" lang="zh-CN" altLang="en-US" sz="953" dirty="0">
                <a:solidFill>
                  <a:schemeClr val="bg1"/>
                </a:solidFill>
                <a:latin typeface="Microsoft YaHei" panose="020B0503020204020204" pitchFamily="34" charset="-122"/>
                <a:ea typeface="Microsoft YaHei" panose="020B0503020204020204" pitchFamily="34" charset="-122"/>
              </a:rPr>
              <a:t>微三个层面均可以对城市形态生长进行把控和模拟，将所有三个距离驱动组件耦合在一起将大大增强集成模型以对城市形态进行多级控制，从而产生逼真的效果城市景观。</a:t>
            </a:r>
            <a:endParaRPr kumimoji="1" lang="en-US" altLang="zh-CN" sz="953" dirty="0">
              <a:solidFill>
                <a:schemeClr val="bg1"/>
              </a:solidFill>
              <a:latin typeface="Microsoft YaHei" panose="020B0503020204020204" pitchFamily="34" charset="-122"/>
              <a:ea typeface="Microsoft YaHei" panose="020B0503020204020204" pitchFamily="34" charset="-122"/>
            </a:endParaRPr>
          </a:p>
          <a:p>
            <a:pPr algn="just"/>
            <a:endParaRPr kumimoji="1" lang="en-US" altLang="zh-CN" sz="953" dirty="0">
              <a:solidFill>
                <a:schemeClr val="bg1"/>
              </a:solidFill>
              <a:latin typeface="Microsoft YaHei" panose="020B0503020204020204" pitchFamily="34" charset="-122"/>
              <a:ea typeface="Microsoft YaHei" panose="020B0503020204020204" pitchFamily="34" charset="-122"/>
            </a:endParaRPr>
          </a:p>
          <a:p>
            <a:pPr algn="just"/>
            <a:r>
              <a:rPr kumimoji="1" lang="zh-CN" altLang="en-US" sz="953" dirty="0">
                <a:solidFill>
                  <a:schemeClr val="bg1"/>
                </a:solidFill>
                <a:latin typeface="Microsoft YaHei" panose="020B0503020204020204" pitchFamily="34" charset="-122"/>
                <a:ea typeface="Microsoft YaHei" panose="020B0503020204020204" pitchFamily="34" charset="-122"/>
              </a:rPr>
              <a:t>②采用基于同心环的策略将研究区域空间划分为子区域，从而代表城市发展的时空异质。</a:t>
            </a:r>
            <a:endParaRPr kumimoji="1" lang="en-US" altLang="zh-CN" sz="953" dirty="0">
              <a:solidFill>
                <a:schemeClr val="bg1"/>
              </a:solidFill>
              <a:latin typeface="Microsoft YaHei" panose="020B0503020204020204" pitchFamily="34" charset="-122"/>
              <a:ea typeface="Microsoft YaHei" panose="020B0503020204020204" pitchFamily="34" charset="-122"/>
            </a:endParaRPr>
          </a:p>
          <a:p>
            <a:pPr algn="just"/>
            <a:endParaRPr kumimoji="1" lang="en-US" altLang="zh-CN" sz="953" dirty="0">
              <a:solidFill>
                <a:schemeClr val="bg1"/>
              </a:solidFill>
              <a:latin typeface="Microsoft YaHei" panose="020B0503020204020204" pitchFamily="34" charset="-122"/>
              <a:ea typeface="Microsoft YaHei" panose="020B0503020204020204" pitchFamily="34" charset="-122"/>
            </a:endParaRPr>
          </a:p>
          <a:p>
            <a:pPr algn="just"/>
            <a:r>
              <a:rPr kumimoji="1" lang="zh-CN" altLang="en-US" sz="953" dirty="0">
                <a:solidFill>
                  <a:schemeClr val="bg1"/>
                </a:solidFill>
                <a:latin typeface="Microsoft YaHei" panose="020B0503020204020204" pitchFamily="34" charset="-122"/>
                <a:ea typeface="Microsoft YaHei" panose="020B0503020204020204" pitchFamily="34" charset="-122"/>
              </a:rPr>
              <a:t>③距离驱动规则的支持下，仅根据年初和年底的历史城市土地地图信息生成准确的城市景观。</a:t>
            </a:r>
            <a:r>
              <a:rPr kumimoji="1" lang="en-US" altLang="zh-CN" sz="953" dirty="0">
                <a:solidFill>
                  <a:schemeClr val="bg1"/>
                </a:solidFill>
                <a:latin typeface="Microsoft YaHei" panose="020B0503020204020204" pitchFamily="34" charset="-122"/>
                <a:ea typeface="Microsoft YaHei" panose="020B0503020204020204" pitchFamily="34" charset="-122"/>
              </a:rPr>
              <a:t>DisUSIM </a:t>
            </a:r>
            <a:r>
              <a:rPr kumimoji="1" lang="zh-CN" altLang="en-US" sz="953" dirty="0">
                <a:solidFill>
                  <a:schemeClr val="bg1"/>
                </a:solidFill>
                <a:latin typeface="Microsoft YaHei" panose="020B0503020204020204" pitchFamily="34" charset="-122"/>
                <a:ea typeface="Microsoft YaHei" panose="020B0503020204020204" pitchFamily="34" charset="-122"/>
              </a:rPr>
              <a:t>易于实现且用户友好，无需处理复杂的数据和算法。</a:t>
            </a:r>
            <a:endParaRPr kumimoji="1" lang="en-US" altLang="zh-CN" sz="953" dirty="0">
              <a:solidFill>
                <a:schemeClr val="bg1"/>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E64A9A4A-7756-9232-7147-CBE9F554416F}"/>
              </a:ext>
            </a:extLst>
          </p:cNvPr>
          <p:cNvSpPr/>
          <p:nvPr/>
        </p:nvSpPr>
        <p:spPr>
          <a:xfrm>
            <a:off x="3461274" y="3660598"/>
            <a:ext cx="3412864" cy="183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33"/>
          </a:p>
        </p:txBody>
      </p:sp>
      <p:pic>
        <p:nvPicPr>
          <p:cNvPr id="26" name="图片 25">
            <a:extLst>
              <a:ext uri="{FF2B5EF4-FFF2-40B4-BE49-F238E27FC236}">
                <a16:creationId xmlns:a16="http://schemas.microsoft.com/office/drawing/2014/main" id="{8FF510EF-7EA9-4B07-914B-3FD824559748}"/>
              </a:ext>
            </a:extLst>
          </p:cNvPr>
          <p:cNvPicPr>
            <a:picLocks noChangeAspect="1"/>
          </p:cNvPicPr>
          <p:nvPr/>
        </p:nvPicPr>
        <p:blipFill>
          <a:blip r:embed="rId2"/>
          <a:stretch>
            <a:fillRect/>
          </a:stretch>
        </p:blipFill>
        <p:spPr>
          <a:xfrm>
            <a:off x="7086797" y="8543198"/>
            <a:ext cx="1290375" cy="1313418"/>
          </a:xfrm>
          <a:prstGeom prst="rect">
            <a:avLst/>
          </a:prstGeom>
        </p:spPr>
      </p:pic>
      <p:pic>
        <p:nvPicPr>
          <p:cNvPr id="3" name="Picture 2" descr="图 2">
            <a:extLst>
              <a:ext uri="{FF2B5EF4-FFF2-40B4-BE49-F238E27FC236}">
                <a16:creationId xmlns:a16="http://schemas.microsoft.com/office/drawing/2014/main" id="{1719959E-D3CC-9C11-8C66-745AA8AD2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42" y="3826127"/>
            <a:ext cx="3103933" cy="199080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D272034-34AB-2779-595A-50597D33F21B}"/>
              </a:ext>
            </a:extLst>
          </p:cNvPr>
          <p:cNvSpPr txBox="1"/>
          <p:nvPr/>
        </p:nvSpPr>
        <p:spPr>
          <a:xfrm>
            <a:off x="-235352" y="5883438"/>
            <a:ext cx="4142719" cy="204030"/>
          </a:xfrm>
          <a:prstGeom prst="rect">
            <a:avLst/>
          </a:prstGeom>
          <a:noFill/>
        </p:spPr>
        <p:txBody>
          <a:bodyPr wrap="square" rtlCol="0">
            <a:spAutoFit/>
          </a:bodyPr>
          <a:lstStyle/>
          <a:p>
            <a:pPr algn="ctr"/>
            <a:r>
              <a:rPr kumimoji="1" lang="en-US" altLang="zh-CN" sz="726" dirty="0">
                <a:latin typeface="Microsoft YaHei Light" panose="020B0503020204020204" pitchFamily="34" charset="-122"/>
                <a:ea typeface="Microsoft YaHei Light" panose="020B0503020204020204" pitchFamily="34" charset="-122"/>
              </a:rPr>
              <a:t>Figure 1</a:t>
            </a:r>
            <a:r>
              <a:rPr kumimoji="1" lang="zh-CN" altLang="en-US" sz="726" dirty="0">
                <a:latin typeface="Microsoft YaHei Light" panose="020B0503020204020204" pitchFamily="34" charset="-122"/>
                <a:ea typeface="Microsoft YaHei Light" panose="020B0503020204020204" pitchFamily="34" charset="-122"/>
              </a:rPr>
              <a:t> </a:t>
            </a:r>
            <a:r>
              <a:rPr kumimoji="1" lang="en-US" altLang="zh-CN" sz="726" dirty="0">
                <a:latin typeface="Microsoft YaHei Light" panose="020B0503020204020204" pitchFamily="34" charset="-122"/>
                <a:ea typeface="Microsoft YaHei Light" panose="020B0503020204020204" pitchFamily="34" charset="-122"/>
              </a:rPr>
              <a:t>:</a:t>
            </a:r>
            <a:r>
              <a:rPr kumimoji="1" lang="zh-CN" altLang="en-US" sz="726" dirty="0">
                <a:latin typeface="Microsoft YaHei Light" panose="020B0503020204020204" pitchFamily="34" charset="-122"/>
                <a:ea typeface="Microsoft YaHei Light" panose="020B0503020204020204" pitchFamily="34" charset="-122"/>
              </a:rPr>
              <a:t> 模型建构逻辑图。</a:t>
            </a:r>
            <a:endParaRPr kumimoji="1" lang="en-US" altLang="zh-CN" sz="726" dirty="0">
              <a:latin typeface="Microsoft YaHei Light" panose="020B0503020204020204" pitchFamily="34" charset="-122"/>
              <a:ea typeface="Microsoft YaHei Light" panose="020B0503020204020204" pitchFamily="34" charset="-122"/>
            </a:endParaRPr>
          </a:p>
        </p:txBody>
      </p:sp>
      <p:pic>
        <p:nvPicPr>
          <p:cNvPr id="5" name="Picture 6" descr="图 4">
            <a:extLst>
              <a:ext uri="{FF2B5EF4-FFF2-40B4-BE49-F238E27FC236}">
                <a16:creationId xmlns:a16="http://schemas.microsoft.com/office/drawing/2014/main" id="{78CC8070-218F-895D-4971-8F42BBD23E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46" y="6149283"/>
            <a:ext cx="3106511" cy="1629723"/>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BD2554CB-9050-95C0-CE27-BDE2FC2DFC3D}"/>
              </a:ext>
            </a:extLst>
          </p:cNvPr>
          <p:cNvSpPr txBox="1"/>
          <p:nvPr/>
        </p:nvSpPr>
        <p:spPr>
          <a:xfrm>
            <a:off x="-235352" y="7914270"/>
            <a:ext cx="4142719" cy="204030"/>
          </a:xfrm>
          <a:prstGeom prst="rect">
            <a:avLst/>
          </a:prstGeom>
          <a:noFill/>
        </p:spPr>
        <p:txBody>
          <a:bodyPr wrap="square" rtlCol="0">
            <a:spAutoFit/>
          </a:bodyPr>
          <a:lstStyle/>
          <a:p>
            <a:pPr algn="ctr"/>
            <a:r>
              <a:rPr kumimoji="1" lang="en-US" altLang="zh-CN" sz="726" dirty="0">
                <a:latin typeface="Microsoft YaHei Light" panose="020B0503020204020204" pitchFamily="34" charset="-122"/>
                <a:ea typeface="Microsoft YaHei Light" panose="020B0503020204020204" pitchFamily="34" charset="-122"/>
              </a:rPr>
              <a:t>Figure 2</a:t>
            </a:r>
            <a:r>
              <a:rPr kumimoji="1" lang="zh-CN" altLang="en-US" sz="726" dirty="0">
                <a:latin typeface="Microsoft YaHei Light" panose="020B0503020204020204" pitchFamily="34" charset="-122"/>
                <a:ea typeface="Microsoft YaHei Light" panose="020B0503020204020204" pitchFamily="34" charset="-122"/>
              </a:rPr>
              <a:t> </a:t>
            </a:r>
            <a:r>
              <a:rPr kumimoji="1" lang="en-US" altLang="zh-CN" sz="726" dirty="0">
                <a:latin typeface="Microsoft YaHei Light" panose="020B0503020204020204" pitchFamily="34" charset="-122"/>
                <a:ea typeface="Microsoft YaHei Light" panose="020B0503020204020204" pitchFamily="34" charset="-122"/>
              </a:rPr>
              <a:t>:2017 </a:t>
            </a:r>
            <a:r>
              <a:rPr kumimoji="1" lang="zh-CN" altLang="en-US" sz="726" dirty="0">
                <a:latin typeface="Microsoft YaHei Light" panose="020B0503020204020204" pitchFamily="34" charset="-122"/>
                <a:ea typeface="Microsoft YaHei Light" panose="020B0503020204020204" pitchFamily="34" charset="-122"/>
              </a:rPr>
              <a:t>年不同实验的观察（</a:t>
            </a:r>
            <a:r>
              <a:rPr kumimoji="1" lang="en-US" altLang="zh-CN" sz="726" dirty="0" err="1">
                <a:latin typeface="Microsoft YaHei Light" panose="020B0503020204020204" pitchFamily="34" charset="-122"/>
                <a:ea typeface="Microsoft YaHei Light" panose="020B0503020204020204" pitchFamily="34" charset="-122"/>
              </a:rPr>
              <a:t>Obs</a:t>
            </a:r>
            <a:r>
              <a:rPr kumimoji="1" lang="zh-CN" altLang="en-US" sz="726" dirty="0">
                <a:latin typeface="Microsoft YaHei Light" panose="020B0503020204020204" pitchFamily="34" charset="-122"/>
                <a:ea typeface="Microsoft YaHei Light" panose="020B0503020204020204" pitchFamily="34" charset="-122"/>
              </a:rPr>
              <a:t>）和模拟城市景观</a:t>
            </a:r>
            <a:endParaRPr kumimoji="1" lang="en-US" altLang="zh-CN" sz="726" dirty="0">
              <a:latin typeface="Microsoft YaHei Light" panose="020B0503020204020204" pitchFamily="34" charset="-122"/>
              <a:ea typeface="Microsoft YaHei Light" panose="020B0503020204020204" pitchFamily="34" charset="-122"/>
            </a:endParaRPr>
          </a:p>
        </p:txBody>
      </p:sp>
      <p:pic>
        <p:nvPicPr>
          <p:cNvPr id="27" name="Picture 10" descr="图 8">
            <a:extLst>
              <a:ext uri="{FF2B5EF4-FFF2-40B4-BE49-F238E27FC236}">
                <a16:creationId xmlns:a16="http://schemas.microsoft.com/office/drawing/2014/main" id="{F3DC83D4-36EF-1273-7350-A7B910E1D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327" y="6550170"/>
            <a:ext cx="3091630" cy="1305867"/>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D9D84D62-ADFE-8102-E3FD-2BEE47F3F149}"/>
              </a:ext>
            </a:extLst>
          </p:cNvPr>
          <p:cNvSpPr txBox="1"/>
          <p:nvPr/>
        </p:nvSpPr>
        <p:spPr>
          <a:xfrm>
            <a:off x="3068268" y="7943444"/>
            <a:ext cx="4142719" cy="204030"/>
          </a:xfrm>
          <a:prstGeom prst="rect">
            <a:avLst/>
          </a:prstGeom>
          <a:noFill/>
        </p:spPr>
        <p:txBody>
          <a:bodyPr wrap="square" rtlCol="0">
            <a:spAutoFit/>
          </a:bodyPr>
          <a:lstStyle/>
          <a:p>
            <a:pPr algn="ctr"/>
            <a:r>
              <a:rPr kumimoji="1" lang="en-US" altLang="zh-CN" sz="726" dirty="0">
                <a:latin typeface="Microsoft YaHei Light" panose="020B0503020204020204" pitchFamily="34" charset="-122"/>
                <a:ea typeface="Microsoft YaHei Light" panose="020B0503020204020204" pitchFamily="34" charset="-122"/>
              </a:rPr>
              <a:t>Figure 3</a:t>
            </a:r>
            <a:r>
              <a:rPr kumimoji="1" lang="zh-CN" altLang="en-US" sz="726" dirty="0">
                <a:latin typeface="Microsoft YaHei Light" panose="020B0503020204020204" pitchFamily="34" charset="-122"/>
                <a:ea typeface="Microsoft YaHei Light" panose="020B0503020204020204" pitchFamily="34" charset="-122"/>
              </a:rPr>
              <a:t> </a:t>
            </a:r>
            <a:r>
              <a:rPr kumimoji="1" lang="en-US" altLang="zh-CN" sz="726" dirty="0">
                <a:latin typeface="Microsoft YaHei Light" panose="020B0503020204020204" pitchFamily="34" charset="-122"/>
                <a:ea typeface="Microsoft YaHei Light" panose="020B0503020204020204" pitchFamily="34" charset="-122"/>
              </a:rPr>
              <a:t>:</a:t>
            </a:r>
            <a:r>
              <a:rPr kumimoji="1" lang="zh-CN" altLang="en-US" sz="726" dirty="0">
                <a:latin typeface="Microsoft YaHei Light" panose="020B0503020204020204" pitchFamily="34" charset="-122"/>
                <a:ea typeface="Microsoft YaHei Light" panose="020B0503020204020204" pitchFamily="34" charset="-122"/>
              </a:rPr>
              <a:t>从 </a:t>
            </a:r>
            <a:r>
              <a:rPr kumimoji="1" lang="en-US" altLang="zh-CN" sz="726" dirty="0">
                <a:latin typeface="Microsoft YaHei Light" panose="020B0503020204020204" pitchFamily="34" charset="-122"/>
                <a:ea typeface="Microsoft YaHei Light" panose="020B0503020204020204" pitchFamily="34" charset="-122"/>
              </a:rPr>
              <a:t>10 </a:t>
            </a:r>
            <a:r>
              <a:rPr kumimoji="1" lang="zh-CN" altLang="en-US" sz="726" dirty="0">
                <a:latin typeface="Microsoft YaHei Light" panose="020B0503020204020204" pitchFamily="34" charset="-122"/>
                <a:ea typeface="Microsoft YaHei Light" panose="020B0503020204020204" pitchFamily="34" charset="-122"/>
              </a:rPr>
              <a:t>个不同空间形态的场景模拟城市景观</a:t>
            </a:r>
            <a:endParaRPr kumimoji="1" lang="en-US" altLang="zh-CN" sz="726" dirty="0">
              <a:latin typeface="Microsoft YaHei Light" panose="020B0503020204020204" pitchFamily="34" charset="-122"/>
              <a:ea typeface="Microsoft YaHei Light" panose="020B0503020204020204" pitchFamily="34" charset="-122"/>
            </a:endParaRPr>
          </a:p>
        </p:txBody>
      </p:sp>
      <p:pic>
        <p:nvPicPr>
          <p:cNvPr id="29" name="Picture 8" descr="图 6">
            <a:extLst>
              <a:ext uri="{FF2B5EF4-FFF2-40B4-BE49-F238E27FC236}">
                <a16:creationId xmlns:a16="http://schemas.microsoft.com/office/drawing/2014/main" id="{66CB576E-DBF8-F0FC-093C-22604FEBEF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75" y="8166711"/>
            <a:ext cx="3145381" cy="1006722"/>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C2287B09-A2B5-925F-364F-8F129C11E2BB}"/>
              </a:ext>
            </a:extLst>
          </p:cNvPr>
          <p:cNvSpPr txBox="1"/>
          <p:nvPr/>
        </p:nvSpPr>
        <p:spPr>
          <a:xfrm>
            <a:off x="3445137" y="8793538"/>
            <a:ext cx="2804104" cy="427425"/>
          </a:xfrm>
          <a:prstGeom prst="rect">
            <a:avLst/>
          </a:prstGeom>
          <a:noFill/>
        </p:spPr>
        <p:txBody>
          <a:bodyPr wrap="square" rtlCol="0">
            <a:spAutoFit/>
          </a:bodyPr>
          <a:lstStyle/>
          <a:p>
            <a:pPr algn="ctr"/>
            <a:r>
              <a:rPr kumimoji="1" lang="en-US" altLang="zh-CN" sz="726" dirty="0">
                <a:latin typeface="Microsoft YaHei Light" panose="020B0503020204020204" pitchFamily="34" charset="-122"/>
                <a:ea typeface="Microsoft YaHei Light" panose="020B0503020204020204" pitchFamily="34" charset="-122"/>
              </a:rPr>
              <a:t>Figure 4</a:t>
            </a:r>
            <a:r>
              <a:rPr kumimoji="1" lang="zh-CN" altLang="en-US" sz="726" dirty="0">
                <a:latin typeface="Microsoft YaHei Light" panose="020B0503020204020204" pitchFamily="34" charset="-122"/>
                <a:ea typeface="Microsoft YaHei Light" panose="020B0503020204020204" pitchFamily="34" charset="-122"/>
              </a:rPr>
              <a:t> </a:t>
            </a:r>
            <a:r>
              <a:rPr kumimoji="1" lang="en-US" altLang="zh-CN" sz="726" dirty="0">
                <a:latin typeface="Microsoft YaHei Light" panose="020B0503020204020204" pitchFamily="34" charset="-122"/>
                <a:ea typeface="Microsoft YaHei Light" panose="020B0503020204020204" pitchFamily="34" charset="-122"/>
              </a:rPr>
              <a:t>:</a:t>
            </a:r>
            <a:r>
              <a:rPr kumimoji="1" lang="zh-CN" altLang="en-US" sz="726" dirty="0">
                <a:latin typeface="Microsoft YaHei Light" panose="020B0503020204020204" pitchFamily="34" charset="-122"/>
                <a:ea typeface="Microsoft YaHei Light" panose="020B0503020204020204" pitchFamily="34" charset="-122"/>
              </a:rPr>
              <a:t> </a:t>
            </a:r>
            <a:r>
              <a:rPr kumimoji="1" lang="en-US" altLang="zh-CN" sz="726" dirty="0">
                <a:latin typeface="Microsoft YaHei Light" panose="020B0503020204020204" pitchFamily="34" charset="-122"/>
                <a:ea typeface="Microsoft YaHei Light" panose="020B0503020204020204" pitchFamily="34" charset="-122"/>
              </a:rPr>
              <a:t>1991 </a:t>
            </a:r>
            <a:r>
              <a:rPr kumimoji="1" lang="zh-CN" altLang="en-US" sz="726" dirty="0">
                <a:latin typeface="Microsoft YaHei Light" panose="020B0503020204020204" pitchFamily="34" charset="-122"/>
                <a:ea typeface="Microsoft YaHei Light" panose="020B0503020204020204" pitchFamily="34" charset="-122"/>
              </a:rPr>
              <a:t>年至 </a:t>
            </a:r>
            <a:r>
              <a:rPr kumimoji="1" lang="en-US" altLang="zh-CN" sz="726" dirty="0">
                <a:latin typeface="Microsoft YaHei Light" panose="020B0503020204020204" pitchFamily="34" charset="-122"/>
                <a:ea typeface="Microsoft YaHei Light" panose="020B0503020204020204" pitchFamily="34" charset="-122"/>
              </a:rPr>
              <a:t>2017 </a:t>
            </a:r>
            <a:r>
              <a:rPr kumimoji="1" lang="zh-CN" altLang="en-US" sz="726" dirty="0">
                <a:latin typeface="Microsoft YaHei Light" panose="020B0503020204020204" pitchFamily="34" charset="-122"/>
                <a:ea typeface="Microsoft YaHei Light" panose="020B0503020204020204" pitchFamily="34" charset="-122"/>
              </a:rPr>
              <a:t>年观察和模拟城市景观的指标（</a:t>
            </a:r>
            <a:r>
              <a:rPr kumimoji="1" lang="en-US" altLang="zh-CN" sz="726" dirty="0">
                <a:latin typeface="Microsoft YaHei Light" panose="020B0503020204020204" pitchFamily="34" charset="-122"/>
                <a:ea typeface="Microsoft YaHei Light" panose="020B0503020204020204" pitchFamily="34" charset="-122"/>
              </a:rPr>
              <a:t>a. </a:t>
            </a:r>
            <a:r>
              <a:rPr kumimoji="1" lang="zh-CN" altLang="en-US" sz="726" dirty="0">
                <a:latin typeface="Microsoft YaHei Light" panose="020B0503020204020204" pitchFamily="34" charset="-122"/>
                <a:ea typeface="Microsoft YaHei Light" panose="020B0503020204020204" pitchFamily="34" charset="-122"/>
              </a:rPr>
              <a:t>斑块密度 </a:t>
            </a:r>
            <a:r>
              <a:rPr kumimoji="1" lang="en-US" altLang="zh-CN" sz="726" dirty="0">
                <a:latin typeface="Microsoft YaHei Light" panose="020B0503020204020204" pitchFamily="34" charset="-122"/>
                <a:ea typeface="Microsoft YaHei Light" panose="020B0503020204020204" pitchFamily="34" charset="-122"/>
              </a:rPr>
              <a:t>(PD)</a:t>
            </a:r>
            <a:r>
              <a:rPr kumimoji="1" lang="zh-CN" altLang="en-US" sz="726" dirty="0">
                <a:latin typeface="Microsoft YaHei Light" panose="020B0503020204020204" pitchFamily="34" charset="-122"/>
                <a:ea typeface="Microsoft YaHei Light" panose="020B0503020204020204" pitchFamily="34" charset="-122"/>
              </a:rPr>
              <a:t>，</a:t>
            </a:r>
            <a:r>
              <a:rPr kumimoji="1" lang="en-US" altLang="zh-CN" sz="726" dirty="0">
                <a:latin typeface="Microsoft YaHei Light" panose="020B0503020204020204" pitchFamily="34" charset="-122"/>
                <a:ea typeface="Microsoft YaHei Light" panose="020B0503020204020204" pitchFamily="34" charset="-122"/>
              </a:rPr>
              <a:t>b. </a:t>
            </a:r>
            <a:r>
              <a:rPr kumimoji="1" lang="zh-CN" altLang="en-US" sz="726" dirty="0">
                <a:latin typeface="Microsoft YaHei Light" panose="020B0503020204020204" pitchFamily="34" charset="-122"/>
                <a:ea typeface="Microsoft YaHei Light" panose="020B0503020204020204" pitchFamily="34" charset="-122"/>
              </a:rPr>
              <a:t>聚集指数 </a:t>
            </a:r>
            <a:r>
              <a:rPr kumimoji="1" lang="en-US" altLang="zh-CN" sz="726" dirty="0">
                <a:latin typeface="Microsoft YaHei Light" panose="020B0503020204020204" pitchFamily="34" charset="-122"/>
                <a:ea typeface="Microsoft YaHei Light" panose="020B0503020204020204" pitchFamily="34" charset="-122"/>
              </a:rPr>
              <a:t>(AI)</a:t>
            </a:r>
            <a:r>
              <a:rPr kumimoji="1" lang="zh-CN" altLang="en-US" sz="726" dirty="0">
                <a:latin typeface="Microsoft YaHei Light" panose="020B0503020204020204" pitchFamily="34" charset="-122"/>
                <a:ea typeface="Microsoft YaHei Light" panose="020B0503020204020204" pitchFamily="34" charset="-122"/>
              </a:rPr>
              <a:t>，和 </a:t>
            </a:r>
            <a:r>
              <a:rPr kumimoji="1" lang="en-US" altLang="zh-CN" sz="726" dirty="0">
                <a:latin typeface="Microsoft YaHei Light" panose="020B0503020204020204" pitchFamily="34" charset="-122"/>
                <a:ea typeface="Microsoft YaHei Light" panose="020B0503020204020204" pitchFamily="34" charset="-122"/>
              </a:rPr>
              <a:t>c. </a:t>
            </a:r>
            <a:r>
              <a:rPr kumimoji="1" lang="zh-CN" altLang="en-US" sz="726" dirty="0">
                <a:latin typeface="Microsoft YaHei Light" panose="020B0503020204020204" pitchFamily="34" charset="-122"/>
                <a:ea typeface="Microsoft YaHei Light" panose="020B0503020204020204" pitchFamily="34" charset="-122"/>
              </a:rPr>
              <a:t>平均欧氏最近邻距离 </a:t>
            </a:r>
            <a:r>
              <a:rPr kumimoji="1" lang="en-US" altLang="zh-CN" sz="726" dirty="0">
                <a:latin typeface="Microsoft YaHei Light" panose="020B0503020204020204" pitchFamily="34" charset="-122"/>
                <a:ea typeface="Microsoft YaHei Light" panose="020B0503020204020204" pitchFamily="34" charset="-122"/>
              </a:rPr>
              <a:t>(ENN_MN)</a:t>
            </a:r>
            <a:r>
              <a:rPr kumimoji="1" lang="zh-CN" altLang="en-US" sz="726" dirty="0">
                <a:latin typeface="Microsoft YaHei Light" panose="020B0503020204020204" pitchFamily="34" charset="-122"/>
                <a:ea typeface="Microsoft YaHei Light" panose="020B0503020204020204" pitchFamily="34" charset="-122"/>
              </a:rPr>
              <a:t>）</a:t>
            </a:r>
            <a:endParaRPr kumimoji="1" lang="en-US" altLang="zh-CN" sz="726" dirty="0">
              <a:latin typeface="Microsoft YaHei Light" panose="020B0503020204020204" pitchFamily="34" charset="-122"/>
              <a:ea typeface="Microsoft YaHei Light" panose="020B0503020204020204" pitchFamily="34" charset="-122"/>
            </a:endParaRPr>
          </a:p>
        </p:txBody>
      </p:sp>
      <p:sp>
        <p:nvSpPr>
          <p:cNvPr id="8" name="文本框 7">
            <a:extLst>
              <a:ext uri="{FF2B5EF4-FFF2-40B4-BE49-F238E27FC236}">
                <a16:creationId xmlns:a16="http://schemas.microsoft.com/office/drawing/2014/main" id="{8B70AED2-5948-F484-04DA-244F4CEB0B91}"/>
              </a:ext>
            </a:extLst>
          </p:cNvPr>
          <p:cNvSpPr txBox="1"/>
          <p:nvPr/>
        </p:nvSpPr>
        <p:spPr>
          <a:xfrm>
            <a:off x="5669092" y="505717"/>
            <a:ext cx="1002197" cy="245901"/>
          </a:xfrm>
          <a:prstGeom prst="rect">
            <a:avLst/>
          </a:prstGeom>
          <a:noFill/>
        </p:spPr>
        <p:txBody>
          <a:bodyPr wrap="none" rtlCol="0">
            <a:spAutoFit/>
          </a:bodyPr>
          <a:lstStyle/>
          <a:p>
            <a:r>
              <a:rPr kumimoji="1" lang="en-US" altLang="zh-CN" sz="998" b="1" dirty="0">
                <a:latin typeface="Microsoft YaHei" panose="020B0503020204020204" pitchFamily="34" charset="-122"/>
                <a:ea typeface="Microsoft YaHei" panose="020B0503020204020204" pitchFamily="34" charset="-122"/>
              </a:rPr>
              <a:t>  2023-01-14</a:t>
            </a:r>
            <a:endParaRPr kumimoji="1" lang="zh-CN" altLang="en-US" sz="998"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7271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A64E82-D7E6-3B60-B060-28DA50E072F4}"/>
              </a:ext>
            </a:extLst>
          </p:cNvPr>
          <p:cNvSpPr txBox="1"/>
          <p:nvPr/>
        </p:nvSpPr>
        <p:spPr>
          <a:xfrm>
            <a:off x="425450" y="3115056"/>
            <a:ext cx="6432550" cy="1496307"/>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中国如何以最小成本实现碳排放达峰目标？影子价格与碳排放优化配置的研究视角</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000" dirty="0">
                <a:latin typeface="微软雅黑" panose="020B0503020204020204" pitchFamily="34" charset="-122"/>
                <a:ea typeface="微软雅黑" panose="020B0503020204020204" pitchFamily="34" charset="-122"/>
              </a:rPr>
              <a:t>Ao Z, Fei R, Jiang H, et al. How can China achieve its goal of peaking carbon emissions at minimal cost? A research perspective from shadow price and optimal allocation of carbon emissions[J]. Journal of Environmental Management, 2023, 325: 116458.</a:t>
            </a:r>
          </a:p>
        </p:txBody>
      </p:sp>
      <p:sp>
        <p:nvSpPr>
          <p:cNvPr id="5" name="文本框 4">
            <a:extLst>
              <a:ext uri="{FF2B5EF4-FFF2-40B4-BE49-F238E27FC236}">
                <a16:creationId xmlns:a16="http://schemas.microsoft.com/office/drawing/2014/main" id="{89ABBAE1-EBAC-183E-47B9-A861649816C0}"/>
              </a:ext>
            </a:extLst>
          </p:cNvPr>
          <p:cNvSpPr txBox="1"/>
          <p:nvPr/>
        </p:nvSpPr>
        <p:spPr>
          <a:xfrm>
            <a:off x="368300" y="4683702"/>
            <a:ext cx="6364224" cy="5310685"/>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本文尝试用影子价格来衡量减排的平均社会成本、边际减排成本基于非径向距离函数刻画碳减排压力，基于变系数模型给出省级减排最优方案，使全国减排成本最小化。</a:t>
            </a:r>
            <a:endParaRPr lang="en-US" altLang="zh-CN" sz="1200" dirty="0"/>
          </a:p>
          <a:p>
            <a:pPr>
              <a:lnSpc>
                <a:spcPts val="1700"/>
              </a:lnSpc>
            </a:pPr>
            <a:r>
              <a:rPr lang="zh-CN" altLang="en-US" sz="1200" b="1" dirty="0"/>
              <a:t>三个研究问题：</a:t>
            </a:r>
            <a:r>
              <a:rPr lang="en-US" altLang="zh-CN" sz="1200" dirty="0"/>
              <a:t>1</a:t>
            </a:r>
            <a:r>
              <a:rPr lang="zh-CN" altLang="en-US" sz="1200" dirty="0"/>
              <a:t>）为了验证区域间减排成本的差异，基于非径向距离函数计算了每个省份的影子价格和边际减排系数；</a:t>
            </a:r>
            <a:endParaRPr lang="en-US" altLang="zh-CN" sz="1200" dirty="0"/>
          </a:p>
          <a:p>
            <a:pPr>
              <a:lnSpc>
                <a:spcPts val="1700"/>
              </a:lnSpc>
            </a:pPr>
            <a:r>
              <a:rPr lang="en-US" altLang="zh-CN" sz="1200" dirty="0"/>
              <a:t>		     2</a:t>
            </a:r>
            <a:r>
              <a:rPr lang="zh-CN" altLang="en-US" sz="1200" dirty="0"/>
              <a:t>）基于非线性规划得到各省减排量的最优分配模型和总量减排约束；</a:t>
            </a:r>
            <a:endParaRPr lang="en-US" altLang="zh-CN" sz="1200" dirty="0"/>
          </a:p>
          <a:p>
            <a:pPr>
              <a:lnSpc>
                <a:spcPts val="1700"/>
              </a:lnSpc>
            </a:pPr>
            <a:r>
              <a:rPr lang="en-US" altLang="zh-CN" sz="1200" dirty="0"/>
              <a:t>		     3</a:t>
            </a:r>
            <a:r>
              <a:rPr lang="zh-CN" altLang="en-US" sz="1200" dirty="0"/>
              <a:t>）比较了本研究得出的最优配置方法与“祖父法”和“基准法”的行政控制方式在减排方面的优越性。</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中国</a:t>
            </a:r>
            <a:r>
              <a:rPr lang="en-US" altLang="zh-CN" sz="1200" dirty="0"/>
              <a:t>30</a:t>
            </a:r>
            <a:r>
              <a:rPr lang="zh-CN" altLang="en-US" sz="1200" dirty="0"/>
              <a:t>个省份</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t>  2000</a:t>
            </a:r>
            <a:r>
              <a:rPr lang="zh-CN" altLang="en-US" sz="1200" dirty="0"/>
              <a:t>年至</a:t>
            </a:r>
            <a:r>
              <a:rPr lang="en-US" altLang="zh-CN" sz="1200" dirty="0"/>
              <a:t>2017</a:t>
            </a:r>
            <a:r>
              <a:rPr lang="zh-CN" altLang="en-US" sz="1200" dirty="0"/>
              <a:t>年中国</a:t>
            </a:r>
            <a:r>
              <a:rPr lang="en-US" altLang="zh-CN" sz="1200" dirty="0"/>
              <a:t>30</a:t>
            </a:r>
            <a:r>
              <a:rPr lang="zh-CN" altLang="en-US" sz="1200" dirty="0"/>
              <a:t>个省份的面板数据集（不包括西藏、香港、澳门和台湾）</a:t>
            </a:r>
            <a:endParaRPr lang="en-US" altLang="zh-CN" sz="1200" dirty="0"/>
          </a:p>
          <a:p>
            <a:pPr>
              <a:lnSpc>
                <a:spcPts val="1700"/>
              </a:lnSpc>
            </a:pPr>
            <a:r>
              <a:rPr lang="zh-CN" altLang="en-US" sz="1200" dirty="0"/>
              <a:t>   区域资本存量、劳动力和能源消耗为投入指标，</a:t>
            </a:r>
            <a:r>
              <a:rPr lang="en-US" altLang="zh-CN" sz="1200" dirty="0"/>
              <a:t>GDP</a:t>
            </a:r>
            <a:r>
              <a:rPr lang="zh-CN" altLang="en-US" sz="1200" dirty="0"/>
              <a:t>和</a:t>
            </a:r>
            <a:r>
              <a:rPr lang="en-US" altLang="zh-CN" sz="1200" dirty="0"/>
              <a:t>CO2</a:t>
            </a:r>
            <a:r>
              <a:rPr lang="zh-CN" altLang="en-US" sz="1200" dirty="0"/>
              <a:t>排放量分别被选为理想输出和不良输出。资本存量采用固定资产投资总额采用“永续盘存法”求得，并以</a:t>
            </a:r>
            <a:r>
              <a:rPr lang="en-US" altLang="zh-CN" sz="1200" dirty="0"/>
              <a:t>2000</a:t>
            </a:r>
            <a:r>
              <a:rPr lang="zh-CN" altLang="en-US" sz="1200" dirty="0"/>
              <a:t>年为基准转化为实际变量。</a:t>
            </a:r>
            <a:endParaRPr lang="en-US" altLang="zh-CN" sz="1200" dirty="0"/>
          </a:p>
          <a:p>
            <a:pPr>
              <a:lnSpc>
                <a:spcPts val="1700"/>
              </a:lnSpc>
            </a:pPr>
            <a:r>
              <a:rPr lang="zh-CN" altLang="en-US" sz="1200" dirty="0"/>
              <a:t>   国家碳减排目标：气候雄心峰会上宣布（</a:t>
            </a:r>
            <a:r>
              <a:rPr lang="en-US" altLang="zh-CN" sz="1200" dirty="0"/>
              <a:t>2030</a:t>
            </a:r>
            <a:r>
              <a:rPr lang="zh-CN" altLang="en-US" sz="1200" dirty="0"/>
              <a:t>年中国单位国内生产总值碳排放比</a:t>
            </a:r>
            <a:r>
              <a:rPr lang="en-US" altLang="zh-CN" sz="1200" dirty="0"/>
              <a:t>2005</a:t>
            </a:r>
            <a:r>
              <a:rPr lang="zh-CN" altLang="en-US" sz="1200" dirty="0"/>
              <a:t>年下降</a:t>
            </a:r>
            <a:r>
              <a:rPr lang="en-US" altLang="zh-CN" sz="1200" dirty="0"/>
              <a:t>65%</a:t>
            </a:r>
            <a:r>
              <a:rPr lang="zh-CN" altLang="en-US" sz="1200" dirty="0"/>
              <a:t>以上。）</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①模型选择：</a:t>
            </a:r>
            <a:r>
              <a:rPr lang="zh-CN" altLang="en-US" sz="1200" b="1" dirty="0">
                <a:solidFill>
                  <a:schemeClr val="accent2"/>
                </a:solidFill>
              </a:rPr>
              <a:t>非径向方向距离函数</a:t>
            </a:r>
            <a:r>
              <a:rPr lang="zh-CN" altLang="en-US" sz="1200" dirty="0"/>
              <a:t>（弱可置性定理）</a:t>
            </a:r>
            <a:r>
              <a:rPr lang="en-US" altLang="zh-CN" sz="1200" b="1" dirty="0">
                <a:solidFill>
                  <a:schemeClr val="accent2"/>
                </a:solidFill>
              </a:rPr>
              <a:t>DEA</a:t>
            </a:r>
            <a:r>
              <a:rPr lang="zh-CN" altLang="en-US" sz="1200" dirty="0"/>
              <a:t>、求解</a:t>
            </a:r>
            <a:r>
              <a:rPr lang="en-US" altLang="zh-CN" sz="1200" dirty="0"/>
              <a:t>CO2</a:t>
            </a:r>
            <a:r>
              <a:rPr lang="zh-CN" altLang="en-US" sz="1200" dirty="0"/>
              <a:t>的影子价格，通过控制全国减碳任务求解成本最低的减碳分配方式</a:t>
            </a:r>
            <a:endParaRPr lang="en-US" altLang="zh-CN" sz="1200" dirty="0"/>
          </a:p>
          <a:p>
            <a:pPr>
              <a:lnSpc>
                <a:spcPts val="1700"/>
              </a:lnSpc>
            </a:pPr>
            <a:r>
              <a:rPr lang="zh-CN" altLang="en-US" sz="1200" dirty="0"/>
              <a:t>②情景分析：祖父法（根据历史碳排分配，排的多任务大）和基准法（根据减排绩</a:t>
            </a:r>
            <a:endParaRPr lang="en-US" altLang="zh-CN" sz="1200" dirty="0"/>
          </a:p>
          <a:p>
            <a:pPr>
              <a:lnSpc>
                <a:spcPts val="1700"/>
              </a:lnSpc>
            </a:pPr>
            <a:r>
              <a:rPr lang="zh-CN" altLang="en-US" sz="1200" dirty="0"/>
              <a:t>效分配，绩效高任务大）采取</a:t>
            </a:r>
            <a:r>
              <a:rPr lang="en-US" altLang="zh-CN" sz="1200" dirty="0"/>
              <a:t>2005</a:t>
            </a:r>
            <a:r>
              <a:rPr lang="zh-CN" altLang="en-US" sz="1200" dirty="0"/>
              <a:t>年、</a:t>
            </a:r>
            <a:r>
              <a:rPr lang="en-US" altLang="zh-CN" sz="1200" dirty="0"/>
              <a:t>2005-2017</a:t>
            </a:r>
            <a:r>
              <a:rPr lang="zh-CN" altLang="en-US" sz="1200" dirty="0"/>
              <a:t>年、</a:t>
            </a:r>
            <a:r>
              <a:rPr lang="en-US" altLang="zh-CN" sz="1200" dirty="0"/>
              <a:t>2013-2017</a:t>
            </a:r>
            <a:r>
              <a:rPr lang="zh-CN" altLang="en-US" sz="1200" dirty="0"/>
              <a:t>年、</a:t>
            </a:r>
            <a:r>
              <a:rPr lang="en-US" altLang="zh-CN" sz="1200" dirty="0"/>
              <a:t>2015-2017</a:t>
            </a:r>
            <a:r>
              <a:rPr lang="zh-CN" altLang="en-US" sz="1200" dirty="0"/>
              <a:t>年</a:t>
            </a:r>
            <a:endParaRPr lang="en-US" altLang="zh-CN" sz="1200" dirty="0"/>
          </a:p>
          <a:p>
            <a:pPr>
              <a:lnSpc>
                <a:spcPts val="1700"/>
              </a:lnSpc>
            </a:pPr>
            <a:r>
              <a:rPr lang="zh-CN" altLang="en-US" sz="1200" dirty="0"/>
              <a:t>和</a:t>
            </a:r>
            <a:r>
              <a:rPr lang="en-US" altLang="zh-CN" sz="1200" dirty="0"/>
              <a:t>2017</a:t>
            </a:r>
            <a:r>
              <a:rPr lang="zh-CN" altLang="en-US" sz="1200" dirty="0"/>
              <a:t>年的平均碳排放量和排放强度，考虑</a:t>
            </a:r>
            <a:r>
              <a:rPr lang="en-US" altLang="zh-CN" sz="1200" dirty="0"/>
              <a:t>5</a:t>
            </a:r>
            <a:r>
              <a:rPr lang="zh-CN" altLang="en-US" sz="1200" dirty="0"/>
              <a:t>个模拟情景进行比较。</a:t>
            </a:r>
            <a:endParaRPr lang="en-US" altLang="zh-CN" sz="1200" dirty="0"/>
          </a:p>
          <a:p>
            <a:pPr>
              <a:lnSpc>
                <a:spcPts val="1700"/>
              </a:lnSpc>
            </a:pPr>
            <a:endParaRPr lang="zh-CN" altLang="en-US" sz="1200" dirty="0"/>
          </a:p>
        </p:txBody>
      </p:sp>
      <p:sp>
        <p:nvSpPr>
          <p:cNvPr id="6" name="文本框 5">
            <a:extLst>
              <a:ext uri="{FF2B5EF4-FFF2-40B4-BE49-F238E27FC236}">
                <a16:creationId xmlns:a16="http://schemas.microsoft.com/office/drawing/2014/main" id="{9C9F9CA4-3803-3BD7-4102-1AE660C898E9}"/>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2023-02-04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CC12205-8C12-8D48-535B-1EE3BAD232F8}"/>
              </a:ext>
            </a:extLst>
          </p:cNvPr>
          <p:cNvSpPr txBox="1"/>
          <p:nvPr/>
        </p:nvSpPr>
        <p:spPr>
          <a:xfrm>
            <a:off x="368300" y="1331106"/>
            <a:ext cx="6364224" cy="1386533"/>
          </a:xfrm>
          <a:prstGeom prst="rect">
            <a:avLst/>
          </a:prstGeom>
          <a:noFill/>
        </p:spPr>
        <p:txBody>
          <a:bodyPr wrap="square">
            <a:spAutoFit/>
          </a:bodyPr>
          <a:lstStyle/>
          <a:p>
            <a:pPr>
              <a:lnSpc>
                <a:spcPts val="1700"/>
              </a:lnSpc>
            </a:pPr>
            <a:r>
              <a:rPr lang="zh-CN" altLang="en-US" sz="1200" b="1" dirty="0"/>
              <a:t>不足</a:t>
            </a:r>
            <a:r>
              <a:rPr lang="zh-CN" altLang="en-US" sz="1200" dirty="0"/>
              <a:t>：①情景分析时最终给出的最优分配方式没有明确的说明是如何计算的，是一个技术黑箱。②碳排放效率的系数部分也很模糊，直接采用的之前文献数据但是没有给出理由。③文章的应用性并不高，因为数据的计算是基于省级面板数据，给出减碳任务，但是没有给出参考路径，更多的是政策建议参考，对于实际指导的针对性并不强。</a:t>
            </a:r>
            <a:endParaRPr lang="en-US" altLang="zh-CN" sz="1200" dirty="0"/>
          </a:p>
          <a:p>
            <a:pPr>
              <a:lnSpc>
                <a:spcPts val="1700"/>
              </a:lnSpc>
            </a:pPr>
            <a:r>
              <a:rPr lang="zh-CN" altLang="en-US" sz="1200" b="1" dirty="0"/>
              <a:t>学习点</a:t>
            </a:r>
            <a:r>
              <a:rPr lang="zh-CN" altLang="en-US" sz="1200" dirty="0"/>
              <a:t>：①时序数据的收集</a:t>
            </a:r>
            <a:r>
              <a:rPr lang="zh-CN" altLang="en-US" sz="1200" b="1" dirty="0"/>
              <a:t>（需要到区级，资本数据如何表征）</a:t>
            </a:r>
            <a:r>
              <a:rPr lang="zh-CN" altLang="en-US" sz="1200" dirty="0"/>
              <a:t>②模型很成熟，非方向距离函数的形式可以直接参考</a:t>
            </a:r>
            <a:r>
              <a:rPr lang="zh-CN" altLang="en-US" sz="1200" b="1" dirty="0"/>
              <a:t>（需要搞清楚单元（一个行业还是一个区？））</a:t>
            </a:r>
            <a:endParaRPr lang="en-US" altLang="zh-CN" sz="1200" b="1" dirty="0"/>
          </a:p>
        </p:txBody>
      </p:sp>
      <p:pic>
        <p:nvPicPr>
          <p:cNvPr id="10" name="图片 9">
            <a:extLst>
              <a:ext uri="{FF2B5EF4-FFF2-40B4-BE49-F238E27FC236}">
                <a16:creationId xmlns:a16="http://schemas.microsoft.com/office/drawing/2014/main" id="{CFE2E2EA-514D-6E5B-DF23-8EE2FD6FC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061" y="9078327"/>
            <a:ext cx="711367" cy="711367"/>
          </a:xfrm>
          <a:prstGeom prst="rect">
            <a:avLst/>
          </a:prstGeom>
        </p:spPr>
      </p:pic>
    </p:spTree>
    <p:extLst>
      <p:ext uri="{BB962C8B-B14F-4D97-AF65-F5344CB8AC3E}">
        <p14:creationId xmlns:p14="http://schemas.microsoft.com/office/powerpoint/2010/main" val="58199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5EF4A3-7BBE-F208-F4E4-84A284A7C47A}"/>
              </a:ext>
            </a:extLst>
          </p:cNvPr>
          <p:cNvSpPr txBox="1"/>
          <p:nvPr/>
        </p:nvSpPr>
        <p:spPr>
          <a:xfrm>
            <a:off x="368300" y="1425164"/>
            <a:ext cx="6364224" cy="80505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文献综述</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200" dirty="0"/>
              <a:t>①碳排放效率</a:t>
            </a:r>
            <a:r>
              <a:rPr lang="en-US" altLang="zh-CN" sz="1200" dirty="0"/>
              <a:t>:</a:t>
            </a:r>
            <a:r>
              <a:rPr lang="zh-CN" altLang="en-US" sz="1200" dirty="0"/>
              <a:t>研究方法主要包括两大类：单要素效率指数和全要素效率指数。</a:t>
            </a:r>
            <a:endParaRPr lang="en-US" altLang="zh-CN" sz="1200" dirty="0"/>
          </a:p>
          <a:p>
            <a:pPr>
              <a:lnSpc>
                <a:spcPct val="150000"/>
              </a:lnSpc>
            </a:pPr>
            <a:r>
              <a:rPr lang="en-US" altLang="zh-CN" sz="1200" dirty="0"/>
              <a:t>      </a:t>
            </a:r>
            <a:r>
              <a:rPr lang="zh-CN" altLang="en-US" sz="1200" dirty="0"/>
              <a:t>第一个常被学者用碳强度和碳生产率来衡量碳排放效率</a:t>
            </a:r>
            <a:r>
              <a:rPr lang="en-US" altLang="zh-CN" sz="1200" baseline="30000" dirty="0"/>
              <a:t>[1],</a:t>
            </a:r>
            <a:r>
              <a:rPr lang="zh-CN" altLang="en-US" sz="1200" dirty="0"/>
              <a:t>但该方法忽略了不同生产要素之间的替代效应，不能反映被评价决策单位实际污染排放量与其潜在最低排放量之间的差距。在这种情况下，第二种方法应运而生，即利用生产前沿分析技术模拟生产环境。包括（</a:t>
            </a:r>
            <a:r>
              <a:rPr lang="en-US" altLang="zh-CN" sz="1200" dirty="0"/>
              <a:t>Shepherd</a:t>
            </a:r>
            <a:r>
              <a:rPr lang="zh-CN" altLang="en-US" sz="1200" dirty="0"/>
              <a:t>距离函数表征生产技术</a:t>
            </a:r>
            <a:r>
              <a:rPr lang="en-US" altLang="zh-CN" sz="1200" dirty="0"/>
              <a:t>[2]</a:t>
            </a:r>
            <a:r>
              <a:rPr lang="zh-CN" altLang="en-US" sz="1200" dirty="0"/>
              <a:t>，并使用数据包络法估计不良产出效率，从而推导出影子价格、基于</a:t>
            </a:r>
            <a:r>
              <a:rPr lang="en-US" altLang="zh-CN" sz="1200" dirty="0"/>
              <a:t>DDF</a:t>
            </a:r>
            <a:r>
              <a:rPr lang="zh-CN" altLang="en-US" sz="1200" dirty="0"/>
              <a:t>方法的非径向方向距离函数，允许输入和输出按不同比例变化、使用松弛变量模型进行相关效率计算等）</a:t>
            </a:r>
            <a:endParaRPr lang="en-US" altLang="zh-CN" sz="1200" dirty="0"/>
          </a:p>
          <a:p>
            <a:pPr>
              <a:lnSpc>
                <a:spcPct val="150000"/>
              </a:lnSpc>
            </a:pPr>
            <a:r>
              <a:rPr lang="zh-CN" altLang="en-US" sz="1200" dirty="0"/>
              <a:t>②减碳成本估算：碳减排成本的核算主要采用碳排放的影子价格来衡量。估计方法有三种：第一种是基于专家评估的方法，由于主观性强，尚未得到广泛应用。第二种是基于经济</a:t>
            </a:r>
            <a:r>
              <a:rPr lang="en-US" altLang="zh-CN" sz="1200" dirty="0"/>
              <a:t>-</a:t>
            </a:r>
            <a:r>
              <a:rPr lang="zh-CN" altLang="en-US" sz="1200" dirty="0"/>
              <a:t>能源模型，通过将</a:t>
            </a:r>
            <a:r>
              <a:rPr lang="en-US" altLang="zh-CN" sz="1200" dirty="0"/>
              <a:t>CO 2</a:t>
            </a:r>
            <a:r>
              <a:rPr lang="zh-CN" altLang="en-US" sz="1200" dirty="0"/>
              <a:t>约束纳入局部或全球均衡模型来计算碳排放的影子价格。该方法具有很强的理论基础，但计算复杂，需要更多的假设。三是通过非参数数据包络分析对生产工艺进行建模，实现碳排放影子价格的估算。方法 </a:t>
            </a:r>
            <a:r>
              <a:rPr lang="en-US" altLang="zh-CN" sz="1200" dirty="0"/>
              <a:t>(DEA)</a:t>
            </a:r>
            <a:r>
              <a:rPr lang="zh-CN" altLang="en-US" sz="1200" dirty="0"/>
              <a:t>、参数随机前沿 </a:t>
            </a:r>
            <a:r>
              <a:rPr lang="en-US" altLang="zh-CN" sz="1200" dirty="0"/>
              <a:t>(SFA)</a:t>
            </a:r>
            <a:r>
              <a:rPr lang="zh-CN" altLang="en-US" sz="1200" dirty="0"/>
              <a:t>、参数线性规划 </a:t>
            </a:r>
            <a:r>
              <a:rPr lang="en-US" altLang="zh-CN" sz="1200" dirty="0"/>
              <a:t>(LP) </a:t>
            </a:r>
            <a:r>
              <a:rPr lang="zh-CN" altLang="en-US" sz="1200" dirty="0"/>
              <a:t>和参数数学规划。它具有理论假设少、符合实际生产过程的优点。</a:t>
            </a:r>
            <a:endParaRPr lang="en-US" altLang="zh-CN" sz="1200" dirty="0"/>
          </a:p>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模型解释（见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a:t>非方向距离函数</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用于计算不良输出效率的全局非径向方向距离函数定义：</a:t>
            </a:r>
            <a:endParaRPr lang="en-US" altLang="zh-CN" sz="1200" dirty="0"/>
          </a:p>
          <a:p>
            <a:pPr marL="171450" indent="-1714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sp>
        <p:nvSpPr>
          <p:cNvPr id="4" name="文本框 3">
            <a:extLst>
              <a:ext uri="{FF2B5EF4-FFF2-40B4-BE49-F238E27FC236}">
                <a16:creationId xmlns:a16="http://schemas.microsoft.com/office/drawing/2014/main" id="{0B957D11-FCF6-EF8F-7577-613B5CAFA8BD}"/>
              </a:ext>
            </a:extLst>
          </p:cNvPr>
          <p:cNvSpPr txBox="1"/>
          <p:nvPr/>
        </p:nvSpPr>
        <p:spPr>
          <a:xfrm>
            <a:off x="368300" y="9150752"/>
            <a:ext cx="6576060" cy="707886"/>
          </a:xfrm>
          <a:prstGeom prst="rect">
            <a:avLst/>
          </a:prstGeom>
          <a:noFill/>
        </p:spPr>
        <p:txBody>
          <a:bodyPr wrap="square">
            <a:spAutoFit/>
          </a:bodyPr>
          <a:lstStyle/>
          <a:p>
            <a:r>
              <a:rPr lang="en-US" altLang="zh-CN" sz="1000" i="1" dirty="0"/>
              <a:t>[1]K. Tang, Y. Liu, D. Zhou, Y. </a:t>
            </a:r>
            <a:r>
              <a:rPr lang="en-US" altLang="zh-CN" sz="1000" i="1" dirty="0" err="1"/>
              <a:t>Qiu.Urban</a:t>
            </a:r>
            <a:r>
              <a:rPr lang="en-US" altLang="zh-CN" sz="1000" i="1" dirty="0"/>
              <a:t> carbon emission intensity under emission trading system in a developing economy: evidence from 273 Chinese </a:t>
            </a:r>
            <a:r>
              <a:rPr lang="en-US" altLang="zh-CN" sz="1000" i="1" dirty="0" err="1"/>
              <a:t>cities.Environ</a:t>
            </a:r>
            <a:r>
              <a:rPr lang="en-US" altLang="zh-CN" sz="1000" i="1" dirty="0"/>
              <a:t>. Sci. </a:t>
            </a:r>
            <a:r>
              <a:rPr lang="en-US" altLang="zh-CN" sz="1000" i="1" dirty="0" err="1"/>
              <a:t>Pollut</a:t>
            </a:r>
            <a:r>
              <a:rPr lang="en-US" altLang="zh-CN" sz="1000" i="1" dirty="0"/>
              <a:t>. Res., 28 (2021), pp. 5168-5179</a:t>
            </a:r>
          </a:p>
          <a:p>
            <a:r>
              <a:rPr lang="en-US" altLang="zh-CN" sz="1000" i="1" dirty="0"/>
              <a:t>[2] R. Fare, S. </a:t>
            </a:r>
            <a:r>
              <a:rPr lang="en-US" altLang="zh-CN" sz="1000" i="1" dirty="0" err="1"/>
              <a:t>Grosskopf</a:t>
            </a:r>
            <a:r>
              <a:rPr lang="en-US" altLang="zh-CN" sz="1000" i="1" dirty="0"/>
              <a:t>, C. Lovell, S. </a:t>
            </a:r>
            <a:r>
              <a:rPr lang="en-US" altLang="zh-CN" sz="1000" i="1" dirty="0" err="1"/>
              <a:t>Yaisawarng.Derivation</a:t>
            </a:r>
            <a:r>
              <a:rPr lang="en-US" altLang="zh-CN" sz="1000" i="1" dirty="0"/>
              <a:t> of shadow prices for undesirable outputs: a distance function </a:t>
            </a:r>
            <a:r>
              <a:rPr lang="en-US" altLang="zh-CN" sz="1000" i="1" dirty="0" err="1"/>
              <a:t>approach.Rev</a:t>
            </a:r>
            <a:r>
              <a:rPr lang="en-US" altLang="zh-CN" sz="1000" i="1" dirty="0"/>
              <a:t>. Econ. Stat., 75 (1993), p. 374</a:t>
            </a:r>
            <a:endParaRPr lang="zh-CN" altLang="en-US" sz="1000" i="1" dirty="0"/>
          </a:p>
        </p:txBody>
      </p:sp>
      <p:pic>
        <p:nvPicPr>
          <p:cNvPr id="6" name="图片 5">
            <a:extLst>
              <a:ext uri="{FF2B5EF4-FFF2-40B4-BE49-F238E27FC236}">
                <a16:creationId xmlns:a16="http://schemas.microsoft.com/office/drawing/2014/main" id="{DB4476E4-A323-2014-109C-CE1DD3520B1A}"/>
              </a:ext>
            </a:extLst>
          </p:cNvPr>
          <p:cNvPicPr>
            <a:picLocks noChangeAspect="1"/>
          </p:cNvPicPr>
          <p:nvPr/>
        </p:nvPicPr>
        <p:blipFill>
          <a:blip r:embed="rId2"/>
          <a:stretch>
            <a:fillRect/>
          </a:stretch>
        </p:blipFill>
        <p:spPr>
          <a:xfrm>
            <a:off x="368300" y="6035860"/>
            <a:ext cx="6121400" cy="523720"/>
          </a:xfrm>
          <a:prstGeom prst="rect">
            <a:avLst/>
          </a:prstGeom>
        </p:spPr>
      </p:pic>
      <p:pic>
        <p:nvPicPr>
          <p:cNvPr id="8" name="图片 7">
            <a:extLst>
              <a:ext uri="{FF2B5EF4-FFF2-40B4-BE49-F238E27FC236}">
                <a16:creationId xmlns:a16="http://schemas.microsoft.com/office/drawing/2014/main" id="{A2CA8BD8-46C1-130B-56EC-6A1E7F9EA9C7}"/>
              </a:ext>
            </a:extLst>
          </p:cNvPr>
          <p:cNvPicPr>
            <a:picLocks noChangeAspect="1"/>
          </p:cNvPicPr>
          <p:nvPr/>
        </p:nvPicPr>
        <p:blipFill>
          <a:blip r:embed="rId3"/>
          <a:stretch>
            <a:fillRect/>
          </a:stretch>
        </p:blipFill>
        <p:spPr>
          <a:xfrm>
            <a:off x="591312" y="6588574"/>
            <a:ext cx="5088128" cy="1295698"/>
          </a:xfrm>
          <a:prstGeom prst="rect">
            <a:avLst/>
          </a:prstGeom>
        </p:spPr>
      </p:pic>
      <p:pic>
        <p:nvPicPr>
          <p:cNvPr id="10" name="图片 9">
            <a:extLst>
              <a:ext uri="{FF2B5EF4-FFF2-40B4-BE49-F238E27FC236}">
                <a16:creationId xmlns:a16="http://schemas.microsoft.com/office/drawing/2014/main" id="{6A0C247A-929A-5B67-776F-9D13FB0AC51E}"/>
              </a:ext>
            </a:extLst>
          </p:cNvPr>
          <p:cNvPicPr>
            <a:picLocks noChangeAspect="1"/>
          </p:cNvPicPr>
          <p:nvPr/>
        </p:nvPicPr>
        <p:blipFill>
          <a:blip r:embed="rId4"/>
          <a:stretch>
            <a:fillRect/>
          </a:stretch>
        </p:blipFill>
        <p:spPr>
          <a:xfrm>
            <a:off x="1189659" y="8141828"/>
            <a:ext cx="3683283" cy="708324"/>
          </a:xfrm>
          <a:prstGeom prst="rect">
            <a:avLst/>
          </a:prstGeom>
        </p:spPr>
      </p:pic>
    </p:spTree>
    <p:extLst>
      <p:ext uri="{BB962C8B-B14F-4D97-AF65-F5344CB8AC3E}">
        <p14:creationId xmlns:p14="http://schemas.microsoft.com/office/powerpoint/2010/main" val="298967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5EF4A3-7BBE-F208-F4E4-84A284A7C47A}"/>
              </a:ext>
            </a:extLst>
          </p:cNvPr>
          <p:cNvSpPr txBox="1"/>
          <p:nvPr/>
        </p:nvSpPr>
        <p:spPr>
          <a:xfrm>
            <a:off x="368300" y="1425164"/>
            <a:ext cx="6364224" cy="214122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模型解释（见</a:t>
            </a:r>
            <a:r>
              <a:rPr lang="en-US" altLang="zh-CN" sz="1400" b="1" dirty="0">
                <a:latin typeface="微软雅黑" panose="020B0503020204020204" pitchFamily="34" charset="-122"/>
                <a:ea typeface="微软雅黑" panose="020B0503020204020204" pitchFamily="34" charset="-122"/>
              </a:rPr>
              <a:t>PDF</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200" dirty="0"/>
              <a:t>  本研究中，碳排放的影子价格可以解释为减少额外单位碳排放量的可减少的可取产出，即碳排放的边际减排成本。</a:t>
            </a:r>
            <a:r>
              <a:rPr lang="zh-CN" altLang="en-US" sz="1200" i="1" dirty="0"/>
              <a:t>（由于采用了弱可置性定理，因此非期望产出减少，期望产出也会减少）</a:t>
            </a:r>
            <a:endParaRPr lang="en-US" altLang="zh-CN" sz="1400" b="1" i="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zh-CN" altLang="en-US" sz="1200" dirty="0"/>
          </a:p>
        </p:txBody>
      </p:sp>
      <p:pic>
        <p:nvPicPr>
          <p:cNvPr id="5" name="图片 4">
            <a:extLst>
              <a:ext uri="{FF2B5EF4-FFF2-40B4-BE49-F238E27FC236}">
                <a16:creationId xmlns:a16="http://schemas.microsoft.com/office/drawing/2014/main" id="{B82F3845-FEC0-D88F-3DCD-EAABB5F6940E}"/>
              </a:ext>
            </a:extLst>
          </p:cNvPr>
          <p:cNvPicPr>
            <a:picLocks noChangeAspect="1"/>
          </p:cNvPicPr>
          <p:nvPr/>
        </p:nvPicPr>
        <p:blipFill>
          <a:blip r:embed="rId2"/>
          <a:stretch>
            <a:fillRect/>
          </a:stretch>
        </p:blipFill>
        <p:spPr>
          <a:xfrm>
            <a:off x="1016935" y="2484244"/>
            <a:ext cx="4484706" cy="3016892"/>
          </a:xfrm>
          <a:prstGeom prst="rect">
            <a:avLst/>
          </a:prstGeom>
        </p:spPr>
      </p:pic>
      <p:pic>
        <p:nvPicPr>
          <p:cNvPr id="9" name="图片 8">
            <a:extLst>
              <a:ext uri="{FF2B5EF4-FFF2-40B4-BE49-F238E27FC236}">
                <a16:creationId xmlns:a16="http://schemas.microsoft.com/office/drawing/2014/main" id="{37BDE613-66CF-6E28-C88F-85B2108D924C}"/>
              </a:ext>
            </a:extLst>
          </p:cNvPr>
          <p:cNvPicPr>
            <a:picLocks noChangeAspect="1"/>
          </p:cNvPicPr>
          <p:nvPr/>
        </p:nvPicPr>
        <p:blipFill>
          <a:blip r:embed="rId3"/>
          <a:stretch>
            <a:fillRect/>
          </a:stretch>
        </p:blipFill>
        <p:spPr>
          <a:xfrm>
            <a:off x="1016934" y="5698576"/>
            <a:ext cx="4484705" cy="3624209"/>
          </a:xfrm>
          <a:prstGeom prst="rect">
            <a:avLst/>
          </a:prstGeom>
        </p:spPr>
      </p:pic>
    </p:spTree>
    <p:extLst>
      <p:ext uri="{BB962C8B-B14F-4D97-AF65-F5344CB8AC3E}">
        <p14:creationId xmlns:p14="http://schemas.microsoft.com/office/powerpoint/2010/main" val="123964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4388F2-5430-B9B2-D4D4-5A4214E35AA4}"/>
              </a:ext>
            </a:extLst>
          </p:cNvPr>
          <p:cNvSpPr txBox="1"/>
          <p:nvPr/>
        </p:nvSpPr>
        <p:spPr>
          <a:xfrm>
            <a:off x="5475224" y="266699"/>
            <a:ext cx="1257300" cy="276999"/>
          </a:xfrm>
          <a:prstGeom prst="rect">
            <a:avLst/>
          </a:prstGeom>
          <a:noFill/>
        </p:spPr>
        <p:txBody>
          <a:bodyPr wrap="squar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2023-02-05</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20B6867-82FA-D792-D45F-2E4BC3A2E5B4}"/>
              </a:ext>
            </a:extLst>
          </p:cNvPr>
          <p:cNvSpPr txBox="1"/>
          <p:nvPr/>
        </p:nvSpPr>
        <p:spPr>
          <a:xfrm>
            <a:off x="425450" y="3112817"/>
            <a:ext cx="6432550" cy="665310"/>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环境管制与全要素生产率增长 </a:t>
            </a:r>
            <a:r>
              <a:rPr lang="en-US" altLang="zh-CN" sz="1600" b="1" dirty="0">
                <a:latin typeface="微软雅黑" panose="020B0503020204020204" pitchFamily="34" charset="-122"/>
                <a:ea typeface="微软雅黑" panose="020B0503020204020204" pitchFamily="34" charset="-122"/>
              </a:rPr>
              <a:t>:APEC </a:t>
            </a:r>
            <a:r>
              <a:rPr lang="zh-CN" altLang="en-US" sz="1600" b="1" dirty="0">
                <a:latin typeface="微软雅黑" panose="020B0503020204020204" pitchFamily="34" charset="-122"/>
                <a:ea typeface="微软雅黑" panose="020B0503020204020204" pitchFamily="34" charset="-122"/>
              </a:rPr>
              <a:t>的实证研究</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000" dirty="0">
                <a:latin typeface="微软雅黑" panose="020B0503020204020204" pitchFamily="34" charset="-122"/>
                <a:ea typeface="微软雅黑" panose="020B0503020204020204" pitchFamily="34" charset="-122"/>
              </a:rPr>
              <a:t>王兵</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吴延瑞</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颜鹏飞</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环境管制与全要素生产率增长</a:t>
            </a:r>
            <a:r>
              <a:rPr lang="en-US" altLang="zh-CN" sz="1000" dirty="0">
                <a:latin typeface="微软雅黑" panose="020B0503020204020204" pitchFamily="34" charset="-122"/>
                <a:ea typeface="微软雅黑" panose="020B0503020204020204" pitchFamily="34" charset="-122"/>
              </a:rPr>
              <a:t>:APEC</a:t>
            </a:r>
            <a:r>
              <a:rPr lang="zh-CN" altLang="en-US" sz="1000" dirty="0">
                <a:latin typeface="微软雅黑" panose="020B0503020204020204" pitchFamily="34" charset="-122"/>
                <a:ea typeface="微软雅黑" panose="020B0503020204020204" pitchFamily="34" charset="-122"/>
              </a:rPr>
              <a:t>的实证研究</a:t>
            </a:r>
            <a:r>
              <a:rPr lang="en-US" altLang="zh-CN" sz="1000" dirty="0">
                <a:latin typeface="微软雅黑" panose="020B0503020204020204" pitchFamily="34" charset="-122"/>
                <a:ea typeface="微软雅黑" panose="020B0503020204020204" pitchFamily="34" charset="-122"/>
              </a:rPr>
              <a:t>[J].</a:t>
            </a:r>
            <a:r>
              <a:rPr lang="zh-CN" altLang="en-US" sz="1000" dirty="0">
                <a:latin typeface="微软雅黑" panose="020B0503020204020204" pitchFamily="34" charset="-122"/>
                <a:ea typeface="微软雅黑" panose="020B0503020204020204" pitchFamily="34" charset="-122"/>
              </a:rPr>
              <a:t>经济研究</a:t>
            </a:r>
            <a:r>
              <a:rPr lang="en-US" altLang="zh-CN" sz="1000" dirty="0">
                <a:latin typeface="微软雅黑" panose="020B0503020204020204" pitchFamily="34" charset="-122"/>
                <a:ea typeface="微软雅黑" panose="020B0503020204020204" pitchFamily="34" charset="-122"/>
              </a:rPr>
              <a:t>,2008(05):19-32.</a:t>
            </a:r>
            <a:r>
              <a:rPr lang="zh-CN" altLang="en-US" sz="1000" dirty="0">
                <a:latin typeface="微软雅黑" panose="020B0503020204020204" pitchFamily="34" charset="-122"/>
                <a:ea typeface="微软雅黑" panose="020B0503020204020204" pitchFamily="34" charset="-122"/>
              </a:rPr>
              <a:t>（被引</a:t>
            </a:r>
            <a:r>
              <a:rPr lang="en-US" altLang="zh-CN" sz="1000" dirty="0">
                <a:latin typeface="微软雅黑" panose="020B0503020204020204" pitchFamily="34" charset="-122"/>
                <a:ea typeface="微软雅黑" panose="020B0503020204020204" pitchFamily="34" charset="-122"/>
              </a:rPr>
              <a:t>680</a:t>
            </a:r>
            <a:r>
              <a:rPr lang="zh-CN" altLang="en-US" sz="1000" dirty="0">
                <a:latin typeface="微软雅黑" panose="020B0503020204020204" pitchFamily="34" charset="-122"/>
                <a:ea typeface="微软雅黑" panose="020B0503020204020204" pitchFamily="34" charset="-122"/>
              </a:rPr>
              <a:t>）</a:t>
            </a:r>
            <a:endParaRPr lang="en-US" altLang="zh-CN" sz="1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F0BD5F7-595F-78CA-91F1-71FCFE661538}"/>
              </a:ext>
            </a:extLst>
          </p:cNvPr>
          <p:cNvSpPr txBox="1"/>
          <p:nvPr/>
        </p:nvSpPr>
        <p:spPr>
          <a:xfrm>
            <a:off x="368300" y="3778127"/>
            <a:ext cx="6364224" cy="6182718"/>
          </a:xfrm>
          <a:prstGeom prst="rect">
            <a:avLst/>
          </a:prstGeom>
          <a:noFill/>
        </p:spPr>
        <p:txBody>
          <a:bodyPr wrap="square" rtlCol="0">
            <a:spAutoFit/>
          </a:bodyPr>
          <a:lstStyle/>
          <a:p>
            <a:pPr>
              <a:lnSpc>
                <a:spcPts val="1700"/>
              </a:lnSpc>
            </a:pP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研究内容</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①运用</a:t>
            </a:r>
            <a:r>
              <a:rPr lang="en-US" altLang="zh-CN" sz="1200" dirty="0"/>
              <a:t>Malmquist2Luenberger </a:t>
            </a:r>
            <a:r>
              <a:rPr lang="zh-CN" altLang="en-US" sz="1200" dirty="0"/>
              <a:t>生产率指数测度并比较了</a:t>
            </a:r>
            <a:r>
              <a:rPr lang="en-US" altLang="zh-CN" sz="1200" dirty="0"/>
              <a:t>,</a:t>
            </a:r>
            <a:r>
              <a:rPr lang="zh-CN" altLang="en-US" sz="1200" dirty="0"/>
              <a:t>对</a:t>
            </a:r>
            <a:r>
              <a:rPr lang="en-US" altLang="zh-CN" sz="1200" dirty="0"/>
              <a:t>CO2 </a:t>
            </a:r>
            <a:r>
              <a:rPr lang="zh-CN" altLang="en-US" sz="1200" dirty="0"/>
              <a:t>排放做出不同管制的三种情形下</a:t>
            </a:r>
            <a:r>
              <a:rPr lang="en-US" altLang="zh-CN" sz="1200" dirty="0"/>
              <a:t>APEC 17 </a:t>
            </a:r>
            <a:r>
              <a:rPr lang="zh-CN" altLang="en-US" sz="1200" dirty="0"/>
              <a:t>个国家和地区</a:t>
            </a:r>
            <a:r>
              <a:rPr lang="en-US" altLang="zh-CN" sz="1200" dirty="0"/>
              <a:t>1980 —2004 </a:t>
            </a:r>
            <a:r>
              <a:rPr lang="zh-CN" altLang="en-US" sz="1200" dirty="0"/>
              <a:t>年的全要素生产率增长。</a:t>
            </a:r>
            <a:endParaRPr lang="en-US" altLang="zh-CN" sz="1200" dirty="0"/>
          </a:p>
          <a:p>
            <a:pPr>
              <a:lnSpc>
                <a:spcPts val="1700"/>
              </a:lnSpc>
            </a:pPr>
            <a:r>
              <a:rPr lang="zh-CN" altLang="en-US" sz="1200" dirty="0"/>
              <a:t>②对影响环境管制下全要素生产率增长的因素进行实证研究。</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研究对象</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dirty="0"/>
              <a:t>APEC 17 </a:t>
            </a:r>
            <a:r>
              <a:rPr lang="zh-CN" altLang="en-US" sz="1200" dirty="0"/>
              <a:t>个国家和地区</a:t>
            </a:r>
            <a:endParaRPr lang="en-US" altLang="zh-CN" sz="1200" dirty="0"/>
          </a:p>
          <a:p>
            <a:pPr>
              <a:lnSpc>
                <a:spcPts val="1700"/>
              </a:lnSpc>
            </a:pPr>
            <a:r>
              <a:rPr lang="en-US" altLang="zh-CN" sz="1200" b="1" dirty="0">
                <a:latin typeface="微软雅黑" panose="020B0503020204020204" pitchFamily="34" charset="-122"/>
                <a:ea typeface="微软雅黑" panose="020B0503020204020204" pitchFamily="34" charset="-122"/>
              </a:rPr>
              <a:t>3.</a:t>
            </a:r>
            <a:r>
              <a:rPr lang="zh-CN" altLang="en-US" sz="1200" b="1" dirty="0">
                <a:latin typeface="微软雅黑" panose="020B0503020204020204" pitchFamily="34" charset="-122"/>
                <a:ea typeface="微软雅黑" panose="020B0503020204020204" pitchFamily="34" charset="-122"/>
              </a:rPr>
              <a:t>数据来源</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en-US" altLang="zh-CN" sz="1200" b="1" dirty="0"/>
              <a:t>  1</a:t>
            </a:r>
            <a:r>
              <a:rPr lang="zh-CN" altLang="en-US" sz="1200" b="1" dirty="0"/>
              <a:t>）</a:t>
            </a:r>
            <a:r>
              <a:rPr lang="en-US" altLang="zh-CN" sz="1200" b="1" dirty="0"/>
              <a:t>APEC </a:t>
            </a:r>
            <a:r>
              <a:rPr lang="zh-CN" altLang="en-US" sz="1200" b="1" dirty="0"/>
              <a:t>各个国家和地区</a:t>
            </a:r>
            <a:r>
              <a:rPr lang="en-US" altLang="zh-CN" sz="1200" b="1" dirty="0"/>
              <a:t>1980 —2004 </a:t>
            </a:r>
            <a:r>
              <a:rPr lang="zh-CN" altLang="en-US" sz="1200" b="1" dirty="0"/>
              <a:t>年的“好”产出、“坏”产出和投入数据。</a:t>
            </a:r>
            <a:endParaRPr lang="en-US" altLang="zh-CN" sz="1200" b="1" dirty="0"/>
          </a:p>
          <a:p>
            <a:pPr>
              <a:lnSpc>
                <a:spcPts val="1700"/>
              </a:lnSpc>
            </a:pPr>
            <a:r>
              <a:rPr lang="zh-CN" altLang="en-US" sz="1200" i="1" dirty="0"/>
              <a:t>①“好”产出选用各个国家或地区以</a:t>
            </a:r>
            <a:r>
              <a:rPr lang="en-US" altLang="zh-CN" sz="1200" i="1" dirty="0"/>
              <a:t>2000 </a:t>
            </a:r>
            <a:r>
              <a:rPr lang="zh-CN" altLang="en-US" sz="1200" i="1" dirty="0"/>
              <a:t>年为基期的实际国内生产总值</a:t>
            </a:r>
            <a:r>
              <a:rPr lang="en-US" altLang="zh-CN" sz="1200" i="1" dirty="0"/>
              <a:t>,</a:t>
            </a:r>
            <a:r>
              <a:rPr lang="zh-CN" altLang="en-US" sz="1200" i="1" dirty="0"/>
              <a:t>这些数据通过</a:t>
            </a:r>
            <a:r>
              <a:rPr lang="en-US" altLang="zh-CN" sz="1200" i="1" dirty="0"/>
              <a:t>PWT612 </a:t>
            </a:r>
            <a:r>
              <a:rPr lang="zh-CN" altLang="en-US" sz="1200" i="1" dirty="0"/>
              <a:t>不变价格链式序列人均国内生产总值与样本国家或地区的人口数相乘得到。</a:t>
            </a:r>
            <a:endParaRPr lang="en-US" altLang="zh-CN" sz="1200" i="1" dirty="0"/>
          </a:p>
          <a:p>
            <a:pPr>
              <a:lnSpc>
                <a:spcPts val="1700"/>
              </a:lnSpc>
            </a:pPr>
            <a:r>
              <a:rPr lang="zh-CN" altLang="en-US" sz="1200" i="1" dirty="0"/>
              <a:t>②坏产出：</a:t>
            </a:r>
            <a:r>
              <a:rPr lang="en-US" altLang="zh-CN" sz="1200" i="1" dirty="0"/>
              <a:t>CO2 </a:t>
            </a:r>
            <a:r>
              <a:rPr lang="zh-CN" altLang="en-US" sz="1200" i="1" dirty="0"/>
              <a:t>排放量的数据来源于</a:t>
            </a:r>
            <a:r>
              <a:rPr lang="en-US" altLang="zh-CN" sz="1200" i="1" dirty="0"/>
              <a:t>World bank (2007)WDI </a:t>
            </a:r>
            <a:r>
              <a:rPr lang="zh-CN" altLang="en-US" sz="1200" i="1" dirty="0"/>
              <a:t>数据库。</a:t>
            </a:r>
            <a:endParaRPr lang="en-US" altLang="zh-CN" sz="1200" i="1" dirty="0"/>
          </a:p>
          <a:p>
            <a:pPr>
              <a:lnSpc>
                <a:spcPts val="1700"/>
              </a:lnSpc>
            </a:pPr>
            <a:r>
              <a:rPr lang="zh-CN" altLang="en-US" sz="1200" i="1" dirty="0"/>
              <a:t>③劳动投入。本文采用历年各个国家和地区的</a:t>
            </a:r>
            <a:r>
              <a:rPr lang="en-US" altLang="zh-CN" sz="1200" i="1" dirty="0"/>
              <a:t>GDP </a:t>
            </a:r>
            <a:r>
              <a:rPr lang="zh-CN" altLang="en-US" sz="1200" i="1" dirty="0"/>
              <a:t>除以劳均</a:t>
            </a:r>
            <a:r>
              <a:rPr lang="en-US" altLang="zh-CN" sz="1200" i="1" dirty="0"/>
              <a:t>GDP </a:t>
            </a:r>
            <a:r>
              <a:rPr lang="zh-CN" altLang="en-US" sz="1200" i="1" dirty="0"/>
              <a:t>得到劳动力投入的数据。</a:t>
            </a:r>
            <a:endParaRPr lang="en-US" altLang="zh-CN" sz="1200" i="1" dirty="0"/>
          </a:p>
          <a:p>
            <a:pPr>
              <a:lnSpc>
                <a:spcPts val="1700"/>
              </a:lnSpc>
            </a:pPr>
            <a:r>
              <a:rPr lang="zh-CN" altLang="en-US" sz="1200" i="1" dirty="0"/>
              <a:t>④资本投入（按照王兵、颜鹏飞</a:t>
            </a:r>
            <a:r>
              <a:rPr lang="en-US" altLang="zh-CN" sz="1200" i="1" dirty="0"/>
              <a:t>(2007) </a:t>
            </a:r>
            <a:r>
              <a:rPr lang="zh-CN" altLang="en-US" sz="1200" i="1" dirty="0"/>
              <a:t>的方法得到）</a:t>
            </a:r>
            <a:endParaRPr lang="en-US" altLang="zh-CN" sz="1200" i="1" dirty="0"/>
          </a:p>
          <a:p>
            <a:pPr>
              <a:lnSpc>
                <a:spcPts val="1700"/>
              </a:lnSpc>
            </a:pPr>
            <a:r>
              <a:rPr lang="en-US" altLang="zh-CN" sz="1200" b="1" dirty="0"/>
              <a:t>2</a:t>
            </a:r>
            <a:r>
              <a:rPr lang="zh-CN" altLang="en-US" sz="1200" b="1" dirty="0"/>
              <a:t>）因子分析</a:t>
            </a:r>
            <a:endParaRPr lang="en-US" altLang="zh-CN" sz="1200" b="1" dirty="0"/>
          </a:p>
          <a:p>
            <a:pPr>
              <a:lnSpc>
                <a:spcPts val="1700"/>
              </a:lnSpc>
            </a:pPr>
            <a:r>
              <a:rPr lang="zh-CN" altLang="en-US" sz="1200" i="1" dirty="0"/>
              <a:t>①不变价格人均</a:t>
            </a:r>
            <a:r>
              <a:rPr lang="en-US" altLang="zh-CN" sz="1200" i="1" dirty="0"/>
              <a:t>GDP</a:t>
            </a:r>
            <a:r>
              <a:rPr lang="zh-CN" altLang="en-US" sz="1200" i="1" dirty="0"/>
              <a:t>（原变量和平方数）</a:t>
            </a:r>
            <a:r>
              <a:rPr lang="en-US" altLang="zh-CN" sz="1200" i="1" dirty="0"/>
              <a:t>   </a:t>
            </a:r>
            <a:r>
              <a:rPr lang="zh-CN" altLang="en-US" sz="1200" i="1" dirty="0"/>
              <a:t>②工业增加值</a:t>
            </a:r>
            <a:r>
              <a:rPr lang="en-US" altLang="zh-CN" sz="1200" i="1" dirty="0"/>
              <a:t>/GDP</a:t>
            </a:r>
            <a:r>
              <a:rPr lang="zh-CN" altLang="en-US" sz="1200" i="1" dirty="0"/>
              <a:t> （原变量和平方数）</a:t>
            </a:r>
            <a:r>
              <a:rPr lang="en-US" altLang="zh-CN" sz="1200" i="1" dirty="0"/>
              <a:t>   </a:t>
            </a:r>
            <a:r>
              <a:rPr lang="zh-CN" altLang="en-US" sz="1200" i="1" dirty="0"/>
              <a:t>③滞后一期的技术无效率  ④资本</a:t>
            </a:r>
            <a:r>
              <a:rPr lang="en-US" altLang="zh-CN" sz="1200" i="1" dirty="0"/>
              <a:t>-</a:t>
            </a:r>
            <a:r>
              <a:rPr lang="zh-CN" altLang="en-US" sz="1200" i="1" dirty="0"/>
              <a:t>劳动比的对数    ⑤人均能源使用量      ⑥开放度</a:t>
            </a:r>
            <a:endParaRPr lang="en-US" altLang="zh-CN" sz="1200" i="1" dirty="0"/>
          </a:p>
          <a:p>
            <a:pPr>
              <a:lnSpc>
                <a:spcPts val="1700"/>
              </a:lnSpc>
            </a:pPr>
            <a:r>
              <a:rPr lang="en-US" altLang="zh-CN" sz="1200" b="1" dirty="0">
                <a:latin typeface="微软雅黑" panose="020B0503020204020204" pitchFamily="34" charset="-122"/>
                <a:ea typeface="微软雅黑" panose="020B0503020204020204" pitchFamily="34" charset="-122"/>
              </a:rPr>
              <a:t>4.</a:t>
            </a:r>
            <a:r>
              <a:rPr lang="zh-CN" altLang="en-US" sz="1200" b="1" dirty="0">
                <a:latin typeface="微软雅黑" panose="020B0503020204020204" pitchFamily="34" charset="-122"/>
                <a:ea typeface="微软雅黑" panose="020B0503020204020204" pitchFamily="34" charset="-122"/>
              </a:rPr>
              <a:t>研究方法</a:t>
            </a:r>
            <a:endParaRPr lang="en-US" altLang="zh-CN" sz="1200" b="1" dirty="0">
              <a:latin typeface="微软雅黑" panose="020B0503020204020204" pitchFamily="34" charset="-122"/>
              <a:ea typeface="微软雅黑" panose="020B0503020204020204" pitchFamily="34" charset="-122"/>
            </a:endParaRPr>
          </a:p>
          <a:p>
            <a:pPr>
              <a:lnSpc>
                <a:spcPts val="1700"/>
              </a:lnSpc>
            </a:pPr>
            <a:r>
              <a:rPr lang="zh-CN" altLang="en-US" sz="1200" dirty="0"/>
              <a:t>①构架一个环境技术（既包含好产出也包含坏产出的生产可能性集）</a:t>
            </a:r>
            <a:r>
              <a:rPr lang="en-US" altLang="zh-CN" sz="1200" dirty="0"/>
              <a:t>【</a:t>
            </a:r>
            <a:r>
              <a:rPr lang="zh-CN" altLang="en-US" sz="1200" dirty="0"/>
              <a:t>两个额外的环境公理：零结合公理或叫副产品公理</a:t>
            </a:r>
            <a:r>
              <a:rPr lang="en-US" altLang="zh-CN" sz="1200" dirty="0"/>
              <a:t>/</a:t>
            </a:r>
            <a:r>
              <a:rPr lang="zh-CN" altLang="en-US" sz="1200" dirty="0"/>
              <a:t>弱可置性公理</a:t>
            </a:r>
            <a:r>
              <a:rPr lang="en-US" altLang="zh-CN" sz="1200" dirty="0"/>
              <a:t>】</a:t>
            </a:r>
          </a:p>
          <a:p>
            <a:pPr>
              <a:lnSpc>
                <a:spcPts val="1700"/>
              </a:lnSpc>
            </a:pPr>
            <a:r>
              <a:rPr lang="zh-CN" altLang="en-US" sz="1200" dirty="0"/>
              <a:t>②构建方向距离函数：</a:t>
            </a:r>
            <a:r>
              <a:rPr lang="en-US" altLang="zh-CN" sz="1200" b="1" dirty="0">
                <a:solidFill>
                  <a:schemeClr val="accent2"/>
                </a:solidFill>
              </a:rPr>
              <a:t>Shephard</a:t>
            </a:r>
            <a:r>
              <a:rPr lang="zh-CN" altLang="en-US" sz="1200" b="1" dirty="0">
                <a:solidFill>
                  <a:schemeClr val="accent2"/>
                </a:solidFill>
              </a:rPr>
              <a:t>产出距离函数</a:t>
            </a:r>
            <a:endParaRPr lang="en-US" altLang="zh-CN" sz="1200" b="1" dirty="0">
              <a:solidFill>
                <a:schemeClr val="accent2"/>
              </a:solidFill>
            </a:endParaRPr>
          </a:p>
          <a:p>
            <a:pPr>
              <a:lnSpc>
                <a:spcPts val="1700"/>
              </a:lnSpc>
            </a:pPr>
            <a:r>
              <a:rPr lang="zh-CN" altLang="en-US" sz="1200" dirty="0"/>
              <a:t>③在方向距离函数的基础上构建全要素生产率指数。（</a:t>
            </a:r>
            <a:r>
              <a:rPr lang="en-US" altLang="zh-CN" sz="1200" dirty="0"/>
              <a:t>Malmquist-</a:t>
            </a:r>
            <a:r>
              <a:rPr lang="en-US" altLang="zh-CN" sz="1200" dirty="0" err="1"/>
              <a:t>Luenberger</a:t>
            </a:r>
            <a:r>
              <a:rPr lang="en-US" altLang="zh-CN" sz="1200" dirty="0"/>
              <a:t> </a:t>
            </a:r>
            <a:r>
              <a:rPr lang="zh-CN" altLang="en-US" sz="1200" dirty="0"/>
              <a:t>生产率指数）</a:t>
            </a:r>
            <a:endParaRPr lang="en-US" altLang="zh-CN" sz="1200" dirty="0"/>
          </a:p>
          <a:p>
            <a:pPr>
              <a:lnSpc>
                <a:spcPts val="1700"/>
              </a:lnSpc>
            </a:pPr>
            <a:r>
              <a:rPr lang="zh-CN" altLang="en-US" sz="1200" dirty="0"/>
              <a:t>④情景讨论：</a:t>
            </a:r>
            <a:r>
              <a:rPr lang="zh-CN" altLang="en-US" sz="1200" b="1" dirty="0"/>
              <a:t>情景</a:t>
            </a:r>
            <a:r>
              <a:rPr lang="en-US" altLang="zh-CN" sz="1200" b="1" dirty="0"/>
              <a:t>a</a:t>
            </a:r>
            <a:r>
              <a:rPr lang="zh-CN" altLang="en-US" sz="1200" dirty="0"/>
              <a:t>：完全不进行环境管制（构造生产技术的时候不考虑坏产出）</a:t>
            </a:r>
            <a:r>
              <a:rPr lang="en-US" altLang="zh-CN" sz="1200" dirty="0"/>
              <a:t>  </a:t>
            </a:r>
            <a:r>
              <a:rPr lang="zh-CN" altLang="en-US" sz="1200" b="1" dirty="0"/>
              <a:t>情景</a:t>
            </a:r>
            <a:r>
              <a:rPr lang="en-US" altLang="zh-CN" sz="1200" b="1" dirty="0"/>
              <a:t>b</a:t>
            </a:r>
            <a:r>
              <a:rPr lang="zh-CN" altLang="en-US" sz="1200" dirty="0"/>
              <a:t>：在环境管制下提升好产出，坏产出不变（坏产出在技术上具有弱可置性）</a:t>
            </a:r>
            <a:r>
              <a:rPr lang="en-US" altLang="zh-CN" sz="1200" dirty="0"/>
              <a:t> </a:t>
            </a:r>
            <a:r>
              <a:rPr lang="zh-CN" altLang="en-US" sz="1200" b="1" dirty="0"/>
              <a:t>情景</a:t>
            </a:r>
            <a:r>
              <a:rPr lang="en-US" altLang="zh-CN" sz="1200" b="1" dirty="0"/>
              <a:t>C</a:t>
            </a:r>
            <a:r>
              <a:rPr lang="zh-CN" altLang="en-US" sz="1200" dirty="0"/>
              <a:t>：存在更严格的环境管制，好坏产出同比例变化</a:t>
            </a:r>
            <a:endParaRPr lang="en-US" altLang="zh-CN" sz="1200" dirty="0"/>
          </a:p>
          <a:p>
            <a:pPr>
              <a:lnSpc>
                <a:spcPts val="1700"/>
              </a:lnSpc>
            </a:pPr>
            <a:r>
              <a:rPr lang="zh-CN" altLang="en-US" sz="1200" dirty="0"/>
              <a:t>⑤生产可能性边界移动的讨论（寻找创新者）：增加三个条件，判定哪些国家的技</a:t>
            </a:r>
            <a:endParaRPr lang="en-US" altLang="zh-CN" sz="1200" dirty="0"/>
          </a:p>
          <a:p>
            <a:pPr>
              <a:lnSpc>
                <a:spcPts val="1700"/>
              </a:lnSpc>
            </a:pPr>
            <a:r>
              <a:rPr lang="zh-CN" altLang="en-US" sz="1200" dirty="0"/>
              <a:t>术创新使得生产边界移动了（推动更好地进行减碳</a:t>
            </a:r>
            <a:r>
              <a:rPr lang="en-US" altLang="zh-CN" sz="1200" dirty="0"/>
              <a:t>/</a:t>
            </a:r>
            <a:r>
              <a:rPr lang="zh-CN" altLang="en-US" sz="1200" dirty="0"/>
              <a:t>减碳技术创新）</a:t>
            </a:r>
            <a:endParaRPr lang="en-US" altLang="zh-CN" sz="1200" dirty="0"/>
          </a:p>
          <a:p>
            <a:pPr>
              <a:lnSpc>
                <a:spcPts val="1700"/>
              </a:lnSpc>
            </a:pPr>
            <a:r>
              <a:rPr lang="zh-CN" altLang="en-US" sz="1200" dirty="0"/>
              <a:t>⑥因素分析：构建回归方程进行回归分析（因变量为生产率指数（情景</a:t>
            </a:r>
            <a:r>
              <a:rPr lang="en-US" altLang="zh-CN" sz="1200" dirty="0"/>
              <a:t>2</a:t>
            </a:r>
            <a:r>
              <a:rPr lang="zh-CN" altLang="en-US" sz="1200" dirty="0"/>
              <a:t>和</a:t>
            </a:r>
            <a:r>
              <a:rPr lang="en-US" altLang="zh-CN" sz="1200" dirty="0"/>
              <a:t>3</a:t>
            </a:r>
            <a:r>
              <a:rPr lang="zh-CN" altLang="en-US" sz="1200" dirty="0"/>
              <a:t>的结果））</a:t>
            </a:r>
            <a:endParaRPr lang="en-US" altLang="zh-CN" sz="1200" dirty="0"/>
          </a:p>
          <a:p>
            <a:pPr>
              <a:lnSpc>
                <a:spcPts val="1700"/>
              </a:lnSpc>
            </a:pPr>
            <a:endParaRPr lang="zh-CN" altLang="en-US" sz="1200" dirty="0"/>
          </a:p>
        </p:txBody>
      </p:sp>
      <p:pic>
        <p:nvPicPr>
          <p:cNvPr id="6" name="图片 5">
            <a:extLst>
              <a:ext uri="{FF2B5EF4-FFF2-40B4-BE49-F238E27FC236}">
                <a16:creationId xmlns:a16="http://schemas.microsoft.com/office/drawing/2014/main" id="{6E3A15E4-DF24-0984-A394-50190338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083" y="9081276"/>
            <a:ext cx="739441" cy="739441"/>
          </a:xfrm>
          <a:prstGeom prst="rect">
            <a:avLst/>
          </a:prstGeom>
        </p:spPr>
      </p:pic>
      <p:sp>
        <p:nvSpPr>
          <p:cNvPr id="7" name="文本框 6">
            <a:extLst>
              <a:ext uri="{FF2B5EF4-FFF2-40B4-BE49-F238E27FC236}">
                <a16:creationId xmlns:a16="http://schemas.microsoft.com/office/drawing/2014/main" id="{22BE118E-967F-BA1D-5382-C9E61E2B8C9E}"/>
              </a:ext>
            </a:extLst>
          </p:cNvPr>
          <p:cNvSpPr txBox="1"/>
          <p:nvPr/>
        </p:nvSpPr>
        <p:spPr>
          <a:xfrm>
            <a:off x="368300" y="1331106"/>
            <a:ext cx="6364224" cy="1386855"/>
          </a:xfrm>
          <a:prstGeom prst="rect">
            <a:avLst/>
          </a:prstGeom>
          <a:noFill/>
        </p:spPr>
        <p:txBody>
          <a:bodyPr wrap="square">
            <a:spAutoFit/>
          </a:bodyPr>
          <a:lstStyle/>
          <a:p>
            <a:pPr>
              <a:lnSpc>
                <a:spcPts val="1700"/>
              </a:lnSpc>
            </a:pPr>
            <a:r>
              <a:rPr lang="zh-CN" altLang="en-US" sz="1200" b="1" dirty="0"/>
              <a:t>不足</a:t>
            </a:r>
            <a:r>
              <a:rPr lang="zh-CN" altLang="en-US" sz="1200" dirty="0"/>
              <a:t>：①方向距离函数的一大缺陷：输入和输出是同比增加的，因此现在在研究中已经使用不多了②因子分析部分开放度如何定义？实际上最后两种方程（固定效应和随机效应）的结果都不是很理想，有些欠拟合。</a:t>
            </a:r>
            <a:endParaRPr lang="en-US" altLang="zh-CN" sz="1200" dirty="0"/>
          </a:p>
          <a:p>
            <a:pPr>
              <a:lnSpc>
                <a:spcPts val="1700"/>
              </a:lnSpc>
            </a:pPr>
            <a:endParaRPr lang="en-US" altLang="zh-CN" sz="1200" dirty="0"/>
          </a:p>
          <a:p>
            <a:pPr>
              <a:lnSpc>
                <a:spcPts val="1700"/>
              </a:lnSpc>
            </a:pPr>
            <a:r>
              <a:rPr lang="zh-CN" altLang="en-US" sz="1200" b="1" dirty="0"/>
              <a:t>学习点</a:t>
            </a:r>
            <a:r>
              <a:rPr lang="zh-CN" altLang="en-US" sz="1200" dirty="0"/>
              <a:t>：①生产技术的构建以及函数的选择，</a:t>
            </a:r>
            <a:r>
              <a:rPr lang="en-US" altLang="zh-CN" sz="1200" dirty="0"/>
              <a:t>DEA</a:t>
            </a:r>
            <a:r>
              <a:rPr lang="zh-CN" altLang="en-US" sz="1200" dirty="0"/>
              <a:t>本质上只是求解手段，需要选择好合适的函数形式并进行变形。②模型构建和解释部分很详细，可以作为学习资料。</a:t>
            </a:r>
            <a:endParaRPr lang="en-US" altLang="zh-CN" sz="1200" b="1" dirty="0"/>
          </a:p>
        </p:txBody>
      </p:sp>
    </p:spTree>
    <p:extLst>
      <p:ext uri="{BB962C8B-B14F-4D97-AF65-F5344CB8AC3E}">
        <p14:creationId xmlns:p14="http://schemas.microsoft.com/office/powerpoint/2010/main" val="260293165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2910</TotalTime>
  <Words>5365</Words>
  <Application>Microsoft Office PowerPoint</Application>
  <PresentationFormat>A4 纸张(210x297 毫米)</PresentationFormat>
  <Paragraphs>332</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Microsoft YaHei Light</vt:lpstr>
      <vt:lpstr>等线</vt:lpstr>
      <vt:lpstr>Microsoft YaHei</vt:lpstr>
      <vt:lpstr>Microsoft YaHei</vt:lpstr>
      <vt:lpstr>Aharoni</vt:lpstr>
      <vt:lpstr>Arial</vt:lpstr>
      <vt:lpstr>Arial Black</vt:lpstr>
      <vt:lpstr>Arial Rounded MT Bold</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筱雨</dc:creator>
  <cp:lastModifiedBy>筱雨</cp:lastModifiedBy>
  <cp:revision>28</cp:revision>
  <dcterms:created xsi:type="dcterms:W3CDTF">2023-01-12T08:38:41Z</dcterms:created>
  <dcterms:modified xsi:type="dcterms:W3CDTF">2023-02-17T08:26:42Z</dcterms:modified>
</cp:coreProperties>
</file>