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31" r:id="rId2"/>
    <p:sldId id="332" r:id="rId3"/>
    <p:sldId id="333" r:id="rId4"/>
    <p:sldId id="334" r:id="rId5"/>
    <p:sldId id="313" r:id="rId6"/>
    <p:sldId id="330" r:id="rId7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99"/>
    <a:srgbClr val="FFFFCC"/>
    <a:srgbClr val="FFCCFF"/>
    <a:srgbClr val="FFFF00"/>
    <a:srgbClr val="99FFCC"/>
    <a:srgbClr val="0000FF"/>
    <a:srgbClr val="CCFFFF"/>
    <a:srgbClr val="00FFFF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9" autoAdjust="0"/>
    <p:restoredTop sz="94601" autoAdjust="0"/>
  </p:normalViewPr>
  <p:slideViewPr>
    <p:cSldViewPr>
      <p:cViewPr varScale="1">
        <p:scale>
          <a:sx n="143" d="100"/>
          <a:sy n="143" d="100"/>
        </p:scale>
        <p:origin x="360" y="120"/>
      </p:cViewPr>
      <p:guideLst>
        <p:guide orient="horz" pos="41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9031" cy="492780"/>
          </a:xfrm>
          <a:prstGeom prst="rect">
            <a:avLst/>
          </a:prstGeom>
        </p:spPr>
        <p:txBody>
          <a:bodyPr vert="horz" lIns="87572" tIns="43786" rIns="87572" bIns="43786" rtlCol="0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15227" y="0"/>
            <a:ext cx="2919031" cy="492780"/>
          </a:xfrm>
          <a:prstGeom prst="rect">
            <a:avLst/>
          </a:prstGeom>
        </p:spPr>
        <p:txBody>
          <a:bodyPr vert="horz" lIns="87572" tIns="43786" rIns="87572" bIns="43786" rtlCol="0"/>
          <a:lstStyle>
            <a:lvl1pPr algn="r">
              <a:defRPr sz="1100"/>
            </a:lvl1pPr>
          </a:lstStyle>
          <a:p>
            <a:fld id="{53BDE378-4FFA-49CC-98AA-27161D1FF46D}" type="datetimeFigureOut">
              <a:rPr kumimoji="1" lang="ja-JP" altLang="en-US" smtClean="0"/>
              <a:pPr/>
              <a:t>2020/10/7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1" y="9372003"/>
            <a:ext cx="2919031" cy="492780"/>
          </a:xfrm>
          <a:prstGeom prst="rect">
            <a:avLst/>
          </a:prstGeom>
        </p:spPr>
        <p:txBody>
          <a:bodyPr vert="horz" lIns="87572" tIns="43786" rIns="87572" bIns="43786" rtlCol="0" anchor="b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15227" y="9372003"/>
            <a:ext cx="2919031" cy="492780"/>
          </a:xfrm>
          <a:prstGeom prst="rect">
            <a:avLst/>
          </a:prstGeom>
        </p:spPr>
        <p:txBody>
          <a:bodyPr vert="horz" lIns="87572" tIns="43786" rIns="87572" bIns="43786" rtlCol="0" anchor="b"/>
          <a:lstStyle>
            <a:lvl1pPr algn="r">
              <a:defRPr sz="1100"/>
            </a:lvl1pPr>
          </a:lstStyle>
          <a:p>
            <a:fld id="{AFDF4664-4C92-456B-A272-8FA964D5AA3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11" tIns="45705" rIns="91411" bIns="4570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1" cy="493316"/>
          </a:xfrm>
          <a:prstGeom prst="rect">
            <a:avLst/>
          </a:prstGeom>
        </p:spPr>
        <p:txBody>
          <a:bodyPr vert="horz" lIns="91411" tIns="45705" rIns="91411" bIns="4570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9CAB544-594A-45A5-8437-CB8DD00C0047}" type="datetimeFigureOut">
              <a:rPr lang="ja-JP" altLang="en-US"/>
              <a:pPr>
                <a:defRPr/>
              </a:pPr>
              <a:t>2020/10/7</a:t>
            </a:fld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1" tIns="45705" rIns="91411" bIns="45705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11" tIns="45705" rIns="91411" bIns="45705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11" tIns="45705" rIns="91411" bIns="4570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5375" y="9371285"/>
            <a:ext cx="2918831" cy="493316"/>
          </a:xfrm>
          <a:prstGeom prst="rect">
            <a:avLst/>
          </a:prstGeom>
        </p:spPr>
        <p:txBody>
          <a:bodyPr vert="horz" lIns="91411" tIns="45705" rIns="91411" bIns="4570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C0FC2B-84D3-4EA2-9ACF-5E6E9B11A3A8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C0FC2B-84D3-4EA2-9ACF-5E6E9B11A3A8}" type="slidenum">
              <a:rPr lang="ja-JP" altLang="en-US" smtClean="0"/>
              <a:pPr>
                <a:defRPr/>
              </a:pPr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9344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2188" y="0"/>
            <a:ext cx="1766887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 smtClean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9423868-A60B-437B-80A3-6E8583464537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974904" y="6453188"/>
            <a:ext cx="2133600" cy="365125"/>
          </a:xfrm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CBF853C-1125-4827-8612-21FA8D994494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pic>
        <p:nvPicPr>
          <p:cNvPr id="6" name="Picture 1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2188" y="0"/>
            <a:ext cx="1766887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フッター プレースホルダ 4"/>
          <p:cNvSpPr>
            <a:spLocks noGrp="1"/>
          </p:cNvSpPr>
          <p:nvPr>
            <p:ph type="ftr" sz="quarter" idx="12"/>
          </p:nvPr>
        </p:nvSpPr>
        <p:spPr>
          <a:xfrm>
            <a:off x="3124200" y="6453188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836613"/>
            <a:ext cx="8229600" cy="528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974904" y="6453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7606209-CF88-45CB-8981-A52B1B97D90D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  <p:sp>
        <p:nvSpPr>
          <p:cNvPr id="7" name="AutoShape 13"/>
          <p:cNvSpPr>
            <a:spLocks noChangeArrowheads="1"/>
          </p:cNvSpPr>
          <p:nvPr userDrawn="1"/>
        </p:nvSpPr>
        <p:spPr bwMode="auto">
          <a:xfrm>
            <a:off x="353876" y="6526728"/>
            <a:ext cx="2000524" cy="262494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54000" tIns="10800" rIns="54000" bIns="1080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dirty="0">
                <a:solidFill>
                  <a:srgbClr val="FF0000"/>
                </a:solidFill>
                <a:latin typeface="ＭＳ Ｐゴシック" charset="-128"/>
              </a:rPr>
              <a:t>Canon Tokki Confidential</a:t>
            </a:r>
          </a:p>
        </p:txBody>
      </p:sp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0" y="6381750"/>
            <a:ext cx="9144000" cy="71438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>
              <a:latin typeface="PMingLiU" pitchFamily="18" charset="-120"/>
              <a:ea typeface="PMingLiU" pitchFamily="18" charset="-120"/>
            </a:endParaRP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692150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>
              <a:latin typeface="PMingLiU" pitchFamily="18" charset="-120"/>
              <a:ea typeface="PMingLiU" pitchFamily="18" charset="-120"/>
            </a:endParaRPr>
          </a:p>
        </p:txBody>
      </p:sp>
      <p:pic>
        <p:nvPicPr>
          <p:cNvPr id="10" name="Picture 19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42188" y="0"/>
            <a:ext cx="1766887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BF853C-1125-4827-8612-21FA8D994494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79712" y="2924944"/>
            <a:ext cx="5148572" cy="46166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50" charset="-128"/>
                <a:ea typeface="Meiryo UI" pitchFamily="50" charset="-128"/>
                <a:cs typeface="Meiryo UI" pitchFamily="50" charset="-128"/>
              </a:rPr>
              <a:t>材料使用量管理機能</a:t>
            </a:r>
            <a:endParaRPr lang="en-US" altLang="ja-JP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067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BF853C-1125-4827-8612-21FA8D994494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+mn-cs"/>
            </a:endParaRPr>
          </a:p>
        </p:txBody>
      </p:sp>
      <p:sp>
        <p:nvSpPr>
          <p:cNvPr id="16" name="コンテンツ プレースホルダ 2"/>
          <p:cNvSpPr>
            <a:spLocks noGrp="1"/>
          </p:cNvSpPr>
          <p:nvPr>
            <p:ph idx="4294967295"/>
          </p:nvPr>
        </p:nvSpPr>
        <p:spPr>
          <a:xfrm>
            <a:off x="143508" y="836712"/>
            <a:ext cx="8856984" cy="547260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ja-JP" altLang="en-US" sz="2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■改版履歴</a:t>
            </a:r>
            <a:endParaRPr lang="en-US" altLang="ja-JP" sz="2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indent="0">
              <a:buNone/>
            </a:pP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Ver.1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2020/05/01</a:t>
            </a:r>
            <a:r>
              <a:rPr lang="ja-JP" altLang="en-US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新規作成</a:t>
            </a:r>
            <a:endParaRPr lang="en-US" altLang="ja-JP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indent="0">
              <a:buNone/>
            </a:pPr>
            <a:r>
              <a:rPr lang="en-US" altLang="ja-JP" sz="140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Ver.4</a:t>
            </a:r>
            <a:r>
              <a:rPr lang="ja-JP" altLang="en-US" sz="140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2020/10/07</a:t>
            </a:r>
            <a:r>
              <a:rPr lang="ja-JP" altLang="en-US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計算方法を修正</a:t>
            </a:r>
            <a:endParaRPr lang="en-US" altLang="ja-JP" sz="1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indent="0">
              <a:buNone/>
            </a:pPr>
            <a:endParaRPr lang="en-US" altLang="ja-JP" sz="1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indent="0">
              <a:buNone/>
            </a:pPr>
            <a:endParaRPr lang="en-US" altLang="ja-JP" sz="1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indent="0">
              <a:buNone/>
            </a:pPr>
            <a:r>
              <a:rPr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　　 　　　　　　　　　</a:t>
            </a:r>
            <a:endParaRPr lang="en-US" altLang="ja-JP" sz="1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indent="0">
              <a:buNone/>
            </a:pPr>
            <a:r>
              <a:rPr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sz="1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indent="0">
              <a:buNone/>
            </a:pPr>
            <a:r>
              <a:rPr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　　　 </a:t>
            </a:r>
            <a:endParaRPr lang="en-US" altLang="ja-JP" sz="1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indent="0">
              <a:buNone/>
            </a:pPr>
            <a:r>
              <a:rPr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　　　</a:t>
            </a:r>
            <a:endParaRPr lang="en-US" altLang="ja-JP" sz="1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2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BF853C-1125-4827-8612-21FA8D994494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1520" y="260648"/>
            <a:ext cx="2160240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Meiryo UI" pitchFamily="50" charset="-128"/>
              </a:rPr>
              <a:t>概要</a:t>
            </a:r>
            <a:endParaRPr kumimoji="1" lang="ja-JP" altLang="en-US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Meiryo UI" pitchFamily="50" charset="-128"/>
            </a:endParaRPr>
          </a:p>
        </p:txBody>
      </p:sp>
      <p:sp>
        <p:nvSpPr>
          <p:cNvPr id="16" name="コンテンツ プレースホルダ 2"/>
          <p:cNvSpPr>
            <a:spLocks noGrp="1"/>
          </p:cNvSpPr>
          <p:nvPr>
            <p:ph idx="4294967295"/>
          </p:nvPr>
        </p:nvSpPr>
        <p:spPr>
          <a:xfrm>
            <a:off x="251520" y="764704"/>
            <a:ext cx="8748972" cy="554461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ja-JP" altLang="en-US" sz="16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■概要</a:t>
            </a:r>
          </a:p>
          <a:p>
            <a:pPr marL="0" indent="0">
              <a:buNone/>
            </a:pP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・材料の残量を把握するため、材料の使用量管理機能を追加する。</a:t>
            </a:r>
            <a:endParaRPr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Meiryo UI" pitchFamily="50" charset="-128"/>
            </a:endParaRPr>
          </a:p>
          <a:p>
            <a:pPr marL="0" indent="0">
              <a:buNone/>
            </a:pPr>
            <a:endParaRPr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Meiryo UI" pitchFamily="50" charset="-128"/>
            </a:endParaRPr>
          </a:p>
          <a:p>
            <a:pPr marL="0" indent="0">
              <a:buNone/>
            </a:pP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【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対象</a:t>
            </a: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】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：</a:t>
            </a: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MONITOR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 </a:t>
            </a: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PC</a:t>
            </a:r>
          </a:p>
          <a:p>
            <a:pPr marL="0" indent="0">
              <a:buNone/>
            </a:pP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　　</a:t>
            </a:r>
            <a:endParaRPr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Meiryo UI" pitchFamily="50" charset="-128"/>
            </a:endParaRPr>
          </a:p>
          <a:p>
            <a:pPr marL="0" indent="0">
              <a:buNone/>
            </a:pP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■詳細</a:t>
            </a:r>
            <a:endParaRPr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Meiryo UI" pitchFamily="50" charset="-128"/>
            </a:endParaRPr>
          </a:p>
          <a:p>
            <a:pPr marL="0" indent="0">
              <a:buNone/>
            </a:pP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・</a:t>
            </a:r>
            <a:r>
              <a:rPr lang="en-US" altLang="ja-JP" sz="1400" dirty="0" err="1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MONITORLog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画面上の</a:t>
            </a: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Trend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 </a:t>
            </a: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Material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ボタンをクリックすると</a:t>
            </a:r>
            <a:endParaRPr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Meiryo UI" pitchFamily="50" charset="-128"/>
            </a:endParaRPr>
          </a:p>
          <a:p>
            <a:pPr marL="0" indent="0">
              <a:buNone/>
            </a:pPr>
            <a:r>
              <a:rPr lang="ja-JP" altLang="en-US" sz="1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　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材料使用量管理の画面が表示される。</a:t>
            </a:r>
            <a:r>
              <a:rPr lang="ja-JP" altLang="en-US" sz="1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　</a:t>
            </a:r>
            <a:endParaRPr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Meiryo UI" pitchFamily="50" charset="-128"/>
            </a:endParaRPr>
          </a:p>
          <a:p>
            <a:pPr marL="0" indent="0">
              <a:buNone/>
            </a:pP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・</a:t>
            </a: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Target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 </a:t>
            </a: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Rate</a:t>
            </a:r>
            <a:r>
              <a:rPr lang="ja-JP" altLang="en-US" sz="1400" dirty="0" err="1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、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堆積膜厚が表示される。</a:t>
            </a:r>
            <a:endParaRPr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Meiryo UI" pitchFamily="50" charset="-128"/>
            </a:endParaRPr>
          </a:p>
          <a:p>
            <a:pPr marL="0" indent="0">
              <a:buNone/>
            </a:pP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・ユーザーが材料投入量（</a:t>
            </a: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g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）を入力する。</a:t>
            </a:r>
            <a:endParaRPr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Meiryo UI" pitchFamily="50" charset="-128"/>
            </a:endParaRPr>
          </a:p>
          <a:p>
            <a:pPr marL="0" indent="0">
              <a:buNone/>
            </a:pP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・材料残り量は</a:t>
            </a: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1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秒単位で算出する（詳細は次頁を参照）</a:t>
            </a:r>
            <a:endParaRPr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Meiryo UI" pitchFamily="50" charset="-128"/>
            </a:endParaRPr>
          </a:p>
          <a:p>
            <a:pPr marL="0" indent="0">
              <a:buNone/>
            </a:pPr>
            <a:endParaRPr lang="en-US" altLang="ja-JP" sz="1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Meiryo UI" pitchFamily="50" charset="-128"/>
            </a:endParaRPr>
          </a:p>
          <a:p>
            <a:pPr marL="0" indent="0">
              <a:buNone/>
            </a:pP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【TP】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変更なし</a:t>
            </a:r>
            <a:endParaRPr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Meiryo UI" pitchFamily="50" charset="-128"/>
            </a:endParaRPr>
          </a:p>
          <a:p>
            <a:pPr marL="0" indent="0">
              <a:buNone/>
            </a:pPr>
            <a:endParaRPr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Meiryo UI" pitchFamily="50" charset="-128"/>
            </a:endParaRPr>
          </a:p>
          <a:p>
            <a:pPr marL="0" indent="0">
              <a:buNone/>
            </a:pP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【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有効</a:t>
            </a: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/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無効</a:t>
            </a: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】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選択無し。</a:t>
            </a:r>
            <a:endParaRPr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Meiryo UI" pitchFamily="50" charset="-128"/>
            </a:endParaRPr>
          </a:p>
          <a:p>
            <a:pPr marL="0" indent="0">
              <a:buNone/>
            </a:pPr>
            <a:endParaRPr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Meiryo UI" pitchFamily="50" charset="-128"/>
            </a:endParaRPr>
          </a:p>
          <a:p>
            <a:pPr marL="0" indent="0">
              <a:buNone/>
            </a:pP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【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ログ</a:t>
            </a: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】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要</a:t>
            </a:r>
            <a:endParaRPr lang="ja-JP" altLang="en-US" sz="1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81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BF853C-1125-4827-8612-21FA8D994494}" type="slidenum">
              <a:rPr lang="en-US" altLang="ja-JP" smtClean="0"/>
              <a:pPr>
                <a:defRPr/>
              </a:pPr>
              <a:t>4</a:t>
            </a:fld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1520" y="260648"/>
            <a:ext cx="2160240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Meiryo UI" pitchFamily="50" charset="-128"/>
              </a:rPr>
              <a:t>概要</a:t>
            </a:r>
            <a:endParaRPr kumimoji="1" lang="ja-JP" altLang="en-US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Meiryo UI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コンテンツ プレースホルダ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251520" y="764704"/>
                <a:ext cx="8748972" cy="5544616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None/>
                </a:pPr>
                <a:r>
                  <a:rPr lang="ja-JP" altLang="en-US" sz="14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■使用量算出</a:t>
                </a:r>
                <a:endParaRPr lang="en-US" altLang="ja-JP" sz="14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  <a:cs typeface="Meiryo UI" pitchFamily="50" charset="-128"/>
                </a:endParaRPr>
              </a:p>
              <a:p>
                <a:pPr marL="0" indent="0">
                  <a:buNone/>
                </a:pPr>
                <a:r>
                  <a:rPr lang="ja-JP" altLang="en-US" sz="14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・</a:t>
                </a:r>
                <a:r>
                  <a:rPr lang="en-US" altLang="ja-JP" sz="1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eiryo UI" pitchFamily="50" charset="-128"/>
                  </a:rPr>
                  <a:t>Rate(</a:t>
                </a:r>
                <a:r>
                  <a:rPr lang="en-US" altLang="ja-JP" sz="1400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Meiryo UI" pitchFamily="50" charset="-128"/>
                  </a:rPr>
                  <a:t>Ti</a:t>
                </a:r>
                <a:r>
                  <a:rPr lang="en-US" altLang="ja-JP" sz="1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eiryo UI" pitchFamily="50" charset="-128"/>
                  </a:rPr>
                  <a:t>)</a:t>
                </a:r>
                <a:r>
                  <a:rPr lang="en-US" altLang="ja-JP" sz="14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			T(</a:t>
                </a:r>
                <a:r>
                  <a:rPr lang="en-US" altLang="ja-JP" sz="1400" dirty="0" err="1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i</a:t>
                </a:r>
                <a:r>
                  <a:rPr lang="en-US" altLang="ja-JP" sz="14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)</a:t>
                </a:r>
                <a:r>
                  <a:rPr lang="ja-JP" altLang="en-US" sz="14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のときの</a:t>
                </a:r>
                <a:r>
                  <a:rPr lang="en-US" altLang="ja-JP" sz="14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Rate</a:t>
                </a:r>
                <a:r>
                  <a:rPr lang="ja-JP" altLang="en-US" sz="14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（</a:t>
                </a:r>
                <a:r>
                  <a:rPr lang="en-US" altLang="ja-JP" sz="1400" dirty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Å/S</a:t>
                </a:r>
                <a:r>
                  <a:rPr lang="ja-JP" altLang="en-US" sz="14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）</a:t>
                </a:r>
                <a:endParaRPr lang="en-US" altLang="ja-JP" sz="14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  <a:cs typeface="Meiryo UI" pitchFamily="50" charset="-128"/>
                </a:endParaRPr>
              </a:p>
              <a:p>
                <a:pPr marL="0" indent="0">
                  <a:buNone/>
                </a:pPr>
                <a:r>
                  <a:rPr lang="ja-JP" altLang="en-US" sz="14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・</a:t>
                </a:r>
                <a:r>
                  <a:rPr lang="en-US" altLang="ja-JP" sz="1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eiryo UI" pitchFamily="50" charset="-128"/>
                  </a:rPr>
                  <a:t>f(</a:t>
                </a:r>
                <a:r>
                  <a:rPr lang="en-US" altLang="ja-JP" sz="14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Meiryo UI" pitchFamily="50" charset="-128"/>
                  </a:rPr>
                  <a:t>Δ</a:t>
                </a:r>
                <a:r>
                  <a:rPr lang="en-US" altLang="ja-JP" sz="1400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Meiryo UI" pitchFamily="50" charset="-128"/>
                  </a:rPr>
                  <a:t>Ti</a:t>
                </a:r>
                <a:r>
                  <a:rPr lang="en-US" altLang="ja-JP" sz="1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eiryo UI" pitchFamily="50" charset="-128"/>
                  </a:rPr>
                  <a:t>)=Rate(</a:t>
                </a:r>
                <a:r>
                  <a:rPr lang="en-US" altLang="ja-JP" sz="14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Meiryo UI" pitchFamily="50" charset="-128"/>
                  </a:rPr>
                  <a:t>Δ</a:t>
                </a:r>
                <a:r>
                  <a:rPr lang="en-US" altLang="ja-JP" sz="1400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Meiryo UI" pitchFamily="50" charset="-128"/>
                  </a:rPr>
                  <a:t>Ti</a:t>
                </a:r>
                <a:r>
                  <a:rPr lang="en-US" altLang="ja-JP" sz="1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eiryo UI" pitchFamily="50" charset="-128"/>
                  </a:rPr>
                  <a:t>)</a:t>
                </a:r>
                <a:r>
                  <a:rPr lang="en-US" altLang="ja-JP" sz="1400" dirty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	</a:t>
                </a:r>
                <a:r>
                  <a:rPr lang="en-US" altLang="ja-JP" sz="14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	</a:t>
                </a:r>
                <a:r>
                  <a:rPr lang="ja-JP" altLang="en-US" sz="14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前回</a:t>
                </a:r>
                <a:r>
                  <a:rPr lang="en-US" altLang="ja-JP" sz="14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Rate</a:t>
                </a:r>
                <a:r>
                  <a:rPr lang="ja-JP" altLang="en-US" sz="14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と今回</a:t>
                </a:r>
                <a:r>
                  <a:rPr lang="en-US" altLang="ja-JP" sz="14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Rate</a:t>
                </a:r>
                <a:r>
                  <a:rPr lang="ja-JP" altLang="en-US" sz="14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の平均値</a:t>
                </a:r>
                <a:endParaRPr lang="en-US" altLang="ja-JP" sz="14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  <a:cs typeface="Meiryo UI" pitchFamily="50" charset="-128"/>
                </a:endParaRPr>
              </a:p>
              <a:p>
                <a:pPr marL="0" indent="0">
                  <a:buNone/>
                </a:pPr>
                <a:r>
                  <a:rPr lang="ja-JP" altLang="en-US" sz="14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・</a:t>
                </a:r>
                <a:r>
                  <a:rPr lang="en-US" altLang="ja-JP" sz="1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eiryo UI" pitchFamily="50" charset="-128"/>
                  </a:rPr>
                  <a:t>Si</a:t>
                </a:r>
                <a:r>
                  <a:rPr lang="ja-JP" altLang="en-US" sz="1400" dirty="0" smtClean="0">
                    <a:latin typeface="Cambria Math" panose="02040503050406030204" pitchFamily="18" charset="0"/>
                    <a:ea typeface="HGS創英角ｺﾞｼｯｸUB" panose="020B0900000000000000" pitchFamily="50" charset="-128"/>
                    <a:cs typeface="Meiryo UI" pitchFamily="50" charset="-128"/>
                  </a:rPr>
                  <a:t> </a:t>
                </a:r>
                <a:r>
                  <a:rPr lang="en-US" altLang="ja-JP" sz="1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eiryo UI" pitchFamily="50" charset="-128"/>
                  </a:rPr>
                  <a:t>=</a:t>
                </a:r>
                <a:r>
                  <a:rPr lang="ja-JP" altLang="en-US" sz="1400" dirty="0">
                    <a:latin typeface="Cambria Math" panose="02040503050406030204" pitchFamily="18" charset="0"/>
                    <a:ea typeface="HGS創英角ｺﾞｼｯｸUB" panose="020B0900000000000000" pitchFamily="50" charset="-128"/>
                    <a:cs typeface="Meiryo UI" pitchFamily="50" charset="-128"/>
                  </a:rPr>
                  <a:t> </a:t>
                </a:r>
                <a:r>
                  <a:rPr lang="en-US" altLang="ja-JP" sz="1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eiryo UI" pitchFamily="50" charset="-128"/>
                  </a:rPr>
                  <a:t>f(</a:t>
                </a:r>
                <a:r>
                  <a:rPr lang="en-US" altLang="ja-JP" sz="14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Meiryo UI" pitchFamily="50" charset="-128"/>
                  </a:rPr>
                  <a:t>Δ</a:t>
                </a:r>
                <a:r>
                  <a:rPr lang="en-US" altLang="ja-JP" sz="1400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Meiryo UI" pitchFamily="50" charset="-128"/>
                  </a:rPr>
                  <a:t>Ti</a:t>
                </a:r>
                <a:r>
                  <a:rPr lang="en-US" altLang="ja-JP" sz="1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eiryo UI" pitchFamily="50" charset="-128"/>
                  </a:rPr>
                  <a:t>)</a:t>
                </a:r>
                <a:r>
                  <a:rPr lang="ja-JP" altLang="en-US" sz="1400" dirty="0" smtClean="0">
                    <a:latin typeface="Cambria Math" panose="02040503050406030204" pitchFamily="18" charset="0"/>
                    <a:ea typeface="HGS創英角ｺﾞｼｯｸUB" panose="020B0900000000000000" pitchFamily="50" charset="-128"/>
                    <a:cs typeface="Meiryo UI" pitchFamily="50" charset="-128"/>
                  </a:rPr>
                  <a:t>* </a:t>
                </a:r>
                <a:r>
                  <a:rPr lang="en-US" altLang="ja-JP" sz="14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Meiryo UI" pitchFamily="50" charset="-128"/>
                  </a:rPr>
                  <a:t>Δ</a:t>
                </a:r>
                <a:r>
                  <a:rPr lang="en-US" altLang="ja-JP" sz="1400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Meiryo UI" pitchFamily="50" charset="-128"/>
                  </a:rPr>
                  <a:t>Ti</a:t>
                </a:r>
                <a:r>
                  <a:rPr lang="en-US" altLang="ja-JP" sz="1400" dirty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	</a:t>
                </a:r>
                <a:r>
                  <a:rPr lang="en-US" altLang="ja-JP" sz="14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	</a:t>
                </a:r>
                <a:r>
                  <a:rPr lang="ja-JP" altLang="en-US" sz="14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そのタイミングでの</a:t>
                </a:r>
                <a:r>
                  <a:rPr lang="en-US" altLang="ja-JP" sz="14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Rate</a:t>
                </a:r>
                <a:r>
                  <a:rPr lang="ja-JP" altLang="en-US" sz="14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平均値の使用量</a:t>
                </a:r>
                <a:endParaRPr lang="en-US" altLang="ja-JP" sz="14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  <a:cs typeface="Meiryo UI" pitchFamily="50" charset="-128"/>
                </a:endParaRPr>
              </a:p>
              <a:p>
                <a:pPr marL="0" indent="0">
                  <a:buNone/>
                </a:pPr>
                <a:r>
                  <a:rPr lang="ja-JP" altLang="en-US" sz="14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・</a:t>
                </a:r>
                <a:r>
                  <a:rPr lang="en-US" altLang="ja-JP" sz="1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eiryo UI" pitchFamily="50" charset="-128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x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ja-JP" sz="1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  <m:d>
                          <m:d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ja-JP" sz="1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Meiryo UI" pitchFamily="50" charset="-128"/>
                              </a:rPr>
                              <m:t>Δ</m:t>
                            </m:r>
                            <m:r>
                              <m:rPr>
                                <m:sty m:val="p"/>
                              </m:rPr>
                              <a:rPr lang="en-US" altLang="ja-JP" sz="1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Ti</m:t>
                            </m:r>
                          </m:e>
                        </m:d>
                        <m:r>
                          <a:rPr lang="ja-JP" alt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altLang="ja-JP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eiryo UI" pitchFamily="50" charset="-128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lang="en-US" altLang="ja-JP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Ti</m:t>
                        </m:r>
                      </m:e>
                    </m:nary>
                    <m:r>
                      <a:rPr lang="ja-JP" altLang="en-US" sz="1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　</m:t>
                    </m:r>
                  </m:oMath>
                </a14:m>
                <a:r>
                  <a:rPr lang="en-US" altLang="ja-JP" sz="14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	S(0)</a:t>
                </a:r>
                <a:r>
                  <a:rPr lang="ja-JP" altLang="en-US" sz="14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～</a:t>
                </a:r>
                <a:r>
                  <a:rPr lang="en-US" altLang="ja-JP" sz="14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S(x)</a:t>
                </a:r>
                <a:r>
                  <a:rPr lang="ja-JP" altLang="en-US" sz="1400" dirty="0" err="1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までの</a:t>
                </a:r>
                <a:r>
                  <a:rPr lang="ja-JP" altLang="en-US" sz="14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積算使用量</a:t>
                </a:r>
                <a:endParaRPr lang="en-US" altLang="ja-JP" sz="14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  <a:cs typeface="Meiryo UI" pitchFamily="50" charset="-128"/>
                </a:endParaRPr>
              </a:p>
              <a:p>
                <a:pPr marL="0" indent="0">
                  <a:buNone/>
                </a:pPr>
                <a:r>
                  <a:rPr lang="ja-JP" altLang="en-US" sz="14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・</a:t>
                </a:r>
                <a:r>
                  <a:rPr lang="en-US" altLang="ja-JP" sz="1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eiryo UI" pitchFamily="50" charset="-128"/>
                  </a:rPr>
                  <a:t>M</a:t>
                </a:r>
                <a:r>
                  <a:rPr lang="en-US" altLang="ja-JP" sz="14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			</a:t>
                </a:r>
                <a:r>
                  <a:rPr lang="ja-JP" altLang="en-US" sz="14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最大充填量（</a:t>
                </a:r>
                <a:r>
                  <a:rPr lang="en-US" altLang="ja-JP" sz="14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g</a:t>
                </a:r>
                <a:r>
                  <a:rPr lang="ja-JP" altLang="en-US" sz="14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）</a:t>
                </a:r>
                <a:r>
                  <a:rPr lang="en-US" altLang="ja-JP" sz="14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※</a:t>
                </a:r>
                <a:r>
                  <a:rPr lang="ja-JP" altLang="en-US" sz="14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客先にて入力</a:t>
                </a:r>
                <a:endParaRPr lang="en-US" altLang="ja-JP" sz="14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  <a:cs typeface="Meiryo UI" pitchFamily="50" charset="-128"/>
                </a:endParaRPr>
              </a:p>
              <a:p>
                <a:pPr marL="0" indent="0">
                  <a:buNone/>
                </a:pPr>
                <a:r>
                  <a:rPr lang="ja-JP" altLang="en-US" sz="1400" dirty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・</a:t>
                </a:r>
                <a:r>
                  <a:rPr lang="en-US" altLang="ja-JP" sz="1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eiryo UI" pitchFamily="50" charset="-128"/>
                  </a:rPr>
                  <a:t>A</a:t>
                </a:r>
                <a:r>
                  <a:rPr lang="en-US" altLang="ja-JP" sz="14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			</a:t>
                </a:r>
                <a:r>
                  <a:rPr lang="ja-JP" altLang="en-US" sz="14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変換定数　</a:t>
                </a:r>
                <a:r>
                  <a:rPr lang="en-US" altLang="ja-JP" sz="14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※</a:t>
                </a:r>
                <a:r>
                  <a:rPr lang="ja-JP" altLang="en-US" sz="14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客先にて入力</a:t>
                </a:r>
                <a:endParaRPr lang="en-US" altLang="ja-JP" sz="14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  <a:cs typeface="Meiryo UI" pitchFamily="50" charset="-128"/>
                </a:endParaRPr>
              </a:p>
              <a:p>
                <a:pPr marL="0" indent="0">
                  <a:buNone/>
                </a:pPr>
                <a:endParaRPr lang="en-US" altLang="ja-JP" sz="14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  <a:cs typeface="Meiryo UI" pitchFamily="50" charset="-128"/>
                </a:endParaRPr>
              </a:p>
              <a:p>
                <a:pPr marL="0" indent="0">
                  <a:buNone/>
                </a:pPr>
                <a:r>
                  <a:rPr lang="ja-JP" altLang="en-US" sz="14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上記をもとに材料残量</a:t>
                </a:r>
                <a:r>
                  <a:rPr lang="en-US" altLang="ja-JP" sz="14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N</a:t>
                </a:r>
                <a:r>
                  <a:rPr lang="ja-JP" altLang="en-US" sz="14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は以下の式で算出する</a:t>
                </a:r>
                <a:endParaRPr lang="en-US" altLang="ja-JP" sz="14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  <a:cs typeface="Meiryo UI" pitchFamily="50" charset="-128"/>
                </a:endParaRPr>
              </a:p>
              <a:p>
                <a:pPr marL="0" indent="0">
                  <a:buNone/>
                </a:pPr>
                <a:r>
                  <a:rPr lang="ja-JP" altLang="en-US" sz="14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　　</a:t>
                </a:r>
                <a:r>
                  <a:rPr lang="ja-JP" altLang="en-US" sz="16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  <a:cs typeface="Meiryo UI" pitchFamily="50" charset="-128"/>
                  </a:rPr>
                  <a:t>　</a:t>
                </a:r>
                <a:r>
                  <a:rPr lang="en-US" altLang="ja-JP" sz="16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eiryo UI" pitchFamily="50" charset="-128"/>
                  </a:rPr>
                  <a:t>N</a:t>
                </a:r>
                <a:r>
                  <a:rPr lang="ja-JP" altLang="en-US" sz="1600" dirty="0" smtClean="0">
                    <a:latin typeface="Cambria Math" panose="02040503050406030204" pitchFamily="18" charset="0"/>
                    <a:ea typeface="HGS創英角ｺﾞｼｯｸUB" panose="020B0900000000000000" pitchFamily="50" charset="-128"/>
                    <a:cs typeface="Meiryo UI" pitchFamily="50" charset="-128"/>
                  </a:rPr>
                  <a:t> </a:t>
                </a:r>
                <a:r>
                  <a:rPr lang="en-US" altLang="ja-JP" sz="16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eiryo UI" pitchFamily="50" charset="-128"/>
                  </a:rPr>
                  <a:t>=</a:t>
                </a:r>
                <a:r>
                  <a:rPr lang="ja-JP" altLang="en-US" sz="1600" dirty="0" smtClean="0">
                    <a:latin typeface="Cambria Math" panose="02040503050406030204" pitchFamily="18" charset="0"/>
                    <a:ea typeface="HGS創英角ｺﾞｼｯｸUB" panose="020B0900000000000000" pitchFamily="50" charset="-128"/>
                    <a:cs typeface="Meiryo UI" pitchFamily="50" charset="-128"/>
                  </a:rPr>
                  <a:t> </a:t>
                </a:r>
                <a:r>
                  <a:rPr lang="en-US" altLang="ja-JP" sz="16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eiryo UI" pitchFamily="50" charset="-128"/>
                  </a:rPr>
                  <a:t>M</a:t>
                </a:r>
                <a:r>
                  <a:rPr lang="ja-JP" altLang="en-US" sz="1600" dirty="0" smtClean="0">
                    <a:latin typeface="Cambria Math" panose="02040503050406030204" pitchFamily="18" charset="0"/>
                    <a:ea typeface="HGS創英角ｺﾞｼｯｸUB" panose="020B0900000000000000" pitchFamily="50" charset="-128"/>
                    <a:cs typeface="Meiryo UI" pitchFamily="50" charset="-128"/>
                  </a:rPr>
                  <a:t> </a:t>
                </a:r>
                <a:r>
                  <a:rPr lang="en-US" altLang="ja-JP" sz="16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eiryo UI" pitchFamily="50" charset="-128"/>
                  </a:rPr>
                  <a:t>–(A</a:t>
                </a:r>
                <a:r>
                  <a:rPr lang="ja-JP" altLang="en-US" sz="1600" dirty="0" smtClean="0">
                    <a:latin typeface="Cambria Math" panose="02040503050406030204" pitchFamily="18" charset="0"/>
                    <a:ea typeface="HGS創英角ｺﾞｼｯｸUB" panose="020B0900000000000000" pitchFamily="50" charset="-128"/>
                    <a:cs typeface="Meiryo UI" pitchFamily="50" charset="-128"/>
                  </a:rPr>
                  <a:t>*</a:t>
                </a:r>
                <a:r>
                  <a:rPr lang="en-US" altLang="ja-JP" sz="1600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Meiryo UI" pitchFamily="50" charset="-128"/>
                  </a:rPr>
                  <a:t>Sx</a:t>
                </a:r>
                <a:r>
                  <a:rPr lang="en-US" altLang="ja-JP" sz="16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eiryo UI" pitchFamily="50" charset="-128"/>
                  </a:rPr>
                  <a:t>)</a:t>
                </a:r>
                <a:r>
                  <a:rPr lang="ja-JP" alt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eiryo UI" pitchFamily="50" charset="-128"/>
                  </a:rPr>
                  <a:t>　</a:t>
                </a:r>
                <a:endParaRPr lang="en-US" altLang="ja-JP" sz="16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Meiryo UI" pitchFamily="50" charset="-128"/>
                </a:endParaRPr>
              </a:p>
              <a:p>
                <a:pPr marL="0" indent="0">
                  <a:buNone/>
                </a:pPr>
                <a:endParaRPr lang="en-US" altLang="ja-JP" sz="14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  <a:cs typeface="Meiryo UI" pitchFamily="50" charset="-128"/>
                </a:endParaRPr>
              </a:p>
              <a:p>
                <a:pPr marL="0" indent="0">
                  <a:buNone/>
                </a:pPr>
                <a:endParaRPr lang="ja-JP" altLang="en-US" sz="14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  <a:cs typeface="Meiryo UI" pitchFamily="50" charset="-128"/>
                </a:endParaRPr>
              </a:p>
            </p:txBody>
          </p:sp>
        </mc:Choice>
        <mc:Fallback xmlns="">
          <p:sp>
            <p:nvSpPr>
              <p:cNvPr id="16" name="コンテンツ プレースホル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51520" y="764704"/>
                <a:ext cx="8748972" cy="5544616"/>
              </a:xfrm>
              <a:prstGeom prst="rect">
                <a:avLst/>
              </a:prstGeom>
              <a:blipFill>
                <a:blip r:embed="rId2"/>
                <a:stretch>
                  <a:fillRect l="-209" t="-1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35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BF853C-1125-4827-8612-21FA8D994494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1520" y="260648"/>
            <a:ext cx="2160240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概要</a:t>
            </a:r>
            <a:endParaRPr kumimoji="1" lang="ja-JP" altLang="en-US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6" name="コンテンツ プレースホルダ 2"/>
          <p:cNvSpPr>
            <a:spLocks noGrp="1"/>
          </p:cNvSpPr>
          <p:nvPr>
            <p:ph idx="4294967295"/>
          </p:nvPr>
        </p:nvSpPr>
        <p:spPr>
          <a:xfrm>
            <a:off x="251520" y="764703"/>
            <a:ext cx="7436828" cy="226825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ja-JP" altLang="en-US" sz="1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■材料使用量管理機能</a:t>
            </a:r>
            <a:endParaRPr lang="en-US" altLang="ja-JP" sz="16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Meiryo UI" pitchFamily="50" charset="-128"/>
            </a:endParaRPr>
          </a:p>
          <a:p>
            <a:pPr marL="0" indent="0">
              <a:buNone/>
            </a:pPr>
            <a:r>
              <a:rPr lang="ja-JP" altLang="en-US" sz="1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・</a:t>
            </a:r>
            <a:r>
              <a:rPr lang="en-US" altLang="ja-JP" sz="1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MONITOR</a:t>
            </a:r>
            <a:r>
              <a:rPr lang="ja-JP" altLang="en-US" sz="1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 </a:t>
            </a:r>
            <a:r>
              <a:rPr lang="en-US" altLang="ja-JP" sz="1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PC</a:t>
            </a:r>
            <a:r>
              <a:rPr lang="ja-JP" altLang="en-US" sz="1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Meiryo UI" pitchFamily="50" charset="-128"/>
              </a:rPr>
              <a:t>画面　</a:t>
            </a:r>
            <a:endParaRPr lang="en-US" altLang="ja-JP" sz="16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Meiryo UI" pitchFamily="50" charset="-128"/>
            </a:endParaRPr>
          </a:p>
          <a:p>
            <a:pPr marL="0" indent="0">
              <a:buNone/>
            </a:pPr>
            <a:endParaRPr lang="en-US" altLang="ja-JP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indent="0">
              <a:buNone/>
            </a:pPr>
            <a:endParaRPr lang="en-US" altLang="ja-JP" sz="12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indent="0">
              <a:buNone/>
            </a:pPr>
            <a:endParaRPr lang="en-US" altLang="ja-JP" sz="1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50" y="1939011"/>
            <a:ext cx="3113579" cy="2585306"/>
          </a:xfrm>
          <a:prstGeom prst="rect">
            <a:avLst/>
          </a:prstGeom>
        </p:spPr>
      </p:pic>
      <p:cxnSp>
        <p:nvCxnSpPr>
          <p:cNvPr id="24" name="直線矢印コネクタ 23"/>
          <p:cNvCxnSpPr/>
          <p:nvPr/>
        </p:nvCxnSpPr>
        <p:spPr>
          <a:xfrm>
            <a:off x="3124200" y="2122163"/>
            <a:ext cx="829238" cy="3595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254" y="2507061"/>
            <a:ext cx="4044821" cy="2902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8" name="テキスト ボックス 7"/>
          <p:cNvSpPr txBox="1"/>
          <p:nvPr/>
        </p:nvSpPr>
        <p:spPr>
          <a:xfrm>
            <a:off x="7827939" y="1910705"/>
            <a:ext cx="995785" cy="24622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材料残り量（</a:t>
            </a:r>
            <a:r>
              <a:rPr lang="en-US" altLang="ja-JP" sz="1000" dirty="0"/>
              <a:t>g</a:t>
            </a:r>
            <a:r>
              <a:rPr lang="ja-JP" altLang="en-US" sz="1000" dirty="0" smtClean="0"/>
              <a:t>）</a:t>
            </a:r>
            <a:endParaRPr kumimoji="1" lang="ja-JP" altLang="en-US" sz="10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827939" y="941647"/>
            <a:ext cx="1178528" cy="24622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000" dirty="0" err="1" smtClean="0"/>
              <a:t>TargetRate</a:t>
            </a:r>
            <a:r>
              <a:rPr lang="ja-JP" altLang="en-US" sz="1000" dirty="0" smtClean="0"/>
              <a:t>（</a:t>
            </a:r>
            <a:r>
              <a:rPr lang="en-US" altLang="ja-JP" sz="1000" dirty="0" smtClean="0"/>
              <a:t>Å/s</a:t>
            </a:r>
            <a:r>
              <a:rPr lang="ja-JP" altLang="en-US" sz="1000" dirty="0" smtClean="0"/>
              <a:t>）</a:t>
            </a:r>
            <a:endParaRPr kumimoji="1" lang="ja-JP" altLang="en-US" sz="10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827939" y="1263038"/>
            <a:ext cx="1114951" cy="24622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変換定数</a:t>
            </a:r>
            <a:endParaRPr kumimoji="1" lang="ja-JP" altLang="en-US" sz="1000" dirty="0" smtClean="0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5904148" y="1067088"/>
            <a:ext cx="1880143" cy="16888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6974904" y="1707539"/>
            <a:ext cx="831211" cy="10314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4" idx="1"/>
          </p:cNvCxnSpPr>
          <p:nvPr/>
        </p:nvCxnSpPr>
        <p:spPr>
          <a:xfrm flipH="1">
            <a:off x="6372200" y="1386149"/>
            <a:ext cx="1455739" cy="13697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7827939" y="1584429"/>
            <a:ext cx="1114951" cy="24622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材料投入量（</a:t>
            </a:r>
            <a:r>
              <a:rPr lang="en-US" altLang="ja-JP" sz="1000" dirty="0" smtClean="0"/>
              <a:t>g</a:t>
            </a:r>
            <a:r>
              <a:rPr lang="ja-JP" altLang="en-US" sz="1000" dirty="0" smtClean="0"/>
              <a:t>）</a:t>
            </a:r>
            <a:endParaRPr kumimoji="1" lang="ja-JP" altLang="en-US" sz="1000" dirty="0" smtClean="0"/>
          </a:p>
        </p:txBody>
      </p:sp>
      <p:cxnSp>
        <p:nvCxnSpPr>
          <p:cNvPr id="20" name="直線矢印コネクタ 19"/>
          <p:cNvCxnSpPr/>
          <p:nvPr/>
        </p:nvCxnSpPr>
        <p:spPr>
          <a:xfrm flipH="1">
            <a:off x="7624803" y="2033815"/>
            <a:ext cx="159489" cy="7051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BF853C-1125-4827-8612-21FA8D994494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+mn-cs"/>
            </a:endParaRPr>
          </a:p>
        </p:txBody>
      </p:sp>
      <p:sp>
        <p:nvSpPr>
          <p:cNvPr id="16" name="コンテンツ プレースホルダ 2"/>
          <p:cNvSpPr>
            <a:spLocks noGrp="1"/>
          </p:cNvSpPr>
          <p:nvPr>
            <p:ph idx="4294967295"/>
          </p:nvPr>
        </p:nvSpPr>
        <p:spPr>
          <a:xfrm>
            <a:off x="3645143" y="2456892"/>
            <a:ext cx="2376264" cy="115212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ja-JP" sz="6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4301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9050">
          <a:solidFill>
            <a:srgbClr val="FFC000"/>
          </a:solidFill>
        </a:ln>
      </a:spPr>
      <a:bodyPr wrap="square" rtlCol="0" anchor="ctr">
        <a:spAutoFit/>
      </a:bodyPr>
      <a:lstStyle>
        <a:defPPr algn="ctr">
          <a:defRPr kumimoji="1" sz="1200" b="1" dirty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C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FFFF00"/>
        </a:solidFill>
        <a:ln w="19050">
          <a:solidFill>
            <a:srgbClr val="FFC000"/>
          </a:solidFill>
        </a:ln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12652</TotalTime>
  <Words>317</Words>
  <Application>Microsoft Office PowerPoint</Application>
  <PresentationFormat>画面に合わせる (4:3)</PresentationFormat>
  <Paragraphs>55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6" baseType="lpstr">
      <vt:lpstr>HGP創英角ｺﾞｼｯｸUB</vt:lpstr>
      <vt:lpstr>HGS創英角ｺﾞｼｯｸUB</vt:lpstr>
      <vt:lpstr>Meiryo UI</vt:lpstr>
      <vt:lpstr>微软雅黑</vt:lpstr>
      <vt:lpstr>ＭＳ Ｐゴシック</vt:lpstr>
      <vt:lpstr>PMingLiU</vt:lpstr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七五三木　浩一</dc:creator>
  <cp:lastModifiedBy>03519　小嶋　英樹</cp:lastModifiedBy>
  <cp:revision>835</cp:revision>
  <dcterms:created xsi:type="dcterms:W3CDTF">2014-01-28T02:38:22Z</dcterms:created>
  <dcterms:modified xsi:type="dcterms:W3CDTF">2020-10-07T08:39:11Z</dcterms:modified>
</cp:coreProperties>
</file>