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9"/>
  </p:notesMasterIdLst>
  <p:sldIdLst>
    <p:sldId id="954" r:id="rId2"/>
    <p:sldId id="980" r:id="rId3"/>
    <p:sldId id="994" r:id="rId4"/>
    <p:sldId id="995" r:id="rId5"/>
    <p:sldId id="992" r:id="rId6"/>
    <p:sldId id="984" r:id="rId7"/>
    <p:sldId id="9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0AD8D-0F92-4741-86E3-C43DDDAD9C29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B5AE1-F9E3-4A37-AF30-8FF6FDFDD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803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670"/>
            <a:fld id="{53A4D3CB-2B0F-451C-9912-AB38C68E0037}" type="slidenum">
              <a:rPr lang="en-US" smtClean="0"/>
              <a:pPr defTabSz="91167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51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2629C5-4ADB-4D8D-8171-08B26DF20F0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44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2629C5-4ADB-4D8D-8171-08B26DF20F0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2629C5-4ADB-4D8D-8171-08B26DF20F0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74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2629C5-4ADB-4D8D-8171-08B26DF20F0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48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2629C5-4ADB-4D8D-8171-08B26DF20F0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78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2629C5-4ADB-4D8D-8171-08B26DF20F0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BF41-FB2B-4842-B3E7-F5CD0A7629EB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E7B9B27-3CE1-4681-9D2F-A848A0474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56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BF41-FB2B-4842-B3E7-F5CD0A7629EB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7B9B27-3CE1-4681-9D2F-A848A0474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304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BF41-FB2B-4842-B3E7-F5CD0A7629EB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7B9B27-3CE1-4681-9D2F-A848A0474561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303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BF41-FB2B-4842-B3E7-F5CD0A7629EB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7B9B27-3CE1-4681-9D2F-A848A0474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44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BF41-FB2B-4842-B3E7-F5CD0A7629EB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7B9B27-3CE1-4681-9D2F-A848A0474561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082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BF41-FB2B-4842-B3E7-F5CD0A7629EB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7B9B27-3CE1-4681-9D2F-A848A0474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361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BF41-FB2B-4842-B3E7-F5CD0A7629EB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9B27-3CE1-4681-9D2F-A848A0474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05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BF41-FB2B-4842-B3E7-F5CD0A7629EB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9B27-3CE1-4681-9D2F-A848A0474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465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BF41-FB2B-4842-B3E7-F5CD0A7629EB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9B27-3CE1-4681-9D2F-A848A0474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51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BF41-FB2B-4842-B3E7-F5CD0A7629EB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7B9B27-3CE1-4681-9D2F-A848A0474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67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BF41-FB2B-4842-B3E7-F5CD0A7629EB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7B9B27-3CE1-4681-9D2F-A848A0474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80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BF41-FB2B-4842-B3E7-F5CD0A7629EB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7B9B27-3CE1-4681-9D2F-A848A0474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69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BF41-FB2B-4842-B3E7-F5CD0A7629EB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9B27-3CE1-4681-9D2F-A848A0474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110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BF41-FB2B-4842-B3E7-F5CD0A7629EB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9B27-3CE1-4681-9D2F-A848A0474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4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BF41-FB2B-4842-B3E7-F5CD0A7629EB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9B27-3CE1-4681-9D2F-A848A0474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5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BF41-FB2B-4842-B3E7-F5CD0A7629EB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7B9B27-3CE1-4681-9D2F-A848A0474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18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EBF41-FB2B-4842-B3E7-F5CD0A7629EB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E7B9B27-3CE1-4681-9D2F-A848A0474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048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9"/>
          <p:cNvSpPr>
            <a:spLocks noChangeArrowheads="1"/>
          </p:cNvSpPr>
          <p:nvPr/>
        </p:nvSpPr>
        <p:spPr bwMode="auto">
          <a:xfrm>
            <a:off x="4976636" y="992221"/>
            <a:ext cx="6247308" cy="4873558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4800" cap="all">
                <a:latin typeface="+mj-lt"/>
                <a:ea typeface="+mj-ea"/>
                <a:cs typeface="+mj-cs"/>
              </a:rPr>
              <a:t> Coursera Car Accident Severity by Factors in Seattle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4800" cap="all">
              <a:latin typeface="+mj-lt"/>
              <a:ea typeface="+mj-ea"/>
              <a:cs typeface="+mj-cs"/>
            </a:endParaRPr>
          </a:p>
        </p:txBody>
      </p:sp>
      <p:sp>
        <p:nvSpPr>
          <p:cNvPr id="38919" name="Rectangle 10"/>
          <p:cNvSpPr>
            <a:spLocks noChangeArrowheads="1"/>
          </p:cNvSpPr>
          <p:nvPr/>
        </p:nvSpPr>
        <p:spPr bwMode="auto">
          <a:xfrm>
            <a:off x="5791201" y="5635080"/>
            <a:ext cx="4403725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45720" bIns="0">
            <a:spAutoFit/>
          </a:bodyPr>
          <a:lstStyle/>
          <a:p>
            <a:pPr algn="r">
              <a:defRPr/>
            </a:pPr>
            <a:endParaRPr lang="en-US" sz="250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495061" y="5709038"/>
            <a:ext cx="4408129" cy="3813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45720" bIns="0">
            <a:sp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2500" dirty="0">
                <a:solidFill>
                  <a:schemeClr val="bg1"/>
                </a:solidFill>
                <a:latin typeface="+mj-lt"/>
                <a:cs typeface="Calibri" pitchFamily="34" charset="0"/>
              </a:rPr>
              <a:t>September 2020</a:t>
            </a:r>
            <a:endParaRPr lang="en-US" sz="250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949A3D6-CB72-4751-9F42-D81F8B82B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17979"/>
            <a:ext cx="184731" cy="6359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77744" rIns="91440" bIns="177744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32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06564" y="76201"/>
            <a:ext cx="8778875" cy="914401"/>
          </a:xfrm>
        </p:spPr>
        <p:txBody>
          <a:bodyPr/>
          <a:lstStyle/>
          <a:p>
            <a:r>
              <a:rPr lang="en-US" sz="2400" dirty="0"/>
              <a:t>Description of Problem and Data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40C03D09-4F88-4FB5-BF14-35F01390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951" y="609600"/>
            <a:ext cx="8580437" cy="5334000"/>
          </a:xfrm>
        </p:spPr>
        <p:txBody>
          <a:bodyPr/>
          <a:lstStyle/>
          <a:p>
            <a:pPr marL="233363" lvl="1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</a:p>
          <a:p>
            <a:pPr marL="233363" lvl="1" indent="0">
              <a:buNone/>
            </a:pP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Description of Problem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248401"/>
            <a:ext cx="2362200" cy="5635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err="1">
              <a:solidFill>
                <a:srgbClr val="47618D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62479-D702-4B07-966E-3AAF9ABB4C15}"/>
              </a:ext>
            </a:extLst>
          </p:cNvPr>
          <p:cNvSpPr txBox="1"/>
          <p:nvPr/>
        </p:nvSpPr>
        <p:spPr>
          <a:xfrm>
            <a:off x="1662675" y="1143001"/>
            <a:ext cx="8243325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goal is to try to reduce both the number and severity of car collisions in Seattle. We are given a dataset and try to both qualitatively and quantitatively highlight the drivers of number and severity of car collisions as to help drivers avoid catastrophic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situatins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Description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issue we are trying to solve is taking the dependent variables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A) car accidents in Seattle 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B) the severity (severity code: 0-5 although 1&amp;2 are only in this dataset) of such accidents with a higher number indicating a more serious accident</a:t>
            </a:r>
          </a:p>
          <a:p>
            <a:pPr algn="l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Numerous categorical vehicles are provided that seem to be relevant independent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A) road 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B) light 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C) weather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D) collision type</a:t>
            </a:r>
          </a:p>
          <a:p>
            <a:pPr lvl="1" algn="l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Location is provided to target popular intersections.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5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06564" y="76201"/>
            <a:ext cx="8778875" cy="609600"/>
          </a:xfrm>
        </p:spPr>
        <p:txBody>
          <a:bodyPr/>
          <a:lstStyle/>
          <a:p>
            <a:r>
              <a:rPr lang="en-US" sz="2400" dirty="0"/>
              <a:t>Introduction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40C03D09-4F88-4FB5-BF14-35F01390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951" y="609600"/>
            <a:ext cx="8580437" cy="5334000"/>
          </a:xfrm>
        </p:spPr>
        <p:txBody>
          <a:bodyPr/>
          <a:lstStyle/>
          <a:p>
            <a:pPr marL="233363" lvl="1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</a:p>
          <a:p>
            <a:pPr marL="233363" lvl="1" indent="0">
              <a:buNone/>
            </a:pP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248401"/>
            <a:ext cx="2362200" cy="5635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err="1">
              <a:solidFill>
                <a:srgbClr val="47618D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62479-D702-4B07-966E-3AAF9ABB4C15}"/>
              </a:ext>
            </a:extLst>
          </p:cNvPr>
          <p:cNvSpPr txBox="1"/>
          <p:nvPr/>
        </p:nvSpPr>
        <p:spPr>
          <a:xfrm>
            <a:off x="1662675" y="1143001"/>
            <a:ext cx="8243325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goal is to try to reduce both the number and severity of car collisions in Seattle. We are given a dataset and try to both qualitatively and quantitatively highlight the drivers of number and severity of car collisions as to help drivers avoid catastrophic situations.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This dataset can be used by a wide array of constituents. Individual citizens who are trying to be careful, public planning officials, and first responders.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Description of Data (repeated)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issue we are trying to solve is taking the dependent variables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A) car accidents in Seattle 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B) the severity (severity code: 0-5 although 1&amp;2 are only in this dataset) of such accidents with a higher number indicating a more serious accident</a:t>
            </a:r>
          </a:p>
          <a:p>
            <a:pPr algn="l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Numerous categorical vehicles are provided that seem to be relevant independent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A) road 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B) light 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C) weather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D) collision type</a:t>
            </a:r>
          </a:p>
          <a:p>
            <a:pPr lvl="1" algn="l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Location is provided to target popular intersections.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36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06564" y="76201"/>
            <a:ext cx="8778875" cy="609600"/>
          </a:xfrm>
        </p:spPr>
        <p:txBody>
          <a:bodyPr/>
          <a:lstStyle/>
          <a:p>
            <a:r>
              <a:rPr lang="en-US" sz="2400" dirty="0"/>
              <a:t>Data and Methodology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40C03D09-4F88-4FB5-BF14-35F01390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951" y="609600"/>
            <a:ext cx="8580437" cy="5334000"/>
          </a:xfrm>
        </p:spPr>
        <p:txBody>
          <a:bodyPr/>
          <a:lstStyle/>
          <a:p>
            <a:pPr marL="233363" lvl="1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</a:p>
          <a:p>
            <a:pPr marL="233363" lvl="1" indent="0">
              <a:buNone/>
            </a:pP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248401"/>
            <a:ext cx="2362200" cy="5635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err="1">
              <a:solidFill>
                <a:srgbClr val="47618D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62479-D702-4B07-966E-3AAF9ABB4C15}"/>
              </a:ext>
            </a:extLst>
          </p:cNvPr>
          <p:cNvSpPr txBox="1"/>
          <p:nvPr/>
        </p:nvSpPr>
        <p:spPr>
          <a:xfrm>
            <a:off x="1662675" y="1143002"/>
            <a:ext cx="824332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 are provided a CSV file which needs to be cleansed. There are too many columns. I used pandas to load the csv file as 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After looking at the data, there are simply too many columns. I reduced the table to the dependent variable (accident severity) and a couple of independent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F19177-575D-4705-B354-E85DD4136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232" y="2271551"/>
            <a:ext cx="7611537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8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06564" y="76201"/>
            <a:ext cx="8778875" cy="715963"/>
          </a:xfrm>
        </p:spPr>
        <p:txBody>
          <a:bodyPr/>
          <a:lstStyle/>
          <a:p>
            <a:r>
              <a:rPr lang="en-US" sz="2400" dirty="0"/>
              <a:t>Severity Code: Dependent Variable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248401"/>
            <a:ext cx="2362200" cy="5635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err="1">
              <a:solidFill>
                <a:srgbClr val="47618D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1C5E5F-C8E0-4234-B3B2-CD08C5FAC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1219201"/>
            <a:ext cx="3743847" cy="11812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072ECF-5D66-4F3F-8FFD-1552C523257A}"/>
              </a:ext>
            </a:extLst>
          </p:cNvPr>
          <p:cNvSpPr txBox="1"/>
          <p:nvPr/>
        </p:nvSpPr>
        <p:spPr>
          <a:xfrm>
            <a:off x="1974338" y="2419932"/>
            <a:ext cx="824332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Severity code is skewed to LESS negative 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 balanced data for machine learning purposes; not needed for this exercise, using SKLEARN.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9F8C81-AEDB-4AF9-826F-8792CA896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088" y="3374006"/>
            <a:ext cx="8836346" cy="218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8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06564" y="76201"/>
            <a:ext cx="8778875" cy="715963"/>
          </a:xfrm>
        </p:spPr>
        <p:txBody>
          <a:bodyPr>
            <a:normAutofit/>
          </a:bodyPr>
          <a:lstStyle/>
          <a:p>
            <a:r>
              <a:rPr lang="en-US" dirty="0"/>
              <a:t>Independent Variables: Value Counts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248401"/>
            <a:ext cx="2362200" cy="5635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err="1">
              <a:solidFill>
                <a:srgbClr val="47618D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A05222-75D4-404F-8D8A-09B73DB4E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563" y="996156"/>
            <a:ext cx="2514600" cy="1676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9FF123-9B89-45B0-8A60-AFA8CFA43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4872368"/>
            <a:ext cx="2819400" cy="15744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86FF50-851B-4DC7-8D21-AE98593E3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2742572"/>
            <a:ext cx="3179762" cy="18888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9F2BC6-F3A3-430F-B226-CC4A52A4840F}"/>
              </a:ext>
            </a:extLst>
          </p:cNvPr>
          <p:cNvSpPr txBox="1"/>
          <p:nvPr/>
        </p:nvSpPr>
        <p:spPr>
          <a:xfrm>
            <a:off x="4741863" y="1834357"/>
            <a:ext cx="5493263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first 3 independent variables did not equate to telling a story of being in an accident.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Accidents happened most when it was:</a:t>
            </a:r>
          </a:p>
          <a:p>
            <a:pPr algn="l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46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06564" y="76201"/>
            <a:ext cx="8778875" cy="715963"/>
          </a:xfrm>
        </p:spPr>
        <p:txBody>
          <a:bodyPr/>
          <a:lstStyle/>
          <a:p>
            <a:r>
              <a:rPr lang="en-US" sz="2400" dirty="0"/>
              <a:t>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76867" y="1157834"/>
            <a:ext cx="8686800" cy="4343400"/>
          </a:xfrm>
        </p:spPr>
        <p:txBody>
          <a:bodyPr/>
          <a:lstStyle/>
          <a:p>
            <a:pPr marL="401637" lvl="2" indent="-171450">
              <a:lnSpc>
                <a:spcPct val="105000"/>
              </a:lnSpc>
              <a:spcBef>
                <a:spcPct val="60000"/>
              </a:spcBef>
              <a:buClr>
                <a:srgbClr val="002A5B"/>
              </a:buClr>
            </a:pPr>
            <a:endParaRPr lang="en-US" sz="1200" b="1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lnSpc>
                <a:spcPct val="105000"/>
              </a:lnSpc>
              <a:spcBef>
                <a:spcPct val="60000"/>
              </a:spcBef>
              <a:buClr>
                <a:srgbClr val="002A5B"/>
              </a:buClr>
              <a:buNone/>
            </a:pPr>
            <a:endParaRPr lang="en-US" sz="1200" dirty="0"/>
          </a:p>
          <a:p>
            <a:pPr marL="171450" lvl="1" indent="-171450">
              <a:lnSpc>
                <a:spcPct val="105000"/>
              </a:lnSpc>
              <a:spcBef>
                <a:spcPct val="60000"/>
              </a:spcBef>
              <a:buClr>
                <a:srgbClr val="002A5B"/>
              </a:buClr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171450" lvl="1" indent="-171450">
              <a:lnSpc>
                <a:spcPct val="105000"/>
              </a:lnSpc>
              <a:spcBef>
                <a:spcPct val="60000"/>
              </a:spcBef>
              <a:buClr>
                <a:srgbClr val="002A5B"/>
              </a:buClr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C61950-2364-4DCB-A8C2-78CBE5E6D0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248401"/>
            <a:ext cx="2362200" cy="5635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err="1">
              <a:solidFill>
                <a:srgbClr val="47618D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E4915-7A3D-4724-919E-77DFD6264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68" y="1600200"/>
            <a:ext cx="4020111" cy="2324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010953-6A4D-4B68-80B9-8F6F3330BAA3}"/>
              </a:ext>
            </a:extLst>
          </p:cNvPr>
          <p:cNvSpPr txBox="1"/>
          <p:nvPr/>
        </p:nvSpPr>
        <p:spPr>
          <a:xfrm>
            <a:off x="6147933" y="1624847"/>
            <a:ext cx="42672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collision type explains the dependent variable.</a:t>
            </a:r>
          </a:p>
          <a:p>
            <a:pPr algn="l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most accidents occurred with parked cars.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explains why the majority of the data involved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less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severe accidents.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also explains why other variables that normally contribute to accidents didn’t contribute.</a:t>
            </a:r>
          </a:p>
          <a:p>
            <a:pPr lvl="1" algn="l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pPr lvl="1" algn="l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Accidents with parked cars are minor and are usually out of carelessness rather than a major contributing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152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530</Words>
  <Application>Microsoft Office PowerPoint</Application>
  <PresentationFormat>Widescreen</PresentationFormat>
  <Paragraphs>101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Wisp</vt:lpstr>
      <vt:lpstr>PowerPoint Presentation</vt:lpstr>
      <vt:lpstr>Description of Problem and Data </vt:lpstr>
      <vt:lpstr>Introduction</vt:lpstr>
      <vt:lpstr>Data and Methodology</vt:lpstr>
      <vt:lpstr>Severity Code: Dependent Variable</vt:lpstr>
      <vt:lpstr>Independent Variables: Value Counts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Randhir</dc:creator>
  <cp:lastModifiedBy>Singh, Randhir</cp:lastModifiedBy>
  <cp:revision>2</cp:revision>
  <dcterms:created xsi:type="dcterms:W3CDTF">2020-09-22T07:43:24Z</dcterms:created>
  <dcterms:modified xsi:type="dcterms:W3CDTF">2020-09-22T08:34:48Z</dcterms:modified>
</cp:coreProperties>
</file>