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93" r:id="rId5"/>
    <p:sldId id="281" r:id="rId6"/>
    <p:sldId id="361" r:id="rId7"/>
    <p:sldId id="318" r:id="rId8"/>
    <p:sldId id="282" r:id="rId9"/>
    <p:sldId id="338" r:id="rId10"/>
    <p:sldId id="298" r:id="rId11"/>
    <p:sldId id="297" r:id="rId12"/>
    <p:sldId id="339" r:id="rId13"/>
    <p:sldId id="340" r:id="rId14"/>
    <p:sldId id="299" r:id="rId15"/>
    <p:sldId id="341" r:id="rId16"/>
    <p:sldId id="362" r:id="rId17"/>
    <p:sldId id="346" r:id="rId18"/>
    <p:sldId id="301" r:id="rId19"/>
    <p:sldId id="284" r:id="rId20"/>
    <p:sldId id="359" r:id="rId21"/>
    <p:sldId id="343" r:id="rId22"/>
    <p:sldId id="360" r:id="rId23"/>
    <p:sldId id="285" r:id="rId24"/>
    <p:sldId id="342" r:id="rId25"/>
    <p:sldId id="363" r:id="rId26"/>
    <p:sldId id="283" r:id="rId27"/>
    <p:sldId id="344" r:id="rId28"/>
    <p:sldId id="347" r:id="rId29"/>
    <p:sldId id="348" r:id="rId30"/>
    <p:sldId id="389" r:id="rId31"/>
    <p:sldId id="349" r:id="rId32"/>
    <p:sldId id="358" r:id="rId33"/>
    <p:sldId id="390" r:id="rId34"/>
    <p:sldId id="364" r:id="rId35"/>
    <p:sldId id="296" r:id="rId36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gs" Target="tags/tag298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A9EC9D-458C-4B5A-BD36-C003B3F4348C}" type="doc">
      <dgm:prSet loTypeId="urn:microsoft.com/office/officeart/2005/8/layout/cycle4" loCatId="matrix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CCD282D1-CF43-482E-8BE2-B8FBC26DBCEB}">
      <dgm:prSet phldrT="[文本]"/>
      <dgm:spPr/>
      <dgm:t>
        <a:bodyPr/>
        <a:lstStyle/>
        <a:p>
          <a:r>
            <a:rPr lang="en-US" altLang="zh-CN" smtClean="0">
              <a:latin typeface="微软雅黑" panose="020B0503020204020204" charset="-122"/>
              <a:ea typeface="微软雅黑" panose="020B0503020204020204" charset="-122"/>
            </a:rPr>
            <a:t>CCMP</a:t>
          </a: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5D680D5D-DF0D-4FB1-8CA5-E6E6CA7B45FF}" cxnId="{A893013D-F4DA-47F0-98EB-F7A6BAD1B2AC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73430A7A-2118-480A-8515-564DB69D1F39}" cxnId="{A893013D-F4DA-47F0-98EB-F7A6BAD1B2AC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48BA12CE-ECF2-43FD-B066-C62DCB90DBA9}">
      <dgm:prSet phldrT="[文本]"/>
      <dgm:spPr/>
      <dgm:t>
        <a:bodyPr/>
        <a:lstStyle/>
        <a:p>
          <a:r>
            <a:rPr lang="en-US" altLang="zh-CN" smtClean="0">
              <a:latin typeface="微软雅黑" panose="020B0503020204020204" charset="-122"/>
              <a:ea typeface="微软雅黑" panose="020B0503020204020204" charset="-122"/>
            </a:rPr>
            <a:t>AES</a:t>
          </a: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05201404-D0E0-47E3-B8F8-A41BD2B36534}" cxnId="{DAE6C87D-D71E-46DA-BE32-70B0281599B8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9ED2B439-587A-41B9-A174-91355D8B28C2}" cxnId="{DAE6C87D-D71E-46DA-BE32-70B0281599B8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3347DEE2-6E2C-4FAC-A949-85295B1E03D9}">
      <dgm:prSet phldrT="[文本]"/>
      <dgm:spPr/>
      <dgm:t>
        <a:bodyPr/>
        <a:lstStyle/>
        <a:p>
          <a:r>
            <a:rPr lang="zh-CN" altLang="en-US" smtClean="0">
              <a:latin typeface="微软雅黑" panose="020B0503020204020204" charset="-122"/>
              <a:ea typeface="微软雅黑" panose="020B0503020204020204" charset="-122"/>
            </a:rPr>
            <a:t>明文</a:t>
          </a: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992FEA83-3CC7-4411-A425-4D4B992FA23B}" cxnId="{5E2B3599-ADEE-48FE-BCCC-AE09CF6DF54A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A3796583-7BE8-49A0-B03A-065BD2F32136}" cxnId="{5E2B3599-ADEE-48FE-BCCC-AE09CF6DF54A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8185B429-FB0F-4EFB-B34A-540D78039C2E}">
      <dgm:prSet phldrT="[文本]"/>
      <dgm:spPr/>
      <dgm:t>
        <a:bodyPr/>
        <a:lstStyle/>
        <a:p>
          <a:r>
            <a:rPr lang="zh-CN" altLang="en-US" smtClean="0">
              <a:latin typeface="微软雅黑" panose="020B0503020204020204" charset="-122"/>
              <a:ea typeface="微软雅黑" panose="020B0503020204020204" charset="-122"/>
            </a:rPr>
            <a:t>无安全保护</a:t>
          </a: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2F93F363-12FD-45FF-B4B1-E6D3FE0EFEEB}" cxnId="{B87D7294-5D15-4AFA-972F-9540A3EED09C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604FD4B7-CF4B-498D-B320-9582FD82740F}" cxnId="{B87D7294-5D15-4AFA-972F-9540A3EED09C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98F6F36E-67E3-44B2-B294-5412B0184881}">
      <dgm:prSet phldrT="[文本]"/>
      <dgm:spPr/>
      <dgm:t>
        <a:bodyPr/>
        <a:lstStyle/>
        <a:p>
          <a:r>
            <a:rPr lang="en-US" altLang="zh-CN" smtClean="0">
              <a:latin typeface="微软雅黑" panose="020B0503020204020204" charset="-122"/>
              <a:ea typeface="微软雅黑" panose="020B0503020204020204" charset="-122"/>
            </a:rPr>
            <a:t>WEP</a:t>
          </a: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986F8AF9-5443-4911-8D21-83BA5E907DC4}" cxnId="{AA090AD1-18EE-4249-A94C-F16E67439A73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307A3615-250D-4031-880F-3AF2D4B76AED}" cxnId="{AA090AD1-18EE-4249-A94C-F16E67439A73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8A8CED03-E6FF-498B-8545-0256C9152CE0}">
      <dgm:prSet phldrT="[文本]"/>
      <dgm:spPr/>
      <dgm:t>
        <a:bodyPr/>
        <a:lstStyle/>
        <a:p>
          <a:r>
            <a:rPr lang="en-US" altLang="zh-CN" smtClean="0">
              <a:latin typeface="微软雅黑" panose="020B0503020204020204" charset="-122"/>
              <a:ea typeface="微软雅黑" panose="020B0503020204020204" charset="-122"/>
            </a:rPr>
            <a:t>RC4</a:t>
          </a:r>
          <a:r>
            <a:rPr lang="zh-CN" altLang="en-US" smtClean="0">
              <a:latin typeface="微软雅黑" panose="020B0503020204020204" charset="-122"/>
              <a:ea typeface="微软雅黑" panose="020B0503020204020204" charset="-122"/>
            </a:rPr>
            <a:t>算法</a:t>
          </a: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B0A09E13-603F-4063-B76A-BA33924B6AF7}" cxnId="{28BE3C31-EFE8-4116-996C-437EF5988DBB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8440BBF4-58D8-4DC6-B79C-6992662DDAA7}" cxnId="{28BE3C31-EFE8-4116-996C-437EF5988DBB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A14E92CB-4D79-41E6-BC30-89234B3355B3}">
      <dgm:prSet phldrT="[文本]"/>
      <dgm:spPr/>
      <dgm:t>
        <a:bodyPr/>
        <a:lstStyle/>
        <a:p>
          <a:r>
            <a:rPr lang="en-US" altLang="zh-CN" smtClean="0">
              <a:latin typeface="微软雅黑" panose="020B0503020204020204" charset="-122"/>
              <a:ea typeface="微软雅黑" panose="020B0503020204020204" charset="-122"/>
            </a:rPr>
            <a:t>TKIP</a:t>
          </a: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799E565C-7999-4EAE-B8CB-381DE19C2530}" cxnId="{E9BBBAB2-2AE0-4038-9C9F-277EFA27DD11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639EF591-8E20-4459-AE5F-7314532F1BC4}" cxnId="{E9BBBAB2-2AE0-4038-9C9F-277EFA27DD11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EA2773D7-EA9E-4109-A528-12BD7C9CAA12}">
      <dgm:prSet phldrT="[文本]"/>
      <dgm:spPr/>
      <dgm:t>
        <a:bodyPr/>
        <a:lstStyle/>
        <a:p>
          <a:r>
            <a:rPr lang="en-US" altLang="zh-CN" smtClean="0">
              <a:latin typeface="微软雅黑" panose="020B0503020204020204" charset="-122"/>
              <a:ea typeface="微软雅黑" panose="020B0503020204020204" charset="-122"/>
            </a:rPr>
            <a:t>RC4</a:t>
          </a:r>
          <a:r>
            <a:rPr lang="zh-CN" altLang="en-US" smtClean="0">
              <a:latin typeface="微软雅黑" panose="020B0503020204020204" charset="-122"/>
              <a:ea typeface="微软雅黑" panose="020B0503020204020204" charset="-122"/>
            </a:rPr>
            <a:t>算法</a:t>
          </a: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0CBC70FE-F159-416A-977A-C9F2A1B2A982}" cxnId="{67303880-413A-411F-A216-CAABD8BA33C0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5B922D3B-4AAD-4F0F-BA36-7211EDAA6A03}" cxnId="{67303880-413A-411F-A216-CAABD8BA33C0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29D0A5C3-08F4-4B84-9E04-9F58A8C57FA0}" type="pres">
      <dgm:prSet presAssocID="{7FA9EC9D-458C-4B5A-BD36-C003B3F4348C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796F521-9E67-42EE-9349-D69A9F8DF1B5}" type="pres">
      <dgm:prSet presAssocID="{7FA9EC9D-458C-4B5A-BD36-C003B3F4348C}" presName="children" presStyleCnt="0"/>
      <dgm:spPr/>
    </dgm:pt>
    <dgm:pt modelId="{D0DF6FA9-F58A-472E-8F49-8121F17F7900}" type="pres">
      <dgm:prSet presAssocID="{7FA9EC9D-458C-4B5A-BD36-C003B3F4348C}" presName="child1group" presStyleCnt="0"/>
      <dgm:spPr/>
    </dgm:pt>
    <dgm:pt modelId="{5F25E345-92DF-4A06-AB1B-904DEFE6EF9B}" type="pres">
      <dgm:prSet presAssocID="{7FA9EC9D-458C-4B5A-BD36-C003B3F4348C}" presName="child1" presStyleLbl="bgAcc1" presStyleIdx="0" presStyleCnt="4"/>
      <dgm:spPr/>
      <dgm:t>
        <a:bodyPr/>
        <a:lstStyle/>
        <a:p>
          <a:endParaRPr lang="zh-CN" altLang="en-US"/>
        </a:p>
      </dgm:t>
    </dgm:pt>
    <dgm:pt modelId="{063DA1BE-8E43-4FF8-B272-240FD92997E7}" type="pres">
      <dgm:prSet presAssocID="{7FA9EC9D-458C-4B5A-BD36-C003B3F4348C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982933-0301-4A79-B2D9-3E184825E9CD}" type="pres">
      <dgm:prSet presAssocID="{7FA9EC9D-458C-4B5A-BD36-C003B3F4348C}" presName="child2group" presStyleCnt="0"/>
      <dgm:spPr/>
    </dgm:pt>
    <dgm:pt modelId="{BA9C86DE-8DCD-4E28-BB53-6BA5C1E27912}" type="pres">
      <dgm:prSet presAssocID="{7FA9EC9D-458C-4B5A-BD36-C003B3F4348C}" presName="child2" presStyleLbl="bgAcc1" presStyleIdx="1" presStyleCnt="4"/>
      <dgm:spPr/>
      <dgm:t>
        <a:bodyPr/>
        <a:lstStyle/>
        <a:p>
          <a:endParaRPr lang="zh-CN" altLang="en-US"/>
        </a:p>
      </dgm:t>
    </dgm:pt>
    <dgm:pt modelId="{A209FB0A-CDDA-43CD-9324-3D9A83116A04}" type="pres">
      <dgm:prSet presAssocID="{7FA9EC9D-458C-4B5A-BD36-C003B3F4348C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7D3C22-CA5C-4812-AAD0-E680F2076435}" type="pres">
      <dgm:prSet presAssocID="{7FA9EC9D-458C-4B5A-BD36-C003B3F4348C}" presName="child3group" presStyleCnt="0"/>
      <dgm:spPr/>
    </dgm:pt>
    <dgm:pt modelId="{6D7512B6-7727-42A9-842B-BC898ECB2A43}" type="pres">
      <dgm:prSet presAssocID="{7FA9EC9D-458C-4B5A-BD36-C003B3F4348C}" presName="child3" presStyleLbl="bgAcc1" presStyleIdx="2" presStyleCnt="4"/>
      <dgm:spPr/>
      <dgm:t>
        <a:bodyPr/>
        <a:lstStyle/>
        <a:p>
          <a:endParaRPr lang="zh-CN" altLang="en-US"/>
        </a:p>
      </dgm:t>
    </dgm:pt>
    <dgm:pt modelId="{F738FA18-5D92-43C8-820D-3151E77BB75C}" type="pres">
      <dgm:prSet presAssocID="{7FA9EC9D-458C-4B5A-BD36-C003B3F4348C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9FC3F4-43F8-4BFF-B630-8FF62CEC4078}" type="pres">
      <dgm:prSet presAssocID="{7FA9EC9D-458C-4B5A-BD36-C003B3F4348C}" presName="child4group" presStyleCnt="0"/>
      <dgm:spPr/>
    </dgm:pt>
    <dgm:pt modelId="{659A75F5-F91D-4338-87B6-20C264D8E95F}" type="pres">
      <dgm:prSet presAssocID="{7FA9EC9D-458C-4B5A-BD36-C003B3F4348C}" presName="child4" presStyleLbl="bgAcc1" presStyleIdx="3" presStyleCnt="4"/>
      <dgm:spPr/>
      <dgm:t>
        <a:bodyPr/>
        <a:lstStyle/>
        <a:p>
          <a:endParaRPr lang="zh-CN" altLang="en-US"/>
        </a:p>
      </dgm:t>
    </dgm:pt>
    <dgm:pt modelId="{83383C61-685D-4A97-A14E-F90D643B9950}" type="pres">
      <dgm:prSet presAssocID="{7FA9EC9D-458C-4B5A-BD36-C003B3F4348C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A13AC3-D3C0-4F7E-BBA3-FF240C0AE394}" type="pres">
      <dgm:prSet presAssocID="{7FA9EC9D-458C-4B5A-BD36-C003B3F4348C}" presName="childPlaceholder" presStyleCnt="0"/>
      <dgm:spPr/>
    </dgm:pt>
    <dgm:pt modelId="{151B737F-EEC6-48F3-8936-7A29CBDA8DE8}" type="pres">
      <dgm:prSet presAssocID="{7FA9EC9D-458C-4B5A-BD36-C003B3F4348C}" presName="circle" presStyleCnt="0"/>
      <dgm:spPr/>
    </dgm:pt>
    <dgm:pt modelId="{4CF1A824-79CC-40BF-8322-521A4DD9B6C8}" type="pres">
      <dgm:prSet presAssocID="{7FA9EC9D-458C-4B5A-BD36-C003B3F4348C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90F2AD-9534-45F2-92E1-D56FD693F5E2}" type="pres">
      <dgm:prSet presAssocID="{7FA9EC9D-458C-4B5A-BD36-C003B3F4348C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38E7A8-5017-4883-87FF-47D5C5921A00}" type="pres">
      <dgm:prSet presAssocID="{7FA9EC9D-458C-4B5A-BD36-C003B3F4348C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E38F76-17BE-46B5-9F74-9C19BBD4BA73}" type="pres">
      <dgm:prSet presAssocID="{7FA9EC9D-458C-4B5A-BD36-C003B3F4348C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BB7099-D47C-4A0A-95C2-F35C06756936}" type="pres">
      <dgm:prSet presAssocID="{7FA9EC9D-458C-4B5A-BD36-C003B3F4348C}" presName="quadrantPlaceholder" presStyleCnt="0"/>
      <dgm:spPr/>
    </dgm:pt>
    <dgm:pt modelId="{F0879B57-FE18-4E5B-A1A7-63CD79B70431}" type="pres">
      <dgm:prSet presAssocID="{7FA9EC9D-458C-4B5A-BD36-C003B3F4348C}" presName="center1" presStyleLbl="fgShp" presStyleIdx="0" presStyleCnt="2"/>
      <dgm:spPr/>
    </dgm:pt>
    <dgm:pt modelId="{C354F64A-F583-4AA8-A402-C3B25A7F2F4B}" type="pres">
      <dgm:prSet presAssocID="{7FA9EC9D-458C-4B5A-BD36-C003B3F4348C}" presName="center2" presStyleLbl="fgShp" presStyleIdx="1" presStyleCnt="2"/>
      <dgm:spPr/>
    </dgm:pt>
  </dgm:ptLst>
  <dgm:cxnLst>
    <dgm:cxn modelId="{9819A900-39E5-4AA7-807A-E8D9F362DB52}" type="presOf" srcId="{8185B429-FB0F-4EFB-B34A-540D78039C2E}" destId="{BA9C86DE-8DCD-4E28-BB53-6BA5C1E27912}" srcOrd="0" destOrd="0" presId="urn:microsoft.com/office/officeart/2005/8/layout/cycle4"/>
    <dgm:cxn modelId="{FE3280A3-5923-4409-A418-0DA6E17F74F9}" type="presOf" srcId="{A14E92CB-4D79-41E6-BC30-89234B3355B3}" destId="{49E38F76-17BE-46B5-9F74-9C19BBD4BA73}" srcOrd="0" destOrd="0" presId="urn:microsoft.com/office/officeart/2005/8/layout/cycle4"/>
    <dgm:cxn modelId="{AFE5260B-7C3A-49AB-A6ED-2A603E17C600}" type="presOf" srcId="{8A8CED03-E6FF-498B-8545-0256C9152CE0}" destId="{F738FA18-5D92-43C8-820D-3151E77BB75C}" srcOrd="1" destOrd="0" presId="urn:microsoft.com/office/officeart/2005/8/layout/cycle4"/>
    <dgm:cxn modelId="{44DAB9E4-39B5-4E6A-8054-4334D6B3040D}" type="presOf" srcId="{7FA9EC9D-458C-4B5A-BD36-C003B3F4348C}" destId="{29D0A5C3-08F4-4B84-9E04-9F58A8C57FA0}" srcOrd="0" destOrd="0" presId="urn:microsoft.com/office/officeart/2005/8/layout/cycle4"/>
    <dgm:cxn modelId="{5370E582-DEA3-40D6-940C-E4E4AC851369}" type="presOf" srcId="{8185B429-FB0F-4EFB-B34A-540D78039C2E}" destId="{A209FB0A-CDDA-43CD-9324-3D9A83116A04}" srcOrd="1" destOrd="0" presId="urn:microsoft.com/office/officeart/2005/8/layout/cycle4"/>
    <dgm:cxn modelId="{555DFF12-81D7-41E7-8CD8-1A7BEDD54343}" type="presOf" srcId="{98F6F36E-67E3-44B2-B294-5412B0184881}" destId="{DA38E7A8-5017-4883-87FF-47D5C5921A00}" srcOrd="0" destOrd="0" presId="urn:microsoft.com/office/officeart/2005/8/layout/cycle4"/>
    <dgm:cxn modelId="{DAE6C87D-D71E-46DA-BE32-70B0281599B8}" srcId="{CCD282D1-CF43-482E-8BE2-B8FBC26DBCEB}" destId="{48BA12CE-ECF2-43FD-B066-C62DCB90DBA9}" srcOrd="0" destOrd="0" parTransId="{05201404-D0E0-47E3-B8F8-A41BD2B36534}" sibTransId="{9ED2B439-587A-41B9-A174-91355D8B28C2}"/>
    <dgm:cxn modelId="{33F44494-6F72-4E0E-A72F-707029C2A8AE}" type="presOf" srcId="{EA2773D7-EA9E-4109-A528-12BD7C9CAA12}" destId="{659A75F5-F91D-4338-87B6-20C264D8E95F}" srcOrd="0" destOrd="0" presId="urn:microsoft.com/office/officeart/2005/8/layout/cycle4"/>
    <dgm:cxn modelId="{B87D7294-5D15-4AFA-972F-9540A3EED09C}" srcId="{3347DEE2-6E2C-4FAC-A949-85295B1E03D9}" destId="{8185B429-FB0F-4EFB-B34A-540D78039C2E}" srcOrd="0" destOrd="0" parTransId="{2F93F363-12FD-45FF-B4B1-E6D3FE0EFEEB}" sibTransId="{604FD4B7-CF4B-498D-B320-9582FD82740F}"/>
    <dgm:cxn modelId="{E9BBBAB2-2AE0-4038-9C9F-277EFA27DD11}" srcId="{7FA9EC9D-458C-4B5A-BD36-C003B3F4348C}" destId="{A14E92CB-4D79-41E6-BC30-89234B3355B3}" srcOrd="3" destOrd="0" parTransId="{799E565C-7999-4EAE-B8CB-381DE19C2530}" sibTransId="{639EF591-8E20-4459-AE5F-7314532F1BC4}"/>
    <dgm:cxn modelId="{6138A8B6-3F0F-44CB-9DCF-C333585973F7}" type="presOf" srcId="{EA2773D7-EA9E-4109-A528-12BD7C9CAA12}" destId="{83383C61-685D-4A97-A14E-F90D643B9950}" srcOrd="1" destOrd="0" presId="urn:microsoft.com/office/officeart/2005/8/layout/cycle4"/>
    <dgm:cxn modelId="{28BE3C31-EFE8-4116-996C-437EF5988DBB}" srcId="{98F6F36E-67E3-44B2-B294-5412B0184881}" destId="{8A8CED03-E6FF-498B-8545-0256C9152CE0}" srcOrd="0" destOrd="0" parTransId="{B0A09E13-603F-4063-B76A-BA33924B6AF7}" sibTransId="{8440BBF4-58D8-4DC6-B79C-6992662DDAA7}"/>
    <dgm:cxn modelId="{5E2B3599-ADEE-48FE-BCCC-AE09CF6DF54A}" srcId="{7FA9EC9D-458C-4B5A-BD36-C003B3F4348C}" destId="{3347DEE2-6E2C-4FAC-A949-85295B1E03D9}" srcOrd="1" destOrd="0" parTransId="{992FEA83-3CC7-4411-A425-4D4B992FA23B}" sibTransId="{A3796583-7BE8-49A0-B03A-065BD2F32136}"/>
    <dgm:cxn modelId="{AA090AD1-18EE-4249-A94C-F16E67439A73}" srcId="{7FA9EC9D-458C-4B5A-BD36-C003B3F4348C}" destId="{98F6F36E-67E3-44B2-B294-5412B0184881}" srcOrd="2" destOrd="0" parTransId="{986F8AF9-5443-4911-8D21-83BA5E907DC4}" sibTransId="{307A3615-250D-4031-880F-3AF2D4B76AED}"/>
    <dgm:cxn modelId="{67303880-413A-411F-A216-CAABD8BA33C0}" srcId="{A14E92CB-4D79-41E6-BC30-89234B3355B3}" destId="{EA2773D7-EA9E-4109-A528-12BD7C9CAA12}" srcOrd="0" destOrd="0" parTransId="{0CBC70FE-F159-416A-977A-C9F2A1B2A982}" sibTransId="{5B922D3B-4AAD-4F0F-BA36-7211EDAA6A03}"/>
    <dgm:cxn modelId="{D030C0D0-6E20-47D1-96DE-9E40305D595B}" type="presOf" srcId="{48BA12CE-ECF2-43FD-B066-C62DCB90DBA9}" destId="{5F25E345-92DF-4A06-AB1B-904DEFE6EF9B}" srcOrd="0" destOrd="0" presId="urn:microsoft.com/office/officeart/2005/8/layout/cycle4"/>
    <dgm:cxn modelId="{45039F9F-ACAB-4AA1-97D3-83CD67AE0AF2}" type="presOf" srcId="{3347DEE2-6E2C-4FAC-A949-85295B1E03D9}" destId="{7590F2AD-9534-45F2-92E1-D56FD693F5E2}" srcOrd="0" destOrd="0" presId="urn:microsoft.com/office/officeart/2005/8/layout/cycle4"/>
    <dgm:cxn modelId="{A893013D-F4DA-47F0-98EB-F7A6BAD1B2AC}" srcId="{7FA9EC9D-458C-4B5A-BD36-C003B3F4348C}" destId="{CCD282D1-CF43-482E-8BE2-B8FBC26DBCEB}" srcOrd="0" destOrd="0" parTransId="{5D680D5D-DF0D-4FB1-8CA5-E6E6CA7B45FF}" sibTransId="{73430A7A-2118-480A-8515-564DB69D1F39}"/>
    <dgm:cxn modelId="{84A1E760-BDC9-43D9-8419-B195A8DEB7D5}" type="presOf" srcId="{48BA12CE-ECF2-43FD-B066-C62DCB90DBA9}" destId="{063DA1BE-8E43-4FF8-B272-240FD92997E7}" srcOrd="1" destOrd="0" presId="urn:microsoft.com/office/officeart/2005/8/layout/cycle4"/>
    <dgm:cxn modelId="{628CAB04-A9A0-459C-B2CC-F08E1C62508D}" type="presOf" srcId="{8A8CED03-E6FF-498B-8545-0256C9152CE0}" destId="{6D7512B6-7727-42A9-842B-BC898ECB2A43}" srcOrd="0" destOrd="0" presId="urn:microsoft.com/office/officeart/2005/8/layout/cycle4"/>
    <dgm:cxn modelId="{099683A1-C05E-426A-849B-20A9AB44412C}" type="presOf" srcId="{CCD282D1-CF43-482E-8BE2-B8FBC26DBCEB}" destId="{4CF1A824-79CC-40BF-8322-521A4DD9B6C8}" srcOrd="0" destOrd="0" presId="urn:microsoft.com/office/officeart/2005/8/layout/cycle4"/>
    <dgm:cxn modelId="{1F035083-EFB4-4435-B234-FC7F8A87B832}" type="presParOf" srcId="{29D0A5C3-08F4-4B84-9E04-9F58A8C57FA0}" destId="{2796F521-9E67-42EE-9349-D69A9F8DF1B5}" srcOrd="0" destOrd="0" presId="urn:microsoft.com/office/officeart/2005/8/layout/cycle4"/>
    <dgm:cxn modelId="{73D00542-B310-4F3B-87EE-3E556C8330C4}" type="presParOf" srcId="{2796F521-9E67-42EE-9349-D69A9F8DF1B5}" destId="{D0DF6FA9-F58A-472E-8F49-8121F17F7900}" srcOrd="0" destOrd="0" presId="urn:microsoft.com/office/officeart/2005/8/layout/cycle4"/>
    <dgm:cxn modelId="{5F5D74E4-1244-40FD-911A-4999309DE9D8}" type="presParOf" srcId="{D0DF6FA9-F58A-472E-8F49-8121F17F7900}" destId="{5F25E345-92DF-4A06-AB1B-904DEFE6EF9B}" srcOrd="0" destOrd="0" presId="urn:microsoft.com/office/officeart/2005/8/layout/cycle4"/>
    <dgm:cxn modelId="{CF612FA9-E0FD-4562-9401-17F39CC9F929}" type="presParOf" srcId="{D0DF6FA9-F58A-472E-8F49-8121F17F7900}" destId="{063DA1BE-8E43-4FF8-B272-240FD92997E7}" srcOrd="1" destOrd="0" presId="urn:microsoft.com/office/officeart/2005/8/layout/cycle4"/>
    <dgm:cxn modelId="{620F28FE-0930-495F-88A0-B5B50E0AF9F2}" type="presParOf" srcId="{2796F521-9E67-42EE-9349-D69A9F8DF1B5}" destId="{89982933-0301-4A79-B2D9-3E184825E9CD}" srcOrd="1" destOrd="0" presId="urn:microsoft.com/office/officeart/2005/8/layout/cycle4"/>
    <dgm:cxn modelId="{E141F3B8-2B7A-4AF5-BF67-2D9D80AA36B0}" type="presParOf" srcId="{89982933-0301-4A79-B2D9-3E184825E9CD}" destId="{BA9C86DE-8DCD-4E28-BB53-6BA5C1E27912}" srcOrd="0" destOrd="0" presId="urn:microsoft.com/office/officeart/2005/8/layout/cycle4"/>
    <dgm:cxn modelId="{92A74A1F-251C-4796-BB00-12A4B74F4CF3}" type="presParOf" srcId="{89982933-0301-4A79-B2D9-3E184825E9CD}" destId="{A209FB0A-CDDA-43CD-9324-3D9A83116A04}" srcOrd="1" destOrd="0" presId="urn:microsoft.com/office/officeart/2005/8/layout/cycle4"/>
    <dgm:cxn modelId="{64697B5D-8A09-4168-A8CE-0778CEF89DF8}" type="presParOf" srcId="{2796F521-9E67-42EE-9349-D69A9F8DF1B5}" destId="{D97D3C22-CA5C-4812-AAD0-E680F2076435}" srcOrd="2" destOrd="0" presId="urn:microsoft.com/office/officeart/2005/8/layout/cycle4"/>
    <dgm:cxn modelId="{1069E661-13B0-4E3E-8D38-D8EF3AF9D4C8}" type="presParOf" srcId="{D97D3C22-CA5C-4812-AAD0-E680F2076435}" destId="{6D7512B6-7727-42A9-842B-BC898ECB2A43}" srcOrd="0" destOrd="0" presId="urn:microsoft.com/office/officeart/2005/8/layout/cycle4"/>
    <dgm:cxn modelId="{AF0E297B-4161-47BC-8195-9ED94D193F91}" type="presParOf" srcId="{D97D3C22-CA5C-4812-AAD0-E680F2076435}" destId="{F738FA18-5D92-43C8-820D-3151E77BB75C}" srcOrd="1" destOrd="0" presId="urn:microsoft.com/office/officeart/2005/8/layout/cycle4"/>
    <dgm:cxn modelId="{1ADD7DEB-2907-4D85-BADD-08B686739352}" type="presParOf" srcId="{2796F521-9E67-42EE-9349-D69A9F8DF1B5}" destId="{7C9FC3F4-43F8-4BFF-B630-8FF62CEC4078}" srcOrd="3" destOrd="0" presId="urn:microsoft.com/office/officeart/2005/8/layout/cycle4"/>
    <dgm:cxn modelId="{0275989B-38A4-4F1D-99D3-4689D0245B28}" type="presParOf" srcId="{7C9FC3F4-43F8-4BFF-B630-8FF62CEC4078}" destId="{659A75F5-F91D-4338-87B6-20C264D8E95F}" srcOrd="0" destOrd="0" presId="urn:microsoft.com/office/officeart/2005/8/layout/cycle4"/>
    <dgm:cxn modelId="{B52D21B4-47E4-4631-BF1E-1B7569DB78E2}" type="presParOf" srcId="{7C9FC3F4-43F8-4BFF-B630-8FF62CEC4078}" destId="{83383C61-685D-4A97-A14E-F90D643B9950}" srcOrd="1" destOrd="0" presId="urn:microsoft.com/office/officeart/2005/8/layout/cycle4"/>
    <dgm:cxn modelId="{65BF9996-C4BF-45F0-8C65-D14C9D536595}" type="presParOf" srcId="{2796F521-9E67-42EE-9349-D69A9F8DF1B5}" destId="{E5A13AC3-D3C0-4F7E-BBA3-FF240C0AE394}" srcOrd="4" destOrd="0" presId="urn:microsoft.com/office/officeart/2005/8/layout/cycle4"/>
    <dgm:cxn modelId="{0C98DF61-6252-45E6-8560-D8F1E32F093E}" type="presParOf" srcId="{29D0A5C3-08F4-4B84-9E04-9F58A8C57FA0}" destId="{151B737F-EEC6-48F3-8936-7A29CBDA8DE8}" srcOrd="1" destOrd="0" presId="urn:microsoft.com/office/officeart/2005/8/layout/cycle4"/>
    <dgm:cxn modelId="{FB4B9283-4A18-430D-8C8A-E16DA25E5927}" type="presParOf" srcId="{151B737F-EEC6-48F3-8936-7A29CBDA8DE8}" destId="{4CF1A824-79CC-40BF-8322-521A4DD9B6C8}" srcOrd="0" destOrd="0" presId="urn:microsoft.com/office/officeart/2005/8/layout/cycle4"/>
    <dgm:cxn modelId="{1789974A-8709-4066-B40F-DC41A82A70D5}" type="presParOf" srcId="{151B737F-EEC6-48F3-8936-7A29CBDA8DE8}" destId="{7590F2AD-9534-45F2-92E1-D56FD693F5E2}" srcOrd="1" destOrd="0" presId="urn:microsoft.com/office/officeart/2005/8/layout/cycle4"/>
    <dgm:cxn modelId="{7D97531B-B782-462E-A7F5-E919D0BA2812}" type="presParOf" srcId="{151B737F-EEC6-48F3-8936-7A29CBDA8DE8}" destId="{DA38E7A8-5017-4883-87FF-47D5C5921A00}" srcOrd="2" destOrd="0" presId="urn:microsoft.com/office/officeart/2005/8/layout/cycle4"/>
    <dgm:cxn modelId="{F6D0A2F6-CEF9-4ED3-BC75-A0C23DDE7592}" type="presParOf" srcId="{151B737F-EEC6-48F3-8936-7A29CBDA8DE8}" destId="{49E38F76-17BE-46B5-9F74-9C19BBD4BA73}" srcOrd="3" destOrd="0" presId="urn:microsoft.com/office/officeart/2005/8/layout/cycle4"/>
    <dgm:cxn modelId="{D9A38182-B638-4E7D-A58B-929E5D5104A1}" type="presParOf" srcId="{151B737F-EEC6-48F3-8936-7A29CBDA8DE8}" destId="{29BB7099-D47C-4A0A-95C2-F35C06756936}" srcOrd="4" destOrd="0" presId="urn:microsoft.com/office/officeart/2005/8/layout/cycle4"/>
    <dgm:cxn modelId="{89A5FF34-4FA8-40FE-A611-E0D25A072A84}" type="presParOf" srcId="{29D0A5C3-08F4-4B84-9E04-9F58A8C57FA0}" destId="{F0879B57-FE18-4E5B-A1A7-63CD79B70431}" srcOrd="2" destOrd="0" presId="urn:microsoft.com/office/officeart/2005/8/layout/cycle4"/>
    <dgm:cxn modelId="{6480CE3D-14E3-43C9-BC5E-42AA3BB90887}" type="presParOf" srcId="{29D0A5C3-08F4-4B84-9E04-9F58A8C57FA0}" destId="{C354F64A-F583-4AA8-A402-C3B25A7F2F4B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512B6-7727-42A9-842B-BC898ECB2A43}">
      <dsp:nvSpPr>
        <dsp:cNvPr id="0" name=""/>
        <dsp:cNvSpPr/>
      </dsp:nvSpPr>
      <dsp:spPr>
        <a:xfrm>
          <a:off x="4296706" y="3224106"/>
          <a:ext cx="2342218" cy="15172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100" kern="1200" smtClean="0">
              <a:latin typeface="微软雅黑" pitchFamily="34" charset="-122"/>
              <a:ea typeface="微软雅黑" pitchFamily="34" charset="-122"/>
            </a:rPr>
            <a:t>RC4</a:t>
          </a:r>
          <a:r>
            <a:rPr lang="zh-CN" altLang="en-US" sz="2100" kern="1200" smtClean="0">
              <a:latin typeface="微软雅黑" pitchFamily="34" charset="-122"/>
              <a:ea typeface="微软雅黑" pitchFamily="34" charset="-122"/>
            </a:rPr>
            <a:t>算法</a:t>
          </a:r>
          <a:endParaRPr lang="zh-CN" altLang="en-US" sz="2100" kern="1200">
            <a:latin typeface="微软雅黑" pitchFamily="34" charset="-122"/>
            <a:ea typeface="微软雅黑" pitchFamily="34" charset="-122"/>
          </a:endParaRPr>
        </a:p>
      </dsp:txBody>
      <dsp:txXfrm>
        <a:off x="5032700" y="3636742"/>
        <a:ext cx="1572894" cy="1071261"/>
      </dsp:txXfrm>
    </dsp:sp>
    <dsp:sp modelId="{659A75F5-F91D-4338-87B6-20C264D8E95F}">
      <dsp:nvSpPr>
        <dsp:cNvPr id="0" name=""/>
        <dsp:cNvSpPr/>
      </dsp:nvSpPr>
      <dsp:spPr>
        <a:xfrm>
          <a:off x="475192" y="3224106"/>
          <a:ext cx="2342218" cy="15172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100" kern="1200" smtClean="0">
              <a:latin typeface="微软雅黑" pitchFamily="34" charset="-122"/>
              <a:ea typeface="微软雅黑" pitchFamily="34" charset="-122"/>
            </a:rPr>
            <a:t>RC4</a:t>
          </a:r>
          <a:r>
            <a:rPr lang="zh-CN" altLang="en-US" sz="2100" kern="1200" smtClean="0">
              <a:latin typeface="微软雅黑" pitchFamily="34" charset="-122"/>
              <a:ea typeface="微软雅黑" pitchFamily="34" charset="-122"/>
            </a:rPr>
            <a:t>算法</a:t>
          </a:r>
          <a:endParaRPr lang="zh-CN" altLang="en-US" sz="2100" kern="1200">
            <a:latin typeface="微软雅黑" pitchFamily="34" charset="-122"/>
            <a:ea typeface="微软雅黑" pitchFamily="34" charset="-122"/>
          </a:endParaRPr>
        </a:p>
      </dsp:txBody>
      <dsp:txXfrm>
        <a:off x="508521" y="3636742"/>
        <a:ext cx="1572894" cy="1071261"/>
      </dsp:txXfrm>
    </dsp:sp>
    <dsp:sp modelId="{BA9C86DE-8DCD-4E28-BB53-6BA5C1E27912}">
      <dsp:nvSpPr>
        <dsp:cNvPr id="0" name=""/>
        <dsp:cNvSpPr/>
      </dsp:nvSpPr>
      <dsp:spPr>
        <a:xfrm>
          <a:off x="4296706" y="0"/>
          <a:ext cx="2342218" cy="15172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smtClean="0">
              <a:latin typeface="微软雅黑" pitchFamily="34" charset="-122"/>
              <a:ea typeface="微软雅黑" pitchFamily="34" charset="-122"/>
            </a:rPr>
            <a:t>无安全保护</a:t>
          </a:r>
          <a:endParaRPr lang="zh-CN" altLang="en-US" sz="2100" kern="1200">
            <a:latin typeface="微软雅黑" pitchFamily="34" charset="-122"/>
            <a:ea typeface="微软雅黑" pitchFamily="34" charset="-122"/>
          </a:endParaRPr>
        </a:p>
      </dsp:txBody>
      <dsp:txXfrm>
        <a:off x="5032700" y="33329"/>
        <a:ext cx="1572894" cy="1071261"/>
      </dsp:txXfrm>
    </dsp:sp>
    <dsp:sp modelId="{5F25E345-92DF-4A06-AB1B-904DEFE6EF9B}">
      <dsp:nvSpPr>
        <dsp:cNvPr id="0" name=""/>
        <dsp:cNvSpPr/>
      </dsp:nvSpPr>
      <dsp:spPr>
        <a:xfrm>
          <a:off x="475192" y="0"/>
          <a:ext cx="2342218" cy="15172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100" kern="1200" smtClean="0">
              <a:latin typeface="微软雅黑" pitchFamily="34" charset="-122"/>
              <a:ea typeface="微软雅黑" pitchFamily="34" charset="-122"/>
            </a:rPr>
            <a:t>AES</a:t>
          </a:r>
          <a:endParaRPr lang="zh-CN" altLang="en-US" sz="2100" kern="1200">
            <a:latin typeface="微软雅黑" pitchFamily="34" charset="-122"/>
            <a:ea typeface="微软雅黑" pitchFamily="34" charset="-122"/>
          </a:endParaRPr>
        </a:p>
      </dsp:txBody>
      <dsp:txXfrm>
        <a:off x="508521" y="33329"/>
        <a:ext cx="1572894" cy="1071261"/>
      </dsp:txXfrm>
    </dsp:sp>
    <dsp:sp modelId="{4CF1A824-79CC-40BF-8322-521A4DD9B6C8}">
      <dsp:nvSpPr>
        <dsp:cNvPr id="0" name=""/>
        <dsp:cNvSpPr/>
      </dsp:nvSpPr>
      <dsp:spPr>
        <a:xfrm>
          <a:off x="1456647" y="270255"/>
          <a:ext cx="2052997" cy="2052997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smtClean="0">
              <a:latin typeface="微软雅黑" pitchFamily="34" charset="-122"/>
              <a:ea typeface="微软雅黑" pitchFamily="34" charset="-122"/>
            </a:rPr>
            <a:t>CCMP</a:t>
          </a:r>
          <a:endParaRPr lang="zh-CN" altLang="en-US" sz="2800" kern="1200">
            <a:latin typeface="微软雅黑" pitchFamily="34" charset="-122"/>
            <a:ea typeface="微软雅黑" pitchFamily="34" charset="-122"/>
          </a:endParaRPr>
        </a:p>
      </dsp:txBody>
      <dsp:txXfrm>
        <a:off x="2057956" y="871564"/>
        <a:ext cx="1451688" cy="1451688"/>
      </dsp:txXfrm>
    </dsp:sp>
    <dsp:sp modelId="{7590F2AD-9534-45F2-92E1-D56FD693F5E2}">
      <dsp:nvSpPr>
        <dsp:cNvPr id="0" name=""/>
        <dsp:cNvSpPr/>
      </dsp:nvSpPr>
      <dsp:spPr>
        <a:xfrm rot="5400000">
          <a:off x="3604471" y="270255"/>
          <a:ext cx="2052997" cy="2052997"/>
        </a:xfrm>
        <a:prstGeom prst="pieWedge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smtClean="0">
              <a:latin typeface="微软雅黑" pitchFamily="34" charset="-122"/>
              <a:ea typeface="微软雅黑" pitchFamily="34" charset="-122"/>
            </a:rPr>
            <a:t>明文</a:t>
          </a:r>
          <a:endParaRPr lang="zh-CN" altLang="en-US" sz="2800" kern="1200">
            <a:latin typeface="微软雅黑" pitchFamily="34" charset="-122"/>
            <a:ea typeface="微软雅黑" pitchFamily="34" charset="-122"/>
          </a:endParaRPr>
        </a:p>
      </dsp:txBody>
      <dsp:txXfrm rot="-5400000">
        <a:off x="3604471" y="871564"/>
        <a:ext cx="1451688" cy="1451688"/>
      </dsp:txXfrm>
    </dsp:sp>
    <dsp:sp modelId="{DA38E7A8-5017-4883-87FF-47D5C5921A00}">
      <dsp:nvSpPr>
        <dsp:cNvPr id="0" name=""/>
        <dsp:cNvSpPr/>
      </dsp:nvSpPr>
      <dsp:spPr>
        <a:xfrm rot="10800000">
          <a:off x="3604471" y="2418079"/>
          <a:ext cx="2052997" cy="2052997"/>
        </a:xfrm>
        <a:prstGeom prst="pieWedge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smtClean="0">
              <a:latin typeface="微软雅黑" pitchFamily="34" charset="-122"/>
              <a:ea typeface="微软雅黑" pitchFamily="34" charset="-122"/>
            </a:rPr>
            <a:t>WEP</a:t>
          </a:r>
          <a:endParaRPr lang="zh-CN" altLang="en-US" sz="2800" kern="1200">
            <a:latin typeface="微软雅黑" pitchFamily="34" charset="-122"/>
            <a:ea typeface="微软雅黑" pitchFamily="34" charset="-122"/>
          </a:endParaRPr>
        </a:p>
      </dsp:txBody>
      <dsp:txXfrm rot="10800000">
        <a:off x="3604471" y="2418079"/>
        <a:ext cx="1451688" cy="1451688"/>
      </dsp:txXfrm>
    </dsp:sp>
    <dsp:sp modelId="{49E38F76-17BE-46B5-9F74-9C19BBD4BA73}">
      <dsp:nvSpPr>
        <dsp:cNvPr id="0" name=""/>
        <dsp:cNvSpPr/>
      </dsp:nvSpPr>
      <dsp:spPr>
        <a:xfrm rot="16200000">
          <a:off x="1456647" y="2418079"/>
          <a:ext cx="2052997" cy="2052997"/>
        </a:xfrm>
        <a:prstGeom prst="pieWedge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smtClean="0">
              <a:latin typeface="微软雅黑" pitchFamily="34" charset="-122"/>
              <a:ea typeface="微软雅黑" pitchFamily="34" charset="-122"/>
            </a:rPr>
            <a:t>TKIP</a:t>
          </a:r>
          <a:endParaRPr lang="zh-CN" altLang="en-US" sz="2800" kern="1200">
            <a:latin typeface="微软雅黑" pitchFamily="34" charset="-122"/>
            <a:ea typeface="微软雅黑" pitchFamily="34" charset="-122"/>
          </a:endParaRPr>
        </a:p>
      </dsp:txBody>
      <dsp:txXfrm rot="5400000">
        <a:off x="2057956" y="2418079"/>
        <a:ext cx="1451688" cy="1451688"/>
      </dsp:txXfrm>
    </dsp:sp>
    <dsp:sp modelId="{F0879B57-FE18-4E5B-A1A7-63CD79B70431}">
      <dsp:nvSpPr>
        <dsp:cNvPr id="0" name=""/>
        <dsp:cNvSpPr/>
      </dsp:nvSpPr>
      <dsp:spPr>
        <a:xfrm>
          <a:off x="3202643" y="1943946"/>
          <a:ext cx="708829" cy="616373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4F64A-F583-4AA8-A402-C3B25A7F2F4B}">
      <dsp:nvSpPr>
        <dsp:cNvPr id="0" name=""/>
        <dsp:cNvSpPr/>
      </dsp:nvSpPr>
      <dsp:spPr>
        <a:xfrm rot="10800000">
          <a:off x="3202643" y="2181013"/>
          <a:ext cx="708829" cy="616373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type="pieWedge" r:blip="" rot="90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type="pieWedge" r:blip="" rot="90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type="pieWedge" r:blip="" rot="180">
                  <dgm:adjLst/>
                </dgm:shape>
              </dgm:if>
              <dgm:else name="Name40">
                <dgm:shape xmlns:r="http://schemas.openxmlformats.org/officeDocument/2006/relationships" type="pieWedge" r:blip="" rot="270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type="pieWedge" r:blip="" rot="270">
                  <dgm:adjLst/>
                </dgm:shape>
              </dgm:if>
              <dgm:else name="Name43">
                <dgm:shape xmlns:r="http://schemas.openxmlformats.org/officeDocument/2006/relationships" type="pieWedge" r:blip="" rot="180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type="leftCircularArrow" r:blip="" rot="180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type="circularArrow" r:blip="" rot="180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89.xml"/><Relationship Id="rId1" Type="http://schemas.openxmlformats.org/officeDocument/2006/relationships/tags" Target="../tags/tag8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98.xml"/><Relationship Id="rId1" Type="http://schemas.openxmlformats.org/officeDocument/2006/relationships/tags" Target="../tags/tag90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diagramData" Target="../diagrams/data1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07.xml"/><Relationship Id="rId13" Type="http://schemas.microsoft.com/office/2007/relationships/diagramDrawing" Target="../diagrams/drawing1.xml"/><Relationship Id="rId12" Type="http://schemas.openxmlformats.org/officeDocument/2006/relationships/diagramColors" Target="../diagrams/colors1.xml"/><Relationship Id="rId11" Type="http://schemas.openxmlformats.org/officeDocument/2006/relationships/diagramQuickStyle" Target="../diagrams/quickStyle1.xml"/><Relationship Id="rId10" Type="http://schemas.openxmlformats.org/officeDocument/2006/relationships/diagramLayout" Target="../diagrams/layout1.xml"/><Relationship Id="rId1" Type="http://schemas.openxmlformats.org/officeDocument/2006/relationships/tags" Target="../tags/tag99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08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124.xml"/><Relationship Id="rId7" Type="http://schemas.openxmlformats.org/officeDocument/2006/relationships/tags" Target="../tags/tag123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25.xml"/><Relationship Id="rId1" Type="http://schemas.openxmlformats.org/officeDocument/2006/relationships/tags" Target="../tags/tag117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tags" Target="../tags/tag133.xml"/><Relationship Id="rId7" Type="http://schemas.openxmlformats.org/officeDocument/2006/relationships/tags" Target="../tags/tag132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34.xml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tags" Target="../tags/tag126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43.xml"/><Relationship Id="rId8" Type="http://schemas.openxmlformats.org/officeDocument/2006/relationships/tags" Target="../tags/tag142.xml"/><Relationship Id="rId7" Type="http://schemas.openxmlformats.org/officeDocument/2006/relationships/tags" Target="../tags/tag141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35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44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61.xml"/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1" Type="http://schemas.openxmlformats.org/officeDocument/2006/relationships/tags" Target="../tags/tag153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tags" Target="../tags/tag169.xml"/><Relationship Id="rId7" Type="http://schemas.openxmlformats.org/officeDocument/2006/relationships/tags" Target="../tags/tag168.xml"/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70.xml"/><Relationship Id="rId1" Type="http://schemas.openxmlformats.org/officeDocument/2006/relationships/tags" Target="../tags/tag16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6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tags" Target="../tags/tag178.xml"/><Relationship Id="rId7" Type="http://schemas.openxmlformats.org/officeDocument/2006/relationships/tags" Target="../tags/tag177.xml"/><Relationship Id="rId6" Type="http://schemas.openxmlformats.org/officeDocument/2006/relationships/tags" Target="../tags/tag176.xml"/><Relationship Id="rId5" Type="http://schemas.openxmlformats.org/officeDocument/2006/relationships/tags" Target="../tags/tag175.xml"/><Relationship Id="rId4" Type="http://schemas.openxmlformats.org/officeDocument/2006/relationships/tags" Target="../tags/tag174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79.xml"/><Relationship Id="rId10" Type="http://schemas.openxmlformats.org/officeDocument/2006/relationships/image" Target="../media/image19.png"/><Relationship Id="rId1" Type="http://schemas.openxmlformats.org/officeDocument/2006/relationships/tags" Target="../tags/tag171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tags" Target="../tags/tag187.xml"/><Relationship Id="rId7" Type="http://schemas.openxmlformats.org/officeDocument/2006/relationships/tags" Target="../tags/tag186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88.xml"/><Relationship Id="rId10" Type="http://schemas.openxmlformats.org/officeDocument/2006/relationships/image" Target="../media/image21.png"/><Relationship Id="rId1" Type="http://schemas.openxmlformats.org/officeDocument/2006/relationships/tags" Target="../tags/tag180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89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206.xml"/><Relationship Id="rId8" Type="http://schemas.openxmlformats.org/officeDocument/2006/relationships/tags" Target="../tags/tag205.xml"/><Relationship Id="rId7" Type="http://schemas.openxmlformats.org/officeDocument/2006/relationships/tags" Target="../tags/tag204.xml"/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4" Type="http://schemas.openxmlformats.org/officeDocument/2006/relationships/tags" Target="../tags/tag201.xml"/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98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tags" Target="../tags/tag214.xml"/><Relationship Id="rId7" Type="http://schemas.openxmlformats.org/officeDocument/2006/relationships/tags" Target="../tags/tag213.xml"/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tags" Target="../tags/tag210.xml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15.xml"/><Relationship Id="rId1" Type="http://schemas.openxmlformats.org/officeDocument/2006/relationships/tags" Target="../tags/tag207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224.xml"/><Relationship Id="rId8" Type="http://schemas.openxmlformats.org/officeDocument/2006/relationships/tags" Target="../tags/tag223.xml"/><Relationship Id="rId7" Type="http://schemas.openxmlformats.org/officeDocument/2006/relationships/tags" Target="../tags/tag222.xml"/><Relationship Id="rId6" Type="http://schemas.openxmlformats.org/officeDocument/2006/relationships/tags" Target="../tags/tag221.xml"/><Relationship Id="rId5" Type="http://schemas.openxmlformats.org/officeDocument/2006/relationships/tags" Target="../tags/tag220.xml"/><Relationship Id="rId4" Type="http://schemas.openxmlformats.org/officeDocument/2006/relationships/tags" Target="../tags/tag219.xml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16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tags" Target="../tags/tag232.xml"/><Relationship Id="rId7" Type="http://schemas.openxmlformats.org/officeDocument/2006/relationships/tags" Target="../tags/tag231.xml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4" Type="http://schemas.openxmlformats.org/officeDocument/2006/relationships/tags" Target="../tags/tag228.xml"/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33.xml"/><Relationship Id="rId1" Type="http://schemas.openxmlformats.org/officeDocument/2006/relationships/tags" Target="../tags/tag225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tags" Target="../tags/tag241.xml"/><Relationship Id="rId7" Type="http://schemas.openxmlformats.org/officeDocument/2006/relationships/tags" Target="../tags/tag240.xml"/><Relationship Id="rId6" Type="http://schemas.openxmlformats.org/officeDocument/2006/relationships/tags" Target="../tags/tag239.xml"/><Relationship Id="rId5" Type="http://schemas.openxmlformats.org/officeDocument/2006/relationships/tags" Target="../tags/tag238.xml"/><Relationship Id="rId4" Type="http://schemas.openxmlformats.org/officeDocument/2006/relationships/tags" Target="../tags/tag237.xml"/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42.xml"/><Relationship Id="rId1" Type="http://schemas.openxmlformats.org/officeDocument/2006/relationships/tags" Target="../tags/tag234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tags" Target="../tags/tag250.xml"/><Relationship Id="rId7" Type="http://schemas.openxmlformats.org/officeDocument/2006/relationships/tags" Target="../tags/tag249.xml"/><Relationship Id="rId6" Type="http://schemas.openxmlformats.org/officeDocument/2006/relationships/tags" Target="../tags/tag248.xml"/><Relationship Id="rId5" Type="http://schemas.openxmlformats.org/officeDocument/2006/relationships/tags" Target="../tags/tag247.xml"/><Relationship Id="rId4" Type="http://schemas.openxmlformats.org/officeDocument/2006/relationships/tags" Target="../tags/tag246.xml"/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3" Type="http://schemas.openxmlformats.org/officeDocument/2006/relationships/notesSlide" Target="../notesSlides/notesSlide6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51.xml"/><Relationship Id="rId10" Type="http://schemas.openxmlformats.org/officeDocument/2006/relationships/image" Target="../media/image26.png"/><Relationship Id="rId1" Type="http://schemas.openxmlformats.org/officeDocument/2006/relationships/tags" Target="../tags/tag243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tags" Target="../tags/tag259.xml"/><Relationship Id="rId7" Type="http://schemas.openxmlformats.org/officeDocument/2006/relationships/tags" Target="../tags/tag258.xml"/><Relationship Id="rId6" Type="http://schemas.openxmlformats.org/officeDocument/2006/relationships/tags" Target="../tags/tag257.xml"/><Relationship Id="rId5" Type="http://schemas.openxmlformats.org/officeDocument/2006/relationships/tags" Target="../tags/tag256.xml"/><Relationship Id="rId4" Type="http://schemas.openxmlformats.org/officeDocument/2006/relationships/tags" Target="../tags/tag255.xml"/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60.xml"/><Relationship Id="rId1" Type="http://schemas.openxmlformats.org/officeDocument/2006/relationships/tags" Target="../tags/tag25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269.xml"/><Relationship Id="rId8" Type="http://schemas.openxmlformats.org/officeDocument/2006/relationships/tags" Target="../tags/tag268.xml"/><Relationship Id="rId7" Type="http://schemas.openxmlformats.org/officeDocument/2006/relationships/tags" Target="../tags/tag267.xml"/><Relationship Id="rId6" Type="http://schemas.openxmlformats.org/officeDocument/2006/relationships/tags" Target="../tags/tag266.xml"/><Relationship Id="rId5" Type="http://schemas.openxmlformats.org/officeDocument/2006/relationships/tags" Target="../tags/tag265.xml"/><Relationship Id="rId4" Type="http://schemas.openxmlformats.org/officeDocument/2006/relationships/tags" Target="../tags/tag264.xml"/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61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278.xml"/><Relationship Id="rId8" Type="http://schemas.openxmlformats.org/officeDocument/2006/relationships/tags" Target="../tags/tag277.xml"/><Relationship Id="rId7" Type="http://schemas.openxmlformats.org/officeDocument/2006/relationships/tags" Target="../tags/tag276.xml"/><Relationship Id="rId6" Type="http://schemas.openxmlformats.org/officeDocument/2006/relationships/tags" Target="../tags/tag275.xml"/><Relationship Id="rId5" Type="http://schemas.openxmlformats.org/officeDocument/2006/relationships/tags" Target="../tags/tag274.xml"/><Relationship Id="rId4" Type="http://schemas.openxmlformats.org/officeDocument/2006/relationships/tags" Target="../tags/tag273.xml"/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70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tags" Target="../tags/tag287.xml"/><Relationship Id="rId8" Type="http://schemas.openxmlformats.org/officeDocument/2006/relationships/tags" Target="../tags/tag286.xml"/><Relationship Id="rId7" Type="http://schemas.openxmlformats.org/officeDocument/2006/relationships/tags" Target="../tags/tag285.xml"/><Relationship Id="rId6" Type="http://schemas.openxmlformats.org/officeDocument/2006/relationships/tags" Target="../tags/tag284.xml"/><Relationship Id="rId5" Type="http://schemas.openxmlformats.org/officeDocument/2006/relationships/tags" Target="../tags/tag283.xml"/><Relationship Id="rId4" Type="http://schemas.openxmlformats.org/officeDocument/2006/relationships/tags" Target="../tags/tag282.xml"/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79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296.xml"/><Relationship Id="rId8" Type="http://schemas.openxmlformats.org/officeDocument/2006/relationships/tags" Target="../tags/tag295.xml"/><Relationship Id="rId7" Type="http://schemas.openxmlformats.org/officeDocument/2006/relationships/tags" Target="../tags/tag294.xml"/><Relationship Id="rId6" Type="http://schemas.openxmlformats.org/officeDocument/2006/relationships/tags" Target="../tags/tag293.xml"/><Relationship Id="rId5" Type="http://schemas.openxmlformats.org/officeDocument/2006/relationships/tags" Target="../tags/tag292.xml"/><Relationship Id="rId4" Type="http://schemas.openxmlformats.org/officeDocument/2006/relationships/tags" Target="../tags/tag291.xml"/><Relationship Id="rId3" Type="http://schemas.openxmlformats.org/officeDocument/2006/relationships/tags" Target="../tags/tag290.xml"/><Relationship Id="rId2" Type="http://schemas.openxmlformats.org/officeDocument/2006/relationships/tags" Target="../tags/tag289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297.xml"/><Relationship Id="rId11" Type="http://schemas.openxmlformats.org/officeDocument/2006/relationships/image" Target="../media/image29.png"/><Relationship Id="rId10" Type="http://schemas.openxmlformats.org/officeDocument/2006/relationships/image" Target="../media/image28.png"/><Relationship Id="rId1" Type="http://schemas.openxmlformats.org/officeDocument/2006/relationships/tags" Target="../tags/tag28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44.xml"/><Relationship Id="rId1" Type="http://schemas.openxmlformats.org/officeDocument/2006/relationships/tags" Target="../tags/tag3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53.xml"/><Relationship Id="rId10" Type="http://schemas.openxmlformats.org/officeDocument/2006/relationships/image" Target="../media/image3.png"/><Relationship Id="rId1" Type="http://schemas.openxmlformats.org/officeDocument/2006/relationships/tags" Target="../tags/tag4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62.xml"/><Relationship Id="rId1" Type="http://schemas.openxmlformats.org/officeDocument/2006/relationships/tags" Target="../tags/tag5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71.xml"/><Relationship Id="rId1" Type="http://schemas.openxmlformats.org/officeDocument/2006/relationships/tags" Target="../tags/tag6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80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1355725" y="1455420"/>
            <a:ext cx="928243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IEEE </a:t>
            </a: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电气和电子工程师协会</a:t>
            </a:r>
            <a:endParaRPr lang="en-US" altLang="zh-CN" sz="20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Institute  of Electrical  and  Electronics  Engineers，简称为IEEE</a:t>
            </a:r>
            <a:endParaRPr lang="en-US" altLang="zh-CN" sz="20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endParaRPr lang="en-US" altLang="zh-CN" sz="12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Tx/>
              <a:buFont typeface="Wingdings" panose="05000000000000000000" pitchFamily="2" charset="2"/>
              <a:buNone/>
            </a:pPr>
            <a:r>
              <a:rPr lang="en-US" altLang="zh-CN" sz="40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IEEE802.11h DFS&amp;TPC</a:t>
            </a:r>
            <a:endParaRPr lang="en-US" altLang="zh-CN" sz="40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9107805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接入</a:t>
            </a:r>
            <a:r>
              <a:rPr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认证</a:t>
            </a:r>
            <a:endParaRPr 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4055" y="1552575"/>
            <a:ext cx="3620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802.1x</a:t>
            </a:r>
            <a:r>
              <a:rPr lang="zh-CN" altLang="en-US" b="1"/>
              <a:t> 接入认证</a:t>
            </a:r>
            <a:endParaRPr lang="zh-CN" altLang="en-US" b="1"/>
          </a:p>
        </p:txBody>
      </p:sp>
      <p:sp>
        <p:nvSpPr>
          <p:cNvPr id="11" name="文本框 10"/>
          <p:cNvSpPr txBox="1"/>
          <p:nvPr/>
        </p:nvSpPr>
        <p:spPr>
          <a:xfrm>
            <a:off x="694055" y="2152015"/>
            <a:ext cx="518985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802.1x协议是一种基于端口的网络接入控制协议，该技术也是用于WLAN的一种增加网络安全的解决方案。当客户端与AP关联后，是否可以使用AP提供的无线服务要取决于802.1x的认证结果。如果客户端能通过认证，就可以访问WLAN中的资源；如果不能通过认证，则无法访问WLAN中的资源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635" y="1443355"/>
            <a:ext cx="5781675" cy="489585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9107805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接入</a:t>
            </a:r>
            <a:r>
              <a:rPr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认证</a:t>
            </a:r>
            <a:endParaRPr 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4055" y="1552575"/>
            <a:ext cx="3620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WEB</a:t>
            </a:r>
            <a:r>
              <a:rPr lang="zh-CN" altLang="en-US" b="1"/>
              <a:t> 接入认证</a:t>
            </a:r>
            <a:endParaRPr lang="zh-CN" altLang="en-US" b="1"/>
          </a:p>
        </p:txBody>
      </p:sp>
      <p:sp>
        <p:nvSpPr>
          <p:cNvPr id="11" name="文本框 10"/>
          <p:cNvSpPr txBox="1"/>
          <p:nvPr/>
        </p:nvSpPr>
        <p:spPr>
          <a:xfrm>
            <a:off x="694055" y="2152015"/>
            <a:ext cx="518985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 err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认证的客户端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一般指运行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协议的浏览器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用户访问互联网资 源时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发出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,NAS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拦截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并重定向到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SMP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内置的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Portal,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用户请 求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SMP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中的认证页面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输入用户名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密码之后提交给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SMP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 cstate="email"/>
          <a:stretch>
            <a:fillRect/>
          </a:stretch>
        </p:blipFill>
        <p:spPr>
          <a:xfrm>
            <a:off x="5686432" y="1707081"/>
            <a:ext cx="6003904" cy="4032448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92887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数据加密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20370" y="1602105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" name="图示 1"/>
          <p:cNvGraphicFramePr/>
          <p:nvPr/>
        </p:nvGraphicFramePr>
        <p:xfrm>
          <a:off x="780166" y="1489611"/>
          <a:ext cx="7114117" cy="4741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303260" y="1721485"/>
            <a:ext cx="2540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8900" indent="-88900"/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WLAN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共享传输介质</a:t>
            </a:r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8900" indent="-88900"/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7620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对数据报文进行加密，保证只有特定的设备可以对接收到的报文成功解密。其他的设备虽然可以接收到数据报文，但是由于没有对应的密钥，无法对数据报文解密，从而实现了 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WLAN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数据的安全性保护</a:t>
            </a:r>
            <a:endParaRPr lang="zh-CN" altLang="en-US"/>
          </a:p>
        </p:txBody>
      </p:sp>
    </p:spTree>
    <p:custDataLst>
      <p:tags r:id="rId1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92887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数据加密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94055" y="1588770"/>
            <a:ext cx="49860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WEP（Wired Equivalent Privacy，有线等效加密）</a:t>
            </a:r>
            <a:endParaRPr lang="en-US" altLang="zh-CN" b="1"/>
          </a:p>
        </p:txBody>
      </p:sp>
      <p:sp>
        <p:nvSpPr>
          <p:cNvPr id="2" name="文本框 1"/>
          <p:cNvSpPr txBox="1"/>
          <p:nvPr/>
        </p:nvSpPr>
        <p:spPr>
          <a:xfrm>
            <a:off x="694055" y="2072005"/>
            <a:ext cx="793813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有线等效保密（WEP）协议是由 802.11 标准定义的，用于在无线局域网中保护链路层数据。WEP 使用 40 位钥匙，采用 RSA 开发的 RC4 对称加密算法，在链路层加密数据。</a:t>
            </a:r>
          </a:p>
          <a:p>
            <a:r>
              <a:t>WEP 加密采用静态的保密密钥，各 WLAN 终端使用相同的密钥访问无线网络。WEP</a:t>
            </a:r>
          </a:p>
          <a:p>
            <a:r>
              <a:t>也提供认证功能。当加密机制功能启用，客户端要尝试连接上 AP 时，AP 会发出一个</a:t>
            </a:r>
          </a:p>
          <a:p>
            <a:r>
              <a:t>ChallengePacket 给客户端，客户端再利用共享密钥将此值加密后送回存取点以进行认证比</a:t>
            </a:r>
          </a:p>
          <a:p>
            <a:r>
              <a:t>对，如果正确无误，才能获准存取网络的资源。现在的 WEP 也一般支持 128 位的钥匙，提</a:t>
            </a:r>
          </a:p>
          <a:p>
            <a:r>
              <a:t>供更高等级的安全加密。</a:t>
            </a:r>
          </a:p>
          <a:p>
            <a:endParaRPr lang="zh-CN" altLang="en-US"/>
          </a:p>
        </p:txBody>
      </p:sp>
    </p:spTree>
    <p:custDataLst>
      <p:tags r:id="rId9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92887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数据加密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94055" y="1588770"/>
            <a:ext cx="49860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WEP（Wired Equivalent Privacy，有线等效加密）</a:t>
            </a:r>
            <a:endParaRPr lang="en-US" altLang="zh-CN" b="1"/>
          </a:p>
        </p:txBody>
      </p:sp>
      <p:sp>
        <p:nvSpPr>
          <p:cNvPr id="2" name="文本框 1"/>
          <p:cNvSpPr txBox="1"/>
          <p:nvPr/>
        </p:nvSpPr>
        <p:spPr>
          <a:xfrm>
            <a:off x="694055" y="2085975"/>
            <a:ext cx="240538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WEP 是 Wired Equivalent Privacy 的简称。WEP 提供了 40</a:t>
            </a:r>
            <a:r>
              <a:rPr lang="zh-CN"/>
              <a:t>、</a:t>
            </a:r>
            <a:r>
              <a:rPr lang="en-US" altLang="zh-CN"/>
              <a:t>104</a:t>
            </a:r>
            <a:r>
              <a:t>和 128 位长度的密钥机制。</a:t>
            </a:r>
          </a:p>
          <a:p>
            <a:r>
              <a:t>WEP 的加密方式是对称的(Symmetric)，所以双方需要有相同的一把 Key，然而对于密钥管理(即如何让双方达成协议，协商出同一 key)，IEEE 802.11 是假设已经成功了</a:t>
            </a:r>
          </a:p>
          <a:p>
            <a:endParaRPr lang="zh-CN" altLang="en-US"/>
          </a:p>
        </p:txBody>
      </p:sp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9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07186" y="1588570"/>
            <a:ext cx="7261256" cy="43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0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92887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数据加密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94055" y="1588770"/>
            <a:ext cx="49860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WEP（Wired Equivalent Privacy，有线等效加密）</a:t>
            </a:r>
            <a:endParaRPr lang="en-US" altLang="zh-CN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1840" y="1846580"/>
            <a:ext cx="5391150" cy="3038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120" y="1960880"/>
            <a:ext cx="6496050" cy="21145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9615" y="4050665"/>
            <a:ext cx="6372225" cy="2476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83605" y="5320030"/>
            <a:ext cx="5676900" cy="8763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935609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数据加密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/>
          <p:nvPr/>
        </p:nvGraphicFramePr>
        <p:xfrm>
          <a:off x="1180465" y="1477645"/>
          <a:ext cx="8517890" cy="486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1899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选项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认证方式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Shared key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加密方式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wep-40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10个十六进制或者5个ASCII字符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wep-104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26个十六进制或者13个ASCII字符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wep-128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32个十六进制或者16个ASCII字符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密钥类型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hex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pass-phrase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密钥序号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key-id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0～3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密钥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key-value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9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42154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数据加密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57530" y="1588770"/>
            <a:ext cx="64344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TKIP（Temporal Key Integrity Protocol，临时密钥完整性协议）</a:t>
            </a:r>
            <a:endParaRPr lang="zh-CN" altLang="en-US" b="1"/>
          </a:p>
        </p:txBody>
      </p:sp>
      <p:sp>
        <p:nvSpPr>
          <p:cNvPr id="2" name="文本框 1"/>
          <p:cNvSpPr txBox="1"/>
          <p:nvPr/>
        </p:nvSpPr>
        <p:spPr>
          <a:xfrm>
            <a:off x="694055" y="2120900"/>
            <a:ext cx="585089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TKIP 是作为 IEEE 802.11i 的一部分，为加强无线安全性而创建的。 它也是基于 RC4</a:t>
            </a:r>
          </a:p>
          <a:p>
            <a:r>
              <a:t>封装算法。 TKIP 通过动态密钥管理增强了加密功能，这种管理要求每个传输的数据包有</a:t>
            </a:r>
          </a:p>
          <a:p>
            <a:r>
              <a:t>一个与众不同的密钥。</a:t>
            </a:r>
          </a:p>
          <a:p>
            <a:r>
              <a:t>必须认识到，加密是实现网络安全的必需手段，但加密只能提供数据私密功能。 TKIP</a:t>
            </a:r>
          </a:p>
          <a:p>
            <a:r>
              <a:t>在加密基础上更进一步，通过 64 位消息完整性检查（MIC）来提供数据修改保护，该数据</a:t>
            </a:r>
          </a:p>
          <a:p>
            <a:r>
              <a:t>完整性的算法被称为 Michael。 它可以有效防止黑客截获消息、修改数据片断、修改完整性</a:t>
            </a:r>
          </a:p>
          <a:p>
            <a:r>
              <a:t>检查值（ICV）片断进行匹配、重新创建循环冗余检查（CRC）并将数据包转发到目的地。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09690" y="2398395"/>
            <a:ext cx="57823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区别于WEP共用一个共享密钥，TKIP采用一套动态密钥协商和管理方法，每个无线用户都会动态地协商一套密钥，保证了每个用户使用独立的密钥。每个用户的密钥是由密钥协商阶段协商出来的PTK、发送方的MAC地址和报文序列号计算生成的，通过这种密钥混合的防护方式来防范针对WEP的攻击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TKIP采用信息完整性校验机制，一方面保证接收端接收报文的完整性；另一方面保证接收端和发送端数据的合法性。信息完整性校验码是通过密钥协商阶段协商出来的MIC Key、目的MAC地址、源MAC地址和数据包计算生成的。</a:t>
            </a:r>
            <a:endParaRPr lang="zh-CN" altLang="en-US"/>
          </a:p>
        </p:txBody>
      </p:sp>
    </p:spTree>
    <p:custDataLst>
      <p:tags r:id="rId9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42154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数据加密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57530" y="1588770"/>
            <a:ext cx="64344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TKIP（Temporal Key Integrity Protocol，临时密钥完整性协议）</a:t>
            </a:r>
            <a:endParaRPr lang="zh-CN" altLang="en-US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4005" y="2115820"/>
            <a:ext cx="5685790" cy="20440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12840" y="1960880"/>
            <a:ext cx="5756910" cy="34169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7530" y="4894580"/>
            <a:ext cx="5610225" cy="1066800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数据加密</a:t>
            </a:r>
            <a:endParaRPr lang="en-US" altLang="zh-CN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94055" y="1960880"/>
            <a:ext cx="102108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CCMP 是面向大众的最高级无线安全协议。 IEEE 802.11i 要求使用 CCMP 来提供全</a:t>
            </a:r>
            <a:endParaRPr lang="zh-CN" altLang="en-US"/>
          </a:p>
          <a:p>
            <a:r>
              <a:rPr lang="zh-CN" altLang="en-US"/>
              <a:t>部四种安全服务： 认证、机密性、完整性和重发保护。 CCMP 使用 128 位 AES 加密算</a:t>
            </a:r>
            <a:endParaRPr lang="zh-CN" altLang="en-US"/>
          </a:p>
          <a:p>
            <a:r>
              <a:rPr lang="zh-CN" altLang="en-US"/>
              <a:t>法实现机密性， CCMP 使用 CBC-MAC 来保证数据的完整性和认证。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94055" y="1588770"/>
            <a:ext cx="108032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CCMP(Counter mode with CBC-MAC Protocol，[计数器模式]搭配[区块密码锁链－信息真实性检查码]协议)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31340" y="3118485"/>
            <a:ext cx="6486525" cy="227647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Wi-Fi —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接入过程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54380" y="1588770"/>
            <a:ext cx="578358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sym typeface="+mn-ea"/>
              </a:rPr>
              <a:t>WLAN安全机制包括链路认证、用户接入认证和数据加密</a:t>
            </a:r>
            <a:endParaRPr lang="zh-CN" altLang="en-US" sz="14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8330" y="1383030"/>
            <a:ext cx="10975975" cy="457835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数据加密</a:t>
            </a:r>
            <a:endParaRPr lang="en-US" altLang="zh-CN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94055" y="1588770"/>
            <a:ext cx="108032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CCMP(Counter mode with CBC-MAC Protocol，[计数器模式]搭配[区块密码锁链－信息真实性检查码]协议)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9490" y="2360930"/>
            <a:ext cx="6715125" cy="25241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05785" y="4577080"/>
            <a:ext cx="5676900" cy="176212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数据加密</a:t>
            </a:r>
            <a:endParaRPr lang="en-US" altLang="zh-CN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57345" y="2362200"/>
            <a:ext cx="3876675" cy="2133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57345" y="2362200"/>
            <a:ext cx="3876675" cy="2133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45210" y="1960880"/>
            <a:ext cx="25400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区别于WEP和TKIP采用的流密码机制，CCMP采用了以高级加密标准AES（Advanced Encryption Standard）的块密码为基础的安全协议。这种基于块密码的加密技术克服了RC4算法本身的缺陷，安全性更高。</a:t>
            </a:r>
            <a:endParaRPr lang="zh-CN" altLang="en-US"/>
          </a:p>
        </p:txBody>
      </p:sp>
    </p:spTree>
    <p:custDataLst>
      <p:tags r:id="rId1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数据加密</a:t>
            </a:r>
            <a:endParaRPr lang="en-US" altLang="zh-CN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335530" y="1960880"/>
            <a:ext cx="534987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CCMP(Counter mode with CBC-MAC Protocol，[计数器模式]搭配[区块密码锁链－</a:t>
            </a:r>
            <a:endParaRPr lang="zh-CN" altLang="en-US"/>
          </a:p>
          <a:p>
            <a:r>
              <a:rPr lang="zh-CN" altLang="en-US"/>
              <a:t>信息真实性检查码]协议)加密机制是基于 AES（Advanced Encryption Standard，高</a:t>
            </a:r>
            <a:endParaRPr lang="zh-CN" altLang="en-US"/>
          </a:p>
          <a:p>
            <a:r>
              <a:rPr lang="zh-CN" altLang="en-US"/>
              <a:t>级加密标准）加密机制的 CCM（Counter-Mode/CBC-MAC，区块密码锁链－信息</a:t>
            </a:r>
            <a:endParaRPr lang="zh-CN" altLang="en-US"/>
          </a:p>
          <a:p>
            <a:r>
              <a:rPr lang="zh-CN" altLang="en-US"/>
              <a:t>真实性检查码）方法。</a:t>
            </a:r>
            <a:endParaRPr lang="zh-CN" altLang="en-US"/>
          </a:p>
        </p:txBody>
      </p:sp>
    </p:spTree>
    <p:custDataLst>
      <p:tags r:id="rId9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数据加密</a:t>
            </a:r>
            <a:endParaRPr lang="en-US" altLang="zh-CN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49836" y="1732248"/>
          <a:ext cx="8093320" cy="32004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023330"/>
                <a:gridCol w="2023330"/>
                <a:gridCol w="2023330"/>
                <a:gridCol w="2023330"/>
              </a:tblGrid>
              <a:tr h="533400">
                <a:tc>
                  <a:txBody>
                    <a:bodyPr/>
                    <a:p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  <a:tc>
                  <a:txBody>
                    <a:bodyPr/>
                    <a:p>
                      <a:pPr algn="ctr"/>
                      <a:r>
                        <a:rPr lang="en-US" altLang="zh-CN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WEP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  <a:tc>
                  <a:txBody>
                    <a:bodyPr/>
                    <a:p>
                      <a:pPr algn="ctr"/>
                      <a:r>
                        <a:rPr lang="en-US" altLang="zh-CN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TKIP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  <a:tc>
                  <a:txBody>
                    <a:bodyPr/>
                    <a:p>
                      <a:pPr algn="ctr"/>
                      <a:r>
                        <a:rPr lang="en-US" altLang="zh-CN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CCMP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</a:tr>
              <a:tr h="533400">
                <a:tc>
                  <a:txBody>
                    <a:bodyPr/>
                    <a:p>
                      <a:r>
                        <a:rPr lang="zh-CN" altLang="en-US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加密算法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  <a:tc>
                  <a:txBody>
                    <a:bodyPr/>
                    <a:p>
                      <a:pPr algn="ctr"/>
                      <a:r>
                        <a:rPr lang="en-US" altLang="zh-CN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RC-4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  <a:tc>
                  <a:txBody>
                    <a:bodyPr/>
                    <a:p>
                      <a:pPr algn="ctr"/>
                      <a:r>
                        <a:rPr lang="en-US" altLang="zh-CN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RC-4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  <a:tc>
                  <a:txBody>
                    <a:bodyPr/>
                    <a:p>
                      <a:pPr algn="ctr"/>
                      <a:r>
                        <a:rPr lang="en-US" altLang="zh-CN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AES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</a:tr>
              <a:tr h="533400">
                <a:tc>
                  <a:txBody>
                    <a:bodyPr/>
                    <a:p>
                      <a:r>
                        <a:rPr lang="zh-CN" altLang="en-US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密钥长度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  <a:tc>
                  <a:txBody>
                    <a:bodyPr/>
                    <a:p>
                      <a:pPr algn="ctr"/>
                      <a:r>
                        <a:rPr lang="en-US" altLang="zh-CN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40/104bit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  <a:tc>
                  <a:txBody>
                    <a:bodyPr/>
                    <a:p>
                      <a:pPr algn="ctr"/>
                      <a:r>
                        <a:rPr lang="en-US" altLang="zh-CN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128bit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  <a:tc>
                  <a:txBody>
                    <a:bodyPr/>
                    <a:p>
                      <a:pPr algn="ctr"/>
                      <a:r>
                        <a:rPr lang="en-US" altLang="zh-CN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128bt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</a:tr>
              <a:tr h="533400">
                <a:tc>
                  <a:txBody>
                    <a:bodyPr/>
                    <a:p>
                      <a:r>
                        <a:rPr lang="en-US" altLang="zh-CN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IV</a:t>
                      </a:r>
                      <a:r>
                        <a:rPr lang="zh-CN" altLang="en-US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长度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  <a:tc>
                  <a:txBody>
                    <a:bodyPr/>
                    <a:p>
                      <a:pPr algn="ctr"/>
                      <a:r>
                        <a:rPr lang="en-US" altLang="zh-CN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24bit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  <a:tc>
                  <a:txBody>
                    <a:bodyPr/>
                    <a:p>
                      <a:pPr algn="ctr"/>
                      <a:r>
                        <a:rPr lang="en-US" altLang="zh-CN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48bit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  <a:tc>
                  <a:txBody>
                    <a:bodyPr/>
                    <a:p>
                      <a:pPr algn="ctr"/>
                      <a:r>
                        <a:rPr lang="en-US" altLang="zh-CN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48bit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</a:tr>
              <a:tr h="533400">
                <a:tc>
                  <a:txBody>
                    <a:bodyPr/>
                    <a:p>
                      <a:r>
                        <a:rPr lang="zh-CN" altLang="en-US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数据完整性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  <a:tc>
                  <a:txBody>
                    <a:bodyPr/>
                    <a:p>
                      <a:pPr algn="ctr"/>
                      <a:r>
                        <a:rPr lang="en-US" altLang="zh-CN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CRC32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  <a:tc>
                  <a:txBody>
                    <a:bodyPr/>
                    <a:p>
                      <a:pPr algn="ctr"/>
                      <a:r>
                        <a:rPr lang="en-US" altLang="zh-CN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MIC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  <a:tc>
                  <a:txBody>
                    <a:bodyPr/>
                    <a:p>
                      <a:pPr algn="ctr"/>
                      <a:r>
                        <a:rPr lang="en-US" altLang="zh-CN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CCM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</a:tr>
              <a:tr h="533400">
                <a:tc>
                  <a:txBody>
                    <a:bodyPr/>
                    <a:p>
                      <a:r>
                        <a:rPr lang="zh-CN" altLang="en-US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密钥管理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  <a:tc>
                  <a:txBody>
                    <a:bodyPr/>
                    <a:p>
                      <a:pPr algn="ctr"/>
                      <a:r>
                        <a:rPr lang="zh-CN" altLang="en-US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无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  <a:tc>
                  <a:txBody>
                    <a:bodyPr/>
                    <a:p>
                      <a:pPr algn="ctr"/>
                      <a:r>
                        <a:rPr lang="en-US" altLang="zh-CN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802.1x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  <a:tc>
                  <a:txBody>
                    <a:bodyPr/>
                    <a:p>
                      <a:pPr algn="ctr"/>
                      <a:r>
                        <a:rPr lang="en-US" altLang="zh-CN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802.1x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</a:tr>
            </a:tbl>
          </a:graphicData>
        </a:graphic>
      </p:graphicFrame>
    </p:spTree>
    <p:custDataLst>
      <p:tags r:id="rId9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安全策略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518795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1135" y="1588770"/>
            <a:ext cx="3686175" cy="20859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94055" y="1588770"/>
            <a:ext cx="49860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WEP</a:t>
            </a:r>
            <a:endParaRPr lang="en-US" altLang="zh-CN" b="1"/>
          </a:p>
          <a:p>
            <a:endParaRPr lang="en-US" altLang="zh-CN" b="1"/>
          </a:p>
        </p:txBody>
      </p:sp>
      <p:sp>
        <p:nvSpPr>
          <p:cNvPr id="3" name="文本框 2"/>
          <p:cNvSpPr txBox="1"/>
          <p:nvPr/>
        </p:nvSpPr>
        <p:spPr>
          <a:xfrm>
            <a:off x="694055" y="2375535"/>
            <a:ext cx="694817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WEP加密方式可以分别和Open system、Shared key链路认证方式使用。</a:t>
            </a:r>
            <a:endParaRPr lang="zh-CN" altLang="en-US"/>
          </a:p>
          <a:p>
            <a:r>
              <a:rPr lang="zh-CN" altLang="en-US"/>
              <a:t> 采用Open system authentication方式：此时WEP密钥只做加密，即使密钥配的不一致，用户也是可以上线，但上线后传输的数据会因为密钥不一致被接收端丢弃。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采用Shared key authentication方式：此时如果双方密钥不一致，客户端就不能通过Shared key认证，无法上线。也就是说，当WEP和Shared key认证方式配合使用时，WEP也可以作为一种认证方法。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97510" y="4866005"/>
            <a:ext cx="94043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EP的核心是采用RC4算法，加密密钥长度有64位、128位和152位，其中有24bit的IV（初始向量）是由系统产生的，所以WLAN服务端和WLAN客户端上配置的密钥长度是40位、104位或128位。WEP加密采用静态的密钥，接入同一SSID下的所有STA使用相同的密钥访问无线网络。</a:t>
            </a:r>
            <a:endParaRPr lang="zh-CN" altLang="en-US"/>
          </a:p>
        </p:txBody>
      </p:sp>
    </p:spTree>
    <p:custDataLst>
      <p:tags r:id="rId10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安全策略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/>
          <p:nvPr/>
        </p:nvGraphicFramePr>
        <p:xfrm>
          <a:off x="1180465" y="1477645"/>
          <a:ext cx="8517890" cy="486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1899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选项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认证方式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Shared key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加密方式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wep-40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10个十六进制或者5个ASCII字符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wep-104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26个十六进制或者13个ASCII字符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wep-128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32个十六进制或者16个ASCII字符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密钥类型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hex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pass-phrase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密钥序号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key-id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r>
                        <a:rPr lang="zh-CN" altLang="en-US"/>
                        <a:t>～</a:t>
                      </a: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密钥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key-value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9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安全策略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518795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94055" y="1588770"/>
            <a:ext cx="49860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WPA </a:t>
            </a:r>
            <a:r>
              <a:rPr lang="zh-CN" altLang="en-US" b="1"/>
              <a:t>（</a:t>
            </a:r>
            <a:r>
              <a:rPr lang="zh-CN" altLang="en-US">
                <a:sym typeface="+mn-ea"/>
              </a:rPr>
              <a:t>Wi-Fi Protected Access）</a:t>
            </a:r>
            <a:r>
              <a:rPr lang="en-US" altLang="zh-CN">
                <a:sym typeface="+mn-ea"/>
              </a:rPr>
              <a:t>- PSK</a:t>
            </a:r>
            <a:endParaRPr lang="en-US" altLang="zh-CN" b="1"/>
          </a:p>
          <a:p>
            <a:endParaRPr lang="en-US" altLang="zh-CN" b="1"/>
          </a:p>
        </p:txBody>
      </p:sp>
      <p:sp>
        <p:nvSpPr>
          <p:cNvPr id="3" name="文本框 2"/>
          <p:cNvSpPr txBox="1"/>
          <p:nvPr/>
        </p:nvSpPr>
        <p:spPr>
          <a:xfrm>
            <a:off x="694055" y="2375535"/>
            <a:ext cx="694817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WPA 是一种过渡性行业标准 — 它通过升级到基于 802.11 的无线网络适配器的固件和无线接入点 (AP) 来保护 802.11 无线 LAN 联网的安全。WPA 将临时密钥完整性协议 (TKIP) 与 Michael 结合起来，取代了有线对等保密 (WEP)；临时密钥完整性协议可通过加密来保证数据机密性，Michael 可保证数据完整性。</a:t>
            </a:r>
            <a:endParaRPr lang="zh-CN" altLang="en-US"/>
          </a:p>
          <a:p>
            <a:r>
              <a:rPr lang="zh-CN" altLang="en-US"/>
              <a:t>Wi-Fi 联盟于 2003 年推出了 WPA 来取代有致命缺陷的 WEP（Wired Equivalent Privacy ，有线等</a:t>
            </a:r>
            <a:endParaRPr lang="zh-CN" altLang="en-US"/>
          </a:p>
          <a:p>
            <a:r>
              <a:rPr lang="zh-CN" altLang="en-US"/>
              <a:t>效隐私），在 WPA 中引入了 TKIP（Temporal Key Integrity Protocol ，临时密钥完整性协议）作为</a:t>
            </a:r>
            <a:endParaRPr lang="zh-CN" altLang="en-US"/>
          </a:p>
          <a:p>
            <a:r>
              <a:rPr lang="zh-CN" altLang="en-US"/>
              <a:t>加密套件来保护无线流量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42225" y="1736725"/>
            <a:ext cx="4152900" cy="198120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安全策略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518795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94055" y="1588770"/>
            <a:ext cx="49860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WPA2 - PSK</a:t>
            </a:r>
            <a:endParaRPr lang="en-US" altLang="zh-CN" b="1"/>
          </a:p>
          <a:p>
            <a:endParaRPr lang="en-US" altLang="zh-CN" b="1"/>
          </a:p>
        </p:txBody>
      </p:sp>
      <p:sp>
        <p:nvSpPr>
          <p:cNvPr id="3" name="文本框 2"/>
          <p:cNvSpPr txBox="1"/>
          <p:nvPr/>
        </p:nvSpPr>
        <p:spPr>
          <a:xfrm>
            <a:off x="694055" y="2375535"/>
            <a:ext cx="694817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2006 年，Wi-Fi 联盟推出了 WPA2，WPA2 引入了基于 AES</a:t>
            </a:r>
            <a:endParaRPr lang="zh-CN" altLang="en-US"/>
          </a:p>
          <a:p>
            <a:r>
              <a:rPr lang="zh-CN" altLang="en-US"/>
              <a:t>（Advanced Encryption Standard ，高级加密标准）的 CCMP（Counter mode with CBC-MAC Protocol，[计数器模式]搭配[区块密码锁链－信息真实性检查码]协议）作为加密套件，CCMP 的安</a:t>
            </a:r>
            <a:endParaRPr lang="zh-CN" altLang="en-US"/>
          </a:p>
          <a:p>
            <a:r>
              <a:rPr lang="zh-CN" altLang="en-US"/>
              <a:t>全性比 TKIP 有较大的提升。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69555" y="1588770"/>
            <a:ext cx="3781425" cy="185737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安全策略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518795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94055" y="1588770"/>
            <a:ext cx="49860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WPA2 - 802.1x</a:t>
            </a:r>
            <a:endParaRPr lang="en-US" altLang="zh-CN" b="1"/>
          </a:p>
          <a:p>
            <a:endParaRPr lang="en-US" altLang="zh-CN" b="1"/>
          </a:p>
        </p:txBody>
      </p:sp>
      <p:sp>
        <p:nvSpPr>
          <p:cNvPr id="3" name="文本框 2"/>
          <p:cNvSpPr txBox="1"/>
          <p:nvPr/>
        </p:nvSpPr>
        <p:spPr>
          <a:xfrm>
            <a:off x="518795" y="2058035"/>
            <a:ext cx="69481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WPA/WPA2支持基于EAP-TLS和EAP-PEAP的802.1X认证方式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055" y="2709545"/>
            <a:ext cx="4857750" cy="36385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70675" y="1684655"/>
            <a:ext cx="4562475" cy="42767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826000" y="1028700"/>
            <a:ext cx="254000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•WPA/WPA2企业版：采用WPA/WPA2-802.1X的接入认证方式，使用RADIUS服务器和可扩展认证协议EAP（Extensible Authentication Protocol）进行认证。用户提供认证所需的凭证，如用户名和密码，通过特定的用户认证服务器（一般是RADIUS服务器）来实现对用户的接入认证。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在大型企业网络中，通常采用WPA/WPA2企业版的认证方式。</a:t>
            </a:r>
            <a:endParaRPr lang="zh-CN" altLang="en-US"/>
          </a:p>
        </p:txBody>
      </p:sp>
    </p:spTree>
    <p:custDataLst>
      <p:tags r:id="rId1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安全策略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518795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94055" y="1588770"/>
            <a:ext cx="49860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WPA3 - SAE</a:t>
            </a:r>
            <a:endParaRPr lang="en-US" altLang="zh-CN" b="1"/>
          </a:p>
          <a:p>
            <a:endParaRPr lang="en-US" altLang="zh-CN" b="1"/>
          </a:p>
        </p:txBody>
      </p:sp>
      <p:sp>
        <p:nvSpPr>
          <p:cNvPr id="3" name="文本框 2"/>
          <p:cNvSpPr txBox="1"/>
          <p:nvPr/>
        </p:nvSpPr>
        <p:spPr>
          <a:xfrm>
            <a:off x="840105" y="1960880"/>
            <a:ext cx="69481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Wi-Fi 联盟于 2018 年发布了最新的 WPA3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58460" y="1731645"/>
            <a:ext cx="6038850" cy="21526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94055" y="2519045"/>
            <a:ext cx="446087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WPA3是Wi-Fi联盟组织发布的新一代Wi-Fi加密协议，在WPA2的基础上增加了新的功能，以简化Wi-Fi安全保障方法、实现更可靠的身份验证，提高数据加密强度。所有的WPA3网络都必须进行管理帧保护PMF（Protected Management Frame），保证数据的安全性。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18795" y="4885055"/>
            <a:ext cx="98532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SAE在WPA/WPA2-PSK原有的四次握手前增加了SAE握手，实质上是为了动态协商成对主密钥PMK。WPA/WPA2-PSK的PMK只与SSID和预共享密钥有关，而SAE引入了动态随机变量，每次协商的PMK都是不同的，提升了安全性。</a:t>
            </a:r>
            <a:endParaRPr lang="zh-CN" altLang="en-US"/>
          </a:p>
        </p:txBody>
      </p:sp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 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59915" y="2413635"/>
            <a:ext cx="550608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动态频率选择(DFS)和发射功率控制(TPC)。DFS作</a:t>
            </a:r>
            <a:endParaRPr lang="zh-CN" altLang="en-US"/>
          </a:p>
          <a:p>
            <a:r>
              <a:rPr lang="zh-CN" altLang="en-US"/>
              <a:t>为频谱管理（主要与雷达协作）和TPC，用于限制无线设备的整体射频“污染”。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52805" y="3388995"/>
            <a:ext cx="987933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rPr lang="zh-CN" altLang="en-US"/>
              <a:t>DFS全部是关于雷达检测和规避。雷达代表“无线电探测和测距”。过去，雷达在频率范围内工作</a:t>
            </a:r>
            <a:endParaRPr lang="zh-CN" altLang="en-US"/>
          </a:p>
          <a:p>
            <a:r>
              <a:rPr lang="zh-CN" altLang="en-US"/>
              <a:t>，而它们是那里唯一的工作装置。现在，监管机构正在为其他用途（如无线LAN）开放这些频率</a:t>
            </a:r>
            <a:endParaRPr lang="zh-CN" altLang="en-US"/>
          </a:p>
          <a:p>
            <a:r>
              <a:rPr lang="zh-CN" altLang="en-US"/>
              <a:t>，因此需要根据雷达工作。</a:t>
            </a:r>
            <a:endParaRPr lang="zh-CN" altLang="en-US"/>
          </a:p>
          <a:p>
            <a:r>
              <a:rPr lang="zh-CN" altLang="en-US"/>
              <a:t>符合DFS协议的设备的一般行为是能够检测雷达何时占用信道，然后停止使用该占用信道，监控</a:t>
            </a:r>
            <a:endParaRPr lang="zh-CN" altLang="en-US"/>
          </a:p>
          <a:p>
            <a:r>
              <a:rPr lang="zh-CN" altLang="en-US"/>
              <a:t>另一信道，如果它已经清除，则跳过该信道。（即那里也没有雷达）。</a:t>
            </a:r>
            <a:endParaRPr lang="zh-CN" altLang="en-US"/>
          </a:p>
          <a:p>
            <a:r>
              <a:rPr lang="zh-CN" altLang="en-US"/>
              <a:t>无线电探测雷达的过程是一项复杂的任务，实际上并不是标准的一部分。因此，可能会发生错误</a:t>
            </a:r>
            <a:endParaRPr lang="zh-CN" altLang="en-US"/>
          </a:p>
          <a:p>
            <a:r>
              <a:rPr lang="zh-CN" altLang="en-US"/>
              <a:t>的雷达检测，这是将Wi-fi供应商算法与Wi-fi芯片功能相结合的技术。但是，检测本身是监管机构的</a:t>
            </a:r>
            <a:endParaRPr lang="zh-CN" altLang="en-US"/>
          </a:p>
          <a:p>
            <a:r>
              <a:rPr lang="zh-CN" altLang="en-US"/>
              <a:t>强制性要求，并且定义明确。因此，扫描参数不可配置。</a:t>
            </a:r>
            <a:endParaRPr lang="zh-CN" altLang="en-US"/>
          </a:p>
        </p:txBody>
      </p:sp>
    </p:spTree>
    <p:custDataLst>
      <p:tags r:id="rId9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安全策略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518795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94055" y="1588770"/>
            <a:ext cx="49860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WPA3-SAE</a:t>
            </a:r>
            <a:endParaRPr lang="en-US" altLang="zh-CN" b="1"/>
          </a:p>
          <a:p>
            <a:endParaRPr lang="en-US" altLang="zh-CN" b="1"/>
          </a:p>
        </p:txBody>
      </p:sp>
      <p:sp>
        <p:nvSpPr>
          <p:cNvPr id="3" name="文本框 2"/>
          <p:cNvSpPr txBox="1"/>
          <p:nvPr/>
        </p:nvSpPr>
        <p:spPr>
          <a:xfrm>
            <a:off x="840105" y="1960880"/>
            <a:ext cx="69481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Wi-Fi 联盟于 2018 年发布了最新的 WPA3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94055" y="2519045"/>
            <a:ext cx="63093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 WPA3-Personal 中，使用 SAE（Simultaneous Authentication of Equals，对等实体同时认证）</a:t>
            </a:r>
            <a:endParaRPr lang="zh-CN" altLang="en-US"/>
          </a:p>
          <a:p>
            <a:r>
              <a:rPr lang="zh-CN" altLang="en-US"/>
              <a:t>取代了单纯基于 PSK（Pre-Shared Key，预共享密钥）保护无线流量的方式。</a:t>
            </a:r>
            <a:endParaRPr lang="zh-CN" altLang="en-US"/>
          </a:p>
        </p:txBody>
      </p:sp>
    </p:spTree>
    <p:custDataLst>
      <p:tags r:id="rId9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安全策略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518795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94055" y="1588770"/>
            <a:ext cx="49860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WPA3-802.1x</a:t>
            </a:r>
            <a:endParaRPr lang="en-US" altLang="zh-CN" b="1"/>
          </a:p>
          <a:p>
            <a:endParaRPr lang="en-US" altLang="zh-CN" b="1"/>
          </a:p>
        </p:txBody>
      </p:sp>
      <p:sp>
        <p:nvSpPr>
          <p:cNvPr id="3" name="文本框 2"/>
          <p:cNvSpPr txBox="1"/>
          <p:nvPr/>
        </p:nvSpPr>
        <p:spPr>
          <a:xfrm>
            <a:off x="840105" y="1960880"/>
            <a:ext cx="69481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Wi-Fi 联盟于 2018 年发布了最新的 WPA3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94055" y="2519045"/>
            <a:ext cx="946467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企业、政府和金融机构为了更高的安全性可以采用WPA3企业版。WPA3企业版基于WPA2企业版，提供一种可选模式——WPA3-Enterprise 192bit，该模式有以下优点：</a:t>
            </a:r>
            <a:endParaRPr lang="zh-CN" altLang="en-US"/>
          </a:p>
          <a:p>
            <a:r>
              <a:rPr lang="zh-CN" altLang="en-US"/>
              <a:t>•数据保护：使用192位的Suite-B安全套件，增加密钥的长度。</a:t>
            </a:r>
            <a:endParaRPr lang="zh-CN" altLang="en-US"/>
          </a:p>
          <a:p>
            <a:r>
              <a:rPr lang="zh-CN" altLang="en-US"/>
              <a:t>•密钥保护：使用HMAC-SHA-384在4次握手阶段导出密钥。</a:t>
            </a:r>
            <a:endParaRPr lang="zh-CN" altLang="en-US"/>
          </a:p>
          <a:p>
            <a:r>
              <a:rPr lang="zh-CN" altLang="en-US"/>
              <a:t>•流量保护：使用伽罗瓦计数器模式协议GCMP-256（Galois Counter Mode Protocol）保护用户上线后的无线流量。</a:t>
            </a:r>
            <a:endParaRPr lang="zh-CN" altLang="en-US"/>
          </a:p>
          <a:p>
            <a:r>
              <a:rPr lang="zh-CN" altLang="en-US"/>
              <a:t>•管理帧保护：使用GMAC-256（GCMP的伽罗瓦消息认证码，Galois Message Authentication Code）保护组播管理帧。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WPA2企业版支持多种EAP方式的身份验证，但是WPA3企业版仅支持EAP-TLS的方式。WPA3企业版支持的EAP密码套件有以下几种：•TLS_ECDHE_ECDSA_WITH_AES_256_GCM_SHA384</a:t>
            </a:r>
            <a:endParaRPr lang="zh-CN" altLang="en-US"/>
          </a:p>
          <a:p>
            <a:r>
              <a:rPr lang="zh-CN" altLang="en-US"/>
              <a:t>•TLS_ECDHE_RSA_WITH_AES_256_GCM_SHA384</a:t>
            </a:r>
            <a:endParaRPr lang="zh-CN" altLang="en-US"/>
          </a:p>
          <a:p>
            <a:r>
              <a:rPr lang="zh-CN" altLang="en-US"/>
              <a:t>•TLS_DHE_RSA_WITH_AES_256_GCM_SHA384</a:t>
            </a:r>
            <a:endParaRPr lang="zh-CN" altLang="en-US"/>
          </a:p>
        </p:txBody>
      </p:sp>
    </p:spTree>
    <p:custDataLst>
      <p:tags r:id="rId9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安全策略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225425" y="73533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3166678" y="4156343"/>
            <a:ext cx="3524722" cy="1455671"/>
          </a:xfrm>
          <a:custGeom>
            <a:avLst/>
            <a:gdLst>
              <a:gd name="connsiteX0" fmla="*/ 0 w 3020291"/>
              <a:gd name="connsiteY0" fmla="*/ 1247718 h 1247718"/>
              <a:gd name="connsiteX1" fmla="*/ 762000 w 3020291"/>
              <a:gd name="connsiteY1" fmla="*/ 167064 h 1247718"/>
              <a:gd name="connsiteX2" fmla="*/ 2133600 w 3020291"/>
              <a:gd name="connsiteY2" fmla="*/ 14664 h 1247718"/>
              <a:gd name="connsiteX3" fmla="*/ 3020291 w 3020291"/>
              <a:gd name="connsiteY3" fmla="*/ 14664 h 1247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291" h="1247718">
                <a:moveTo>
                  <a:pt x="0" y="1247718"/>
                </a:moveTo>
                <a:cubicBezTo>
                  <a:pt x="203200" y="810145"/>
                  <a:pt x="406400" y="372573"/>
                  <a:pt x="762000" y="167064"/>
                </a:cubicBezTo>
                <a:cubicBezTo>
                  <a:pt x="1117600" y="-38445"/>
                  <a:pt x="1757218" y="40064"/>
                  <a:pt x="2133600" y="14664"/>
                </a:cubicBezTo>
                <a:cubicBezTo>
                  <a:pt x="2509982" y="-10736"/>
                  <a:pt x="2765136" y="1964"/>
                  <a:pt x="3020291" y="14664"/>
                </a:cubicBezTo>
              </a:path>
            </a:pathLst>
          </a:cu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vert="horz" wrap="square" lIns="106692" tIns="53346" rIns="106692" bIns="53346" numCol="1" rtlCol="0" anchor="t" anchorCtr="0" compatLnSpc="1"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3118173" y="3089285"/>
            <a:ext cx="3573227" cy="1763039"/>
          </a:xfrm>
          <a:custGeom>
            <a:avLst/>
            <a:gdLst>
              <a:gd name="connsiteX0" fmla="*/ 0 w 3061855"/>
              <a:gd name="connsiteY0" fmla="*/ 1511176 h 1511176"/>
              <a:gd name="connsiteX1" fmla="*/ 872836 w 3061855"/>
              <a:gd name="connsiteY1" fmla="*/ 139576 h 1511176"/>
              <a:gd name="connsiteX2" fmla="*/ 2147455 w 3061855"/>
              <a:gd name="connsiteY2" fmla="*/ 125721 h 1511176"/>
              <a:gd name="connsiteX3" fmla="*/ 3061855 w 3061855"/>
              <a:gd name="connsiteY3" fmla="*/ 846157 h 1511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1855" h="1511176">
                <a:moveTo>
                  <a:pt x="0" y="1511176"/>
                </a:moveTo>
                <a:cubicBezTo>
                  <a:pt x="257463" y="940830"/>
                  <a:pt x="514927" y="370485"/>
                  <a:pt x="872836" y="139576"/>
                </a:cubicBezTo>
                <a:cubicBezTo>
                  <a:pt x="1230745" y="-91333"/>
                  <a:pt x="1782619" y="7957"/>
                  <a:pt x="2147455" y="125721"/>
                </a:cubicBezTo>
                <a:cubicBezTo>
                  <a:pt x="2512292" y="243484"/>
                  <a:pt x="2787073" y="544820"/>
                  <a:pt x="3061855" y="846157"/>
                </a:cubicBezTo>
              </a:path>
            </a:pathLst>
          </a:cu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vert="horz" wrap="square" lIns="106692" tIns="53346" rIns="106692" bIns="53346" numCol="1" rtlCol="0" anchor="t" anchorCtr="0" compatLnSpc="1"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3069590" y="1037590"/>
            <a:ext cx="5730875" cy="1431290"/>
          </a:xfrm>
          <a:custGeom>
            <a:avLst/>
            <a:gdLst>
              <a:gd name="connsiteX0" fmla="*/ 0 w 3075710"/>
              <a:gd name="connsiteY0" fmla="*/ 0 h 1249784"/>
              <a:gd name="connsiteX1" fmla="*/ 928255 w 3075710"/>
              <a:gd name="connsiteY1" fmla="*/ 1149927 h 1249784"/>
              <a:gd name="connsiteX2" fmla="*/ 2244437 w 3075710"/>
              <a:gd name="connsiteY2" fmla="*/ 1191491 h 1249784"/>
              <a:gd name="connsiteX3" fmla="*/ 3075710 w 3075710"/>
              <a:gd name="connsiteY3" fmla="*/ 1163782 h 124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5710" h="1249784">
                <a:moveTo>
                  <a:pt x="0" y="0"/>
                </a:moveTo>
                <a:cubicBezTo>
                  <a:pt x="277091" y="475672"/>
                  <a:pt x="554182" y="951345"/>
                  <a:pt x="928255" y="1149927"/>
                </a:cubicBezTo>
                <a:cubicBezTo>
                  <a:pt x="1302328" y="1348509"/>
                  <a:pt x="1886528" y="1189182"/>
                  <a:pt x="2244437" y="1191491"/>
                </a:cubicBezTo>
                <a:cubicBezTo>
                  <a:pt x="2602346" y="1193800"/>
                  <a:pt x="2839028" y="1178791"/>
                  <a:pt x="3075710" y="1163782"/>
                </a:cubicBezTo>
              </a:path>
            </a:pathLst>
          </a:custGeom>
          <a:ln w="28575">
            <a:solidFill>
              <a:schemeClr val="accent5">
                <a:lumMod val="75000"/>
              </a:schemeClr>
            </a:solidFill>
            <a:prstDash val="dash"/>
          </a:ln>
        </p:spPr>
        <p:txBody>
          <a:bodyPr vert="horz" wrap="square" lIns="106692" tIns="53346" rIns="106692" bIns="53346" numCol="1" rtlCol="0" anchor="t" anchorCtr="0" compatLnSpc="1"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3102005" y="3234648"/>
            <a:ext cx="3492384" cy="1682331"/>
          </a:xfrm>
          <a:custGeom>
            <a:avLst/>
            <a:gdLst>
              <a:gd name="connsiteX0" fmla="*/ 0 w 2992581"/>
              <a:gd name="connsiteY0" fmla="*/ 70398 h 1441998"/>
              <a:gd name="connsiteX1" fmla="*/ 886690 w 2992581"/>
              <a:gd name="connsiteY1" fmla="*/ 28834 h 1441998"/>
              <a:gd name="connsiteX2" fmla="*/ 2230581 w 2992581"/>
              <a:gd name="connsiteY2" fmla="*/ 139670 h 1441998"/>
              <a:gd name="connsiteX3" fmla="*/ 2992581 w 2992581"/>
              <a:gd name="connsiteY3" fmla="*/ 1441998 h 144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1" h="1441998">
                <a:moveTo>
                  <a:pt x="0" y="70398"/>
                </a:moveTo>
                <a:cubicBezTo>
                  <a:pt x="257463" y="43843"/>
                  <a:pt x="514927" y="17289"/>
                  <a:pt x="886690" y="28834"/>
                </a:cubicBezTo>
                <a:cubicBezTo>
                  <a:pt x="1258454" y="40379"/>
                  <a:pt x="1879599" y="-95857"/>
                  <a:pt x="2230581" y="139670"/>
                </a:cubicBezTo>
                <a:cubicBezTo>
                  <a:pt x="2581563" y="375197"/>
                  <a:pt x="2787072" y="908597"/>
                  <a:pt x="2992581" y="1441998"/>
                </a:cubicBezTo>
              </a:path>
            </a:pathLst>
          </a:cu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vert="horz" wrap="square" lIns="106692" tIns="53346" rIns="106692" bIns="53346" numCol="1" rtlCol="0" anchor="t" anchorCtr="0" compatLnSpc="1"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4177427" y="2043770"/>
            <a:ext cx="1564523" cy="672075"/>
          </a:xfrm>
          <a:prstGeom prst="roundRect">
            <a:avLst>
              <a:gd name="adj" fmla="val 8399"/>
            </a:avLst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p>
            <a:pPr algn="ctr" defTabSz="1066800"/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WEP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同侧圆角矩形 17"/>
          <p:cNvSpPr/>
          <p:nvPr/>
        </p:nvSpPr>
        <p:spPr bwMode="auto">
          <a:xfrm>
            <a:off x="4177426" y="1214846"/>
            <a:ext cx="1504937" cy="588065"/>
          </a:xfrm>
          <a:prstGeom prst="round2Same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p>
            <a:pPr algn="ctr" defTabSz="1066800"/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传输加密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8800144" y="2030435"/>
            <a:ext cx="1564523" cy="672075"/>
          </a:xfrm>
          <a:prstGeom prst="roundRect">
            <a:avLst>
              <a:gd name="adj" fmla="val 8399"/>
            </a:avLst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p>
            <a:pPr algn="ctr" defTabSz="1066800"/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Open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同侧圆角矩形 21"/>
          <p:cNvSpPr/>
          <p:nvPr/>
        </p:nvSpPr>
        <p:spPr bwMode="auto">
          <a:xfrm>
            <a:off x="8800143" y="1214846"/>
            <a:ext cx="1504937" cy="588065"/>
          </a:xfrm>
          <a:prstGeom prst="round2Same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p>
            <a:pPr algn="ctr" defTabSz="1066800"/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接</a:t>
            </a:r>
            <a:r>
              <a:rPr lang="zh-CN" altLang="en-US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入认证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4178759" y="2943370"/>
            <a:ext cx="1564523" cy="672075"/>
          </a:xfrm>
          <a:prstGeom prst="roundRect">
            <a:avLst>
              <a:gd name="adj" fmla="val 8399"/>
            </a:avLst>
          </a:prstGeom>
          <a:solidFill>
            <a:srgbClr val="DFEC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p>
            <a:pPr algn="ctr" defTabSz="1066800"/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WPA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8800144" y="2930035"/>
            <a:ext cx="1564523" cy="672075"/>
          </a:xfrm>
          <a:prstGeom prst="roundRect">
            <a:avLst>
              <a:gd name="adj" fmla="val 8399"/>
            </a:avLst>
          </a:prstGeom>
          <a:solidFill>
            <a:srgbClr val="E18A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p>
            <a:pPr algn="ctr" defTabSz="1066800"/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Shared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4147633" y="3842971"/>
            <a:ext cx="1564523" cy="672075"/>
          </a:xfrm>
          <a:prstGeom prst="roundRect">
            <a:avLst>
              <a:gd name="adj" fmla="val 8399"/>
            </a:avLst>
          </a:prstGeom>
          <a:solidFill>
            <a:srgbClr val="F6DF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p>
            <a:pPr algn="ctr" defTabSz="1066800"/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WPA2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8800144" y="3829636"/>
            <a:ext cx="1564523" cy="672075"/>
          </a:xfrm>
          <a:prstGeom prst="roundRect">
            <a:avLst>
              <a:gd name="adj" fmla="val 8399"/>
            </a:avLst>
          </a:prstGeom>
          <a:solidFill>
            <a:srgbClr val="FF54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p>
            <a:pPr algn="ctr" defTabSz="1066800"/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802.1X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8800144" y="4743237"/>
            <a:ext cx="1564523" cy="672075"/>
          </a:xfrm>
          <a:prstGeom prst="roundRect">
            <a:avLst>
              <a:gd name="adj" fmla="val 8399"/>
            </a:avLst>
          </a:prstGeom>
          <a:solidFill>
            <a:srgbClr val="F7001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p>
            <a:pPr algn="ctr" defTabSz="1066800"/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PSK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505955" y="794799"/>
            <a:ext cx="2605064" cy="5285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/>
          <a:p>
            <a:pPr algn="ctr"/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Open+WEP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505955" y="1547642"/>
            <a:ext cx="2605064" cy="5285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/>
          <a:p>
            <a:pPr algn="ctr"/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Shard+WEP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505955" y="2300484"/>
            <a:ext cx="2605064" cy="5285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/>
          <a:p>
            <a:pPr algn="ctr"/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IEEE802.1x+WEP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505955" y="3053327"/>
            <a:ext cx="2605064" cy="5285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WPA-PSK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505955" y="3806170"/>
            <a:ext cx="2605064" cy="5285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WPA2-PSK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505955" y="5105748"/>
            <a:ext cx="2605064" cy="5285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/>
          <a:p>
            <a:pPr algn="ctr"/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WPA-802.1x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505955" y="5858589"/>
            <a:ext cx="2605064" cy="5285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/>
          <a:p>
            <a:pPr algn="ctr"/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WPA2-802.1x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505955" y="6611699"/>
            <a:ext cx="2605064" cy="5285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/>
          <a:p>
            <a:pPr algn="ctr"/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WPA3-802.1x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464680" y="4444345"/>
            <a:ext cx="2605064" cy="5285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WPA3-SAE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圆角矩形 36"/>
          <p:cNvSpPr/>
          <p:nvPr/>
        </p:nvSpPr>
        <p:spPr bwMode="auto">
          <a:xfrm>
            <a:off x="4178748" y="4743401"/>
            <a:ext cx="1564523" cy="672075"/>
          </a:xfrm>
          <a:prstGeom prst="roundRect">
            <a:avLst>
              <a:gd name="adj" fmla="val 8399"/>
            </a:avLst>
          </a:prstGeom>
          <a:solidFill>
            <a:srgbClr val="F6DF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p>
            <a:pPr algn="ctr" defTabSz="1066800"/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WPA3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圆角矩形 37"/>
          <p:cNvSpPr/>
          <p:nvPr/>
        </p:nvSpPr>
        <p:spPr bwMode="auto">
          <a:xfrm>
            <a:off x="6846884" y="2024085"/>
            <a:ext cx="1564523" cy="672075"/>
          </a:xfrm>
          <a:prstGeom prst="roundRect">
            <a:avLst>
              <a:gd name="adj" fmla="val 8399"/>
            </a:avLst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p>
            <a:pPr algn="ctr" defTabSz="1066800"/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Open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同侧圆角矩形 38"/>
          <p:cNvSpPr/>
          <p:nvPr/>
        </p:nvSpPr>
        <p:spPr bwMode="auto">
          <a:xfrm>
            <a:off x="6846883" y="1208496"/>
            <a:ext cx="1504937" cy="588065"/>
          </a:xfrm>
          <a:prstGeom prst="round2Same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p>
            <a:pPr algn="ctr" defTabSz="1066800"/>
            <a:r>
              <a:rPr lang="zh-CN" altLang="en-US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链路</a:t>
            </a:r>
            <a:r>
              <a:rPr lang="zh-CN" altLang="en-US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认证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圆角矩形 39"/>
          <p:cNvSpPr/>
          <p:nvPr/>
        </p:nvSpPr>
        <p:spPr bwMode="auto">
          <a:xfrm>
            <a:off x="6846884" y="2923685"/>
            <a:ext cx="1564523" cy="672075"/>
          </a:xfrm>
          <a:prstGeom prst="roundRect">
            <a:avLst>
              <a:gd name="adj" fmla="val 8399"/>
            </a:avLst>
          </a:prstGeom>
          <a:solidFill>
            <a:srgbClr val="E18A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p>
            <a:pPr algn="ctr" defTabSz="1066800"/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Shared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6846884" y="3823286"/>
            <a:ext cx="1564523" cy="672075"/>
          </a:xfrm>
          <a:prstGeom prst="roundRect">
            <a:avLst>
              <a:gd name="adj" fmla="val 8399"/>
            </a:avLst>
          </a:prstGeom>
          <a:solidFill>
            <a:srgbClr val="FF54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p>
            <a:pPr algn="ctr" defTabSz="1066800"/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SAE</a:t>
            </a:r>
            <a:endParaRPr lang="en-US" altLang="zh-CN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-635" y="642154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64719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821055" y="279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WLAN组网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内容占位符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91005" y="1816735"/>
            <a:ext cx="2352675" cy="37909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84850" y="1554480"/>
            <a:ext cx="5276850" cy="431482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 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376045" y="1588770"/>
            <a:ext cx="75539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当无线电检测到雷达时，它必须停止使用信道至少30分钟，以保护该服务。然后，它会监控另一</a:t>
            </a:r>
            <a:endParaRPr lang="zh-CN" altLang="en-US"/>
          </a:p>
          <a:p>
            <a:r>
              <a:rPr lang="zh-CN" altLang="en-US"/>
              <a:t>个信道，如果未检测到雷达，则至少可以在1分钟后开始使用。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094230" y="2967990"/>
            <a:ext cx="73139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当AP听到雷达时，它会更改信道并禁止之前的信道30分钟。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52170" y="3942715"/>
            <a:ext cx="655510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当AP移动到新的DFS信道时，必须静默监听介质一分钟，然后才允许它传输任何内容（如信标</a:t>
            </a:r>
            <a:endParaRPr lang="zh-CN" altLang="en-US"/>
          </a:p>
          <a:p>
            <a:r>
              <a:rPr lang="zh-CN" altLang="en-US"/>
              <a:t>），以确保当前该信道上没有雷达。客户端没有这种责任，如果AP已存在且信道上发出信标，则允</a:t>
            </a:r>
            <a:endParaRPr lang="zh-CN" altLang="en-US"/>
          </a:p>
          <a:p>
            <a:r>
              <a:rPr lang="zh-CN" altLang="en-US"/>
              <a:t>许发送WiFi帧，这将保留所有责任</a:t>
            </a:r>
            <a:endParaRPr lang="zh-CN" altLang="en-US"/>
          </a:p>
        </p:txBody>
      </p:sp>
    </p:spTree>
    <p:custDataLst>
      <p:tags r:id="rId9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 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/>
          <p:nvPr>
            <p:custDataLst>
              <p:tags r:id="rId9"/>
            </p:custDataLst>
          </p:nvPr>
        </p:nvGraphicFramePr>
        <p:xfrm>
          <a:off x="694055" y="1433195"/>
          <a:ext cx="10633710" cy="467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285"/>
                <a:gridCol w="2017395"/>
                <a:gridCol w="1278890"/>
                <a:gridCol w="2020570"/>
                <a:gridCol w="1772285"/>
                <a:gridCol w="1772285"/>
              </a:tblGrid>
              <a:tr h="12503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策略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链路认证方式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接入认证方式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数据加密方式 </a:t>
                      </a:r>
                      <a:endParaRPr lang="zh-CN" altLang="en-US"/>
                    </a:p>
                  </a:txBody>
                  <a:tcPr/>
                </a:tc>
              </a:tr>
              <a:tr h="4273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2590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WEP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WEP-OPEN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WEP</a:t>
                      </a:r>
                      <a:endParaRPr lang="en-US" altLang="zh-CN"/>
                    </a:p>
                  </a:txBody>
                  <a:tcPr/>
                </a:tc>
              </a:tr>
              <a:tr h="44767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WEP-SHAREKEY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share key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无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WEP</a:t>
                      </a:r>
                      <a:endParaRPr lang="zh-CN" altLang="en-US"/>
                    </a:p>
                  </a:txBody>
                  <a:tcPr/>
                </a:tc>
              </a:tr>
              <a:tr h="410845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WPA/WPA2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WPA-PSK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TKIP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AES</a:t>
                      </a:r>
                      <a:endParaRPr lang="en-US" altLang="zh-CN"/>
                    </a:p>
                  </a:txBody>
                  <a:tcPr/>
                </a:tc>
              </a:tr>
              <a:tr h="42481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WPA-802.1x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OPEN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96240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WPA3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WPA3-SAE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SAE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9306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WPA3-802.1x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207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WAPI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证书 密钥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0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10142855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安全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  </a:t>
            </a:r>
            <a:r>
              <a:rPr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链路认证</a:t>
            </a:r>
            <a:endParaRPr sz="3600" b="1" spc="150">
              <a:solidFill>
                <a:sysClr val="windowText" lastClr="000000">
                  <a:lumMod val="75000"/>
                  <a:lumOff val="25000"/>
                </a:sysClr>
              </a:solidFill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03885" y="1523365"/>
            <a:ext cx="57124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开放系统认证（Open system authentication）</a:t>
            </a:r>
            <a:endParaRPr lang="zh-CN" altLang="en-US" b="1"/>
          </a:p>
        </p:txBody>
      </p:sp>
      <p:sp>
        <p:nvSpPr>
          <p:cNvPr id="2" name="文本框 1"/>
          <p:cNvSpPr txBox="1"/>
          <p:nvPr/>
        </p:nvSpPr>
        <p:spPr>
          <a:xfrm>
            <a:off x="694055" y="1960880"/>
            <a:ext cx="71596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开放系统认证是缺省使用的认证机制，即不认证。则所有请求认证的客户端都会通过认证。</a:t>
            </a:r>
            <a:endParaRPr lang="zh-CN" altLang="en-US"/>
          </a:p>
          <a:p>
            <a:r>
              <a:rPr lang="zh-CN" altLang="en-US"/>
              <a:t>开放系统认证包括两个步骤：</a:t>
            </a:r>
            <a:endParaRPr lang="zh-CN" altLang="en-US"/>
          </a:p>
          <a:p>
            <a:r>
              <a:rPr lang="zh-CN" altLang="en-US"/>
              <a:t>第一步是请求认证，第二步是返回认证结果。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23530" y="1381125"/>
            <a:ext cx="3573145" cy="22447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22895" y="3488055"/>
            <a:ext cx="3716020" cy="27063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94055" y="3349625"/>
            <a:ext cx="44913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ym typeface="+mn-ea"/>
              </a:rPr>
              <a:t>共享密钥认证（Shared key authentication）</a:t>
            </a:r>
            <a:endParaRPr lang="zh-CN" altLang="en-US" b="1"/>
          </a:p>
        </p:txBody>
      </p:sp>
      <p:sp>
        <p:nvSpPr>
          <p:cNvPr id="10" name="内容占位符 2"/>
          <p:cNvSpPr>
            <a:spLocks noGrp="1"/>
          </p:cNvSpPr>
          <p:nvPr/>
        </p:nvSpPr>
        <p:spPr>
          <a:xfrm>
            <a:off x="648335" y="3857625"/>
            <a:ext cx="7204710" cy="31883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/>
              <a:t>共享密钥认证需要客户端和设备端配置相同的共享密钥。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共享密钥认证的认证过程为：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1.</a:t>
            </a:r>
            <a:r>
              <a:rPr lang="zh-CN" altLang="en-US" sz="1800"/>
              <a:t>客户端先向设备发送认证请求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2.</a:t>
            </a:r>
            <a:r>
              <a:rPr lang="zh-CN" altLang="en-US" sz="1800"/>
              <a:t>无线设备端会随机产生一个 Challenge 包（即一个字符串）发送给客户端；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3.</a:t>
            </a:r>
            <a:r>
              <a:rPr lang="zh-CN" altLang="en-US" sz="1800"/>
              <a:t>客户端会将接收到字符用密钥加密后再发送给无线设备端；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4.</a:t>
            </a:r>
            <a:r>
              <a:rPr lang="zh-CN" altLang="en-US" sz="1800"/>
              <a:t>无线设备端接收到该消息后，用密钥将该消息解密，然后对解密后的字符串和最初给客户端的字符串进行比较。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如果相同，则说明客户端拥有无线设备端相同的共享密钥，即通过了 Shared Key认证；否则 Shared Key 认证失败。</a:t>
            </a:r>
            <a:endParaRPr lang="zh-CN" altLang="en-US" sz="1800"/>
          </a:p>
        </p:txBody>
      </p:sp>
    </p:spTree>
    <p:custDataLst>
      <p:tags r:id="rId1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9792335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  </a:t>
            </a:r>
            <a:r>
              <a:rPr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链路认证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603885" y="1960880"/>
            <a:ext cx="6748145" cy="413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/>
              <a:t>SAE 不区分“发起者”与“认证者”，通信双方均可首先发起认证。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SAE 协议分为“Commit”和“Confirm”两个阶段，在 Commit 阶段，通信双方发出 Commit 帧来推测 PSK，在 Confirm 阶段，通信双方发出 Confirm 帧确认推测的结果。通信双方的 Confirm 帧校验成功后，进行后续的关联过程。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SAE 最主要的作用是产生 PMK（Pairwise Master Key，成对主密钥），PMK 用于后续的 4 次握手协商会话使用的临时密钥。Commit 帧与 Confirm 帧使用Authentication 封装。</a:t>
            </a:r>
            <a:endParaRPr lang="zh-CN" altLang="en-US" sz="1800"/>
          </a:p>
        </p:txBody>
      </p:sp>
      <p:sp>
        <p:nvSpPr>
          <p:cNvPr id="9" name="文本框 8"/>
          <p:cNvSpPr txBox="1"/>
          <p:nvPr/>
        </p:nvSpPr>
        <p:spPr>
          <a:xfrm>
            <a:off x="603885" y="1523365"/>
            <a:ext cx="65913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对等实体同时认证（</a:t>
            </a:r>
            <a:r>
              <a:rPr lang="en-US" altLang="zh-CN" b="1"/>
              <a:t>SAE  </a:t>
            </a:r>
            <a:r>
              <a:rPr lang="zh-CN" altLang="en-US" b="1"/>
              <a:t>Simultaneous Authentication of Equals）</a:t>
            </a:r>
            <a:endParaRPr lang="zh-CN" altLang="en-US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23200" y="1776730"/>
            <a:ext cx="3524250" cy="409003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781050" y="198120"/>
            <a:ext cx="8917305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接入</a:t>
            </a:r>
            <a:r>
              <a:rPr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认证</a:t>
            </a:r>
            <a:endParaRPr 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48310" y="2470785"/>
            <a:ext cx="48679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PSK 认证需要实现在无线客户端和设备端配置相同的预共享密钥，</a:t>
            </a:r>
            <a:endParaRPr lang="zh-CN" altLang="en-US"/>
          </a:p>
          <a:p>
            <a:r>
              <a:rPr lang="zh-CN" altLang="en-US"/>
              <a:t>如果密钥相同，PSK 接入认证成功</a:t>
            </a:r>
            <a:endParaRPr lang="zh-CN" altLang="en-US"/>
          </a:p>
          <a:p>
            <a:r>
              <a:rPr lang="zh-CN" altLang="en-US"/>
              <a:t>如果密钥不同，PSK 接入认证失败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41020" y="1678940"/>
            <a:ext cx="42779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b="1"/>
              <a:t>PSK（Pre-Shared Key，预共享密钥）</a:t>
            </a:r>
            <a:endParaRPr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4850" y="2146300"/>
            <a:ext cx="5229225" cy="157162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9107805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接入</a:t>
            </a:r>
            <a:r>
              <a:rPr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认证</a:t>
            </a:r>
            <a:endParaRPr 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4055" y="1552575"/>
            <a:ext cx="3620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MAC 接入认证</a:t>
            </a:r>
            <a:endParaRPr lang="zh-CN" altLang="en-US" b="1"/>
          </a:p>
        </p:txBody>
      </p:sp>
      <p:sp>
        <p:nvSpPr>
          <p:cNvPr id="11" name="文本框 10"/>
          <p:cNvSpPr txBox="1"/>
          <p:nvPr/>
        </p:nvSpPr>
        <p:spPr>
          <a:xfrm>
            <a:off x="694055" y="2152015"/>
            <a:ext cx="518985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MAC 地址认证是一种基于端口和 MAC 地址对用户的网络访问权限进行控制的认证方法。通过手工维护一组允许访问的 MAC 地址列表，实现对客户端物理地址过滤，但这种方法的效率会随着终端数目的增加而降低，因此 MAC 地址认证适用安全需求不太高的场合，如家庭、小型办公室等环境。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3440" y="1552575"/>
            <a:ext cx="5648325" cy="322897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298.xml><?xml version="1.0" encoding="utf-8"?>
<p:tagLst xmlns:p="http://schemas.openxmlformats.org/presentationml/2006/main">
  <p:tag name="COMMONDATA" val="eyJoZGlkIjoiYjk5ODM0YmMxOWJiYWQyNDU4MGIzYWRmYTA0ZmI5NDcifQ==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TABLE_BEAUTIFY" val="smartTable{e5e392a9-7892-4434-83d7-541221127d93}"/>
  <p:tag name="TABLE_ENDDRAG_ORIGIN_RECT" val="837*378"/>
  <p:tag name="TABLE_ENDDRAG_RECT" val="91*108*837*378"/>
</p:tagLst>
</file>

<file path=ppt/tags/tag44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7000</Words>
  <Application>WPS 演示</Application>
  <PresentationFormat>宽屏</PresentationFormat>
  <Paragraphs>557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Calibri</vt:lpstr>
      <vt:lpstr>Times New Roman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141</cp:revision>
  <dcterms:created xsi:type="dcterms:W3CDTF">2022-04-19T01:14:00Z</dcterms:created>
  <dcterms:modified xsi:type="dcterms:W3CDTF">2022-06-08T14:20:46Z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2052-11.1.0.9021</vt:lpwstr>
  </property>
  <property fmtid="{D5CDD505-2E9C-101B-9397-08002B2CF9AE}" pid="3" name="ICV">
    <vt:lpwstr>79F8A9F5513D4EB897BAB99D987B2ACC</vt:lpwstr>
  </property>
</Properties>
</file>