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285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2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354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1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7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9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4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0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9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B857-A588-40EE-8AE2-A7B18B5D8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BE835B-7E1D-4767-9225-390E61C0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eeksforgeeks.org/gold-price-prediction-using-machine-learning/#article-meta-di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910324"/>
            <a:ext cx="7766936" cy="634722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Gold Price Prediction using Machine Learning</a:t>
            </a:r>
            <a:br>
              <a:rPr lang="en-US" b="1" dirty="0"/>
            </a:b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59195"/>
            <a:ext cx="9144000" cy="63836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Project Members:</a:t>
            </a:r>
          </a:p>
          <a:p>
            <a:r>
              <a:rPr lang="en-US" sz="2800" dirty="0" err="1" smtClean="0">
                <a:solidFill>
                  <a:schemeClr val="accent4"/>
                </a:solidFill>
              </a:rPr>
              <a:t>Anushree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Mashal</a:t>
            </a:r>
            <a:r>
              <a:rPr lang="en-US" sz="2800" dirty="0" smtClean="0">
                <a:solidFill>
                  <a:schemeClr val="accent4"/>
                </a:solidFill>
              </a:rPr>
              <a:t> B &amp; </a:t>
            </a:r>
            <a:r>
              <a:rPr lang="en-US" sz="2800" dirty="0" err="1" smtClean="0">
                <a:solidFill>
                  <a:schemeClr val="accent4"/>
                </a:solidFill>
              </a:rPr>
              <a:t>Sanjeevani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Ringankar</a:t>
            </a:r>
            <a:endParaRPr lang="en-US" sz="2800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25" y="2121560"/>
            <a:ext cx="7574962" cy="27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4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735"/>
            <a:ext cx="10515600" cy="526511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This study was conducted to understand the relationship between gold price and selected factors influencing its price</a:t>
            </a:r>
            <a:r>
              <a:rPr lang="en-US" sz="3200" dirty="0" smtClean="0">
                <a:latin typeface="Bell MT" panose="02020503060305020303" pitchFamily="18" charset="0"/>
              </a:rPr>
              <a:t>.</a:t>
            </a:r>
          </a:p>
          <a:p>
            <a:pPr latinLnBrk="1"/>
            <a:r>
              <a:rPr lang="en-US" sz="3200" dirty="0">
                <a:latin typeface="Bell MT" panose="02020503060305020303" pitchFamily="18" charset="0"/>
              </a:rPr>
              <a:t>It is concluded that machine learning algorithms are very useful in such analysis, but the characteristics of </a:t>
            </a:r>
            <a:r>
              <a:rPr lang="en-US" sz="3200" dirty="0" smtClean="0">
                <a:latin typeface="Bell MT" panose="02020503060305020303" pitchFamily="18" charset="0"/>
              </a:rPr>
              <a:t>data </a:t>
            </a:r>
            <a:r>
              <a:rPr lang="en-US" sz="3200" dirty="0">
                <a:latin typeface="Bell MT" panose="02020503060305020303" pitchFamily="18" charset="0"/>
              </a:rPr>
              <a:t>influences their accuracy. </a:t>
            </a:r>
            <a:endParaRPr lang="en-US" sz="3200" dirty="0" smtClean="0">
              <a:latin typeface="Bell MT" panose="02020503060305020303" pitchFamily="18" charset="0"/>
            </a:endParaRPr>
          </a:p>
          <a:p>
            <a:pPr latinLnBrk="1"/>
            <a:r>
              <a:rPr lang="en-US" sz="3200" dirty="0" smtClean="0">
                <a:latin typeface="Bell MT" panose="02020503060305020303" pitchFamily="18" charset="0"/>
              </a:rPr>
              <a:t>Further </a:t>
            </a:r>
            <a:r>
              <a:rPr lang="en-US" sz="3200" dirty="0">
                <a:latin typeface="Bell MT" panose="02020503060305020303" pitchFamily="18" charset="0"/>
              </a:rPr>
              <a:t>research with such data and different techniques may be conducted for better understanding of the performance of these techniques.</a:t>
            </a:r>
          </a:p>
          <a:p>
            <a:pPr marL="0" indent="0">
              <a:buNone/>
            </a:pPr>
            <a:r>
              <a:rPr lang="en-US" sz="3200" dirty="0">
                <a:latin typeface="Bell MT" panose="02020503060305020303" pitchFamily="18" charset="0"/>
              </a:rPr>
              <a:t/>
            </a:r>
            <a:br>
              <a:rPr lang="en-US" sz="3200" dirty="0">
                <a:latin typeface="Bell MT" panose="02020503060305020303" pitchFamily="18" charset="0"/>
              </a:rPr>
            </a:b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0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511"/>
            <a:ext cx="10515600" cy="77523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735"/>
            <a:ext cx="10515600" cy="526511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Gold is a valuable metal and has been historically owned and traded as an asset /commodity</a:t>
            </a:r>
            <a:r>
              <a:rPr lang="en-US" sz="3200" dirty="0" smtClean="0"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endParaRPr lang="en-US" sz="3200" dirty="0" smtClean="0">
              <a:latin typeface="Bell MT" panose="02020503060305020303" pitchFamily="18" charset="0"/>
            </a:endParaRPr>
          </a:p>
          <a:p>
            <a:r>
              <a:rPr lang="en-US" sz="3200" dirty="0" smtClean="0">
                <a:latin typeface="Bell MT" panose="02020503060305020303" pitchFamily="18" charset="0"/>
              </a:rPr>
              <a:t>The </a:t>
            </a:r>
            <a:r>
              <a:rPr lang="en-US" sz="3200" dirty="0">
                <a:latin typeface="Bell MT" panose="02020503060305020303" pitchFamily="18" charset="0"/>
              </a:rPr>
              <a:t>price of gold is volatile, they change rapidly with time. </a:t>
            </a:r>
            <a:endParaRPr lang="en-US" sz="32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Bell MT" panose="02020503060305020303" pitchFamily="18" charset="0"/>
            </a:endParaRPr>
          </a:p>
          <a:p>
            <a:r>
              <a:rPr lang="en-US" sz="3200" dirty="0">
                <a:latin typeface="Bell MT" panose="02020503060305020303" pitchFamily="18" charset="0"/>
              </a:rPr>
              <a:t>The dataset gives you information about a gold prices based on </a:t>
            </a:r>
            <a:r>
              <a:rPr lang="en-US" sz="3200" dirty="0" smtClean="0">
                <a:latin typeface="Bell MT" panose="02020503060305020303" pitchFamily="18" charset="0"/>
              </a:rPr>
              <a:t>several </a:t>
            </a:r>
            <a:r>
              <a:rPr lang="en-US" sz="3200" dirty="0">
                <a:latin typeface="Bell MT" panose="02020503060305020303" pitchFamily="18" charset="0"/>
              </a:rPr>
              <a:t>other stock prices </a:t>
            </a:r>
            <a:r>
              <a:rPr lang="en-US" sz="3200" dirty="0" smtClean="0">
                <a:latin typeface="Bell MT" panose="02020503060305020303" pitchFamily="18" charset="0"/>
              </a:rPr>
              <a:t>in </a:t>
            </a:r>
            <a:r>
              <a:rPr lang="en-US" sz="3200" dirty="0">
                <a:latin typeface="Bell MT" panose="02020503060305020303" pitchFamily="18" charset="0"/>
              </a:rPr>
              <a:t>which </a:t>
            </a:r>
            <a:r>
              <a:rPr lang="en-US" sz="3200" dirty="0" smtClean="0">
                <a:latin typeface="Bell MT" panose="02020503060305020303" pitchFamily="18" charset="0"/>
              </a:rPr>
              <a:t>we have </a:t>
            </a:r>
            <a:r>
              <a:rPr lang="en-US" sz="3200" dirty="0">
                <a:latin typeface="Bell MT" panose="02020503060305020303" pitchFamily="18" charset="0"/>
              </a:rPr>
              <a:t>to analyze the gold price and build best machine learning model to predict the gold price.</a:t>
            </a:r>
          </a:p>
        </p:txBody>
      </p:sp>
    </p:spTree>
    <p:extLst>
      <p:ext uri="{BB962C8B-B14F-4D97-AF65-F5344CB8AC3E}">
        <p14:creationId xmlns:p14="http://schemas.microsoft.com/office/powerpoint/2010/main" val="358908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6371"/>
            <a:ext cx="10515600" cy="82307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8058"/>
            <a:ext cx="10515600" cy="4786472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>
                <a:latin typeface="Bell MT" panose="02020503060305020303" pitchFamily="18" charset="0"/>
              </a:rPr>
              <a:t>Problem Formulation </a:t>
            </a:r>
            <a:endParaRPr lang="en-US" sz="3200" dirty="0" smtClean="0">
              <a:latin typeface="Bell MT" panose="02020503060305020303" pitchFamily="18" charset="0"/>
            </a:endParaRPr>
          </a:p>
          <a:p>
            <a:pPr fontAlgn="base"/>
            <a:r>
              <a:rPr lang="en-US" sz="3200" dirty="0">
                <a:latin typeface="Bell MT" panose="02020503060305020303" pitchFamily="18" charset="0"/>
              </a:rPr>
              <a:t> </a:t>
            </a:r>
            <a:r>
              <a:rPr lang="en-US" sz="3200" dirty="0" smtClean="0">
                <a:latin typeface="Bell MT" panose="02020503060305020303" pitchFamily="18" charset="0"/>
              </a:rPr>
              <a:t>Data Preprocessing</a:t>
            </a:r>
            <a:endParaRPr lang="en-US" sz="3200" dirty="0">
              <a:latin typeface="Bell MT" panose="02020503060305020303" pitchFamily="18" charset="0"/>
            </a:endParaRPr>
          </a:p>
          <a:p>
            <a:pPr fontAlgn="base"/>
            <a:r>
              <a:rPr lang="en-US" sz="3200" dirty="0" smtClean="0">
                <a:latin typeface="Bell MT" panose="02020503060305020303" pitchFamily="18" charset="0"/>
              </a:rPr>
              <a:t>Data wrangling</a:t>
            </a:r>
            <a:endParaRPr lang="en-US" sz="3200" dirty="0">
              <a:latin typeface="Bell MT" panose="02020503060305020303" pitchFamily="18" charset="0"/>
            </a:endParaRPr>
          </a:p>
          <a:p>
            <a:pPr fontAlgn="base"/>
            <a:r>
              <a:rPr lang="en-US" sz="3200" dirty="0">
                <a:latin typeface="Bell MT" panose="02020503060305020303" pitchFamily="18" charset="0"/>
              </a:rPr>
              <a:t>Model </a:t>
            </a:r>
            <a:r>
              <a:rPr lang="en-US" sz="3200" dirty="0" smtClean="0">
                <a:latin typeface="Bell MT" panose="02020503060305020303" pitchFamily="18" charset="0"/>
              </a:rPr>
              <a:t>Development</a:t>
            </a:r>
            <a:endParaRPr lang="en-US" sz="3200" dirty="0">
              <a:latin typeface="Bell MT" panose="02020503060305020303" pitchFamily="18" charset="0"/>
            </a:endParaRPr>
          </a:p>
          <a:p>
            <a:pPr fontAlgn="base"/>
            <a:r>
              <a:rPr lang="en-US" sz="3200" dirty="0" smtClean="0">
                <a:latin typeface="Bell MT" panose="02020503060305020303" pitchFamily="18" charset="0"/>
              </a:rPr>
              <a:t>Model </a:t>
            </a:r>
            <a:r>
              <a:rPr lang="en-US" sz="3200" dirty="0" err="1" smtClean="0">
                <a:latin typeface="Bell MT" panose="02020503060305020303" pitchFamily="18" charset="0"/>
              </a:rPr>
              <a:t>Explainability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5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6371"/>
            <a:ext cx="10515600" cy="82307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included in the dataset: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8058"/>
            <a:ext cx="10515600" cy="478647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Date - mm/</a:t>
            </a:r>
            <a:r>
              <a:rPr lang="en-US" sz="3200" dirty="0" err="1">
                <a:latin typeface="Bell MT" panose="02020503060305020303" pitchFamily="18" charset="0"/>
              </a:rPr>
              <a:t>dd</a:t>
            </a:r>
            <a:r>
              <a:rPr lang="en-US" sz="3200" dirty="0">
                <a:latin typeface="Bell MT" panose="02020503060305020303" pitchFamily="18" charset="0"/>
              </a:rPr>
              <a:t>/</a:t>
            </a:r>
            <a:r>
              <a:rPr lang="en-US" sz="3200" dirty="0" err="1">
                <a:latin typeface="Bell MT" panose="02020503060305020303" pitchFamily="18" charset="0"/>
              </a:rPr>
              <a:t>yyyy</a:t>
            </a:r>
            <a:endParaRPr lang="en-US" sz="3200" dirty="0">
              <a:latin typeface="Bell MT" panose="02020503060305020303" pitchFamily="18" charset="0"/>
            </a:endParaRPr>
          </a:p>
          <a:p>
            <a:r>
              <a:rPr lang="en-US" sz="3200" dirty="0">
                <a:latin typeface="Bell MT" panose="02020503060305020303" pitchFamily="18" charset="0"/>
              </a:rPr>
              <a:t>SPX - is a free-float weighted measurement stock market index of the 500 largest companies listed on stock exchanges in the United States.</a:t>
            </a:r>
          </a:p>
          <a:p>
            <a:r>
              <a:rPr lang="en-US" sz="3200" dirty="0">
                <a:latin typeface="Bell MT" panose="02020503060305020303" pitchFamily="18" charset="0"/>
              </a:rPr>
              <a:t>GLD - Gold Price</a:t>
            </a:r>
          </a:p>
          <a:p>
            <a:r>
              <a:rPr lang="en-US" sz="3200" dirty="0">
                <a:latin typeface="Bell MT" panose="02020503060305020303" pitchFamily="18" charset="0"/>
              </a:rPr>
              <a:t>USO - United States Oil Fund</a:t>
            </a:r>
          </a:p>
          <a:p>
            <a:r>
              <a:rPr lang="en-US" sz="3200" dirty="0">
                <a:latin typeface="Bell MT" panose="02020503060305020303" pitchFamily="18" charset="0"/>
              </a:rPr>
              <a:t>SLV - Silver Price</a:t>
            </a:r>
          </a:p>
          <a:p>
            <a:r>
              <a:rPr lang="en-US" sz="3200" dirty="0">
                <a:latin typeface="Bell MT" panose="02020503060305020303" pitchFamily="18" charset="0"/>
              </a:rPr>
              <a:t>EUR/USD - currency pair quotation of the Euro against the US</a:t>
            </a:r>
          </a:p>
        </p:txBody>
      </p:sp>
    </p:spTree>
    <p:extLst>
      <p:ext uri="{BB962C8B-B14F-4D97-AF65-F5344CB8AC3E}">
        <p14:creationId xmlns:p14="http://schemas.microsoft.com/office/powerpoint/2010/main" val="183866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9949"/>
            <a:ext cx="10515600" cy="99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 in the project: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ell MT" panose="02020503060305020303" pitchFamily="18" charset="0"/>
              </a:rPr>
              <a:t>Linear </a:t>
            </a:r>
            <a:r>
              <a:rPr lang="en-US" sz="3200" dirty="0" smtClean="0">
                <a:latin typeface="Bell MT" panose="02020503060305020303" pitchFamily="18" charset="0"/>
              </a:rPr>
              <a:t>Regression</a:t>
            </a:r>
            <a:endParaRPr lang="en-US" sz="3200" dirty="0" smtClean="0">
              <a:latin typeface="Bell MT" panose="02020503060305020303" pitchFamily="18" charset="0"/>
            </a:endParaRPr>
          </a:p>
          <a:p>
            <a:r>
              <a:rPr lang="en-US" sz="3200" dirty="0" smtClean="0">
                <a:latin typeface="Bell MT" panose="02020503060305020303" pitchFamily="18" charset="0"/>
              </a:rPr>
              <a:t>Random Forest </a:t>
            </a:r>
            <a:r>
              <a:rPr lang="en-US" sz="3200" dirty="0" err="1" smtClean="0">
                <a:latin typeface="Bell MT" panose="02020503060305020303" pitchFamily="18" charset="0"/>
              </a:rPr>
              <a:t>Regressor</a:t>
            </a:r>
            <a:endParaRPr lang="en-US" sz="3200" dirty="0" smtClean="0">
              <a:latin typeface="Bell MT" panose="02020503060305020303" pitchFamily="18" charset="0"/>
            </a:endParaRPr>
          </a:p>
          <a:p>
            <a:pPr fontAlgn="base"/>
            <a:r>
              <a:rPr lang="en-US" sz="3200" dirty="0" err="1">
                <a:latin typeface="Bell MT" panose="02020503060305020303" pitchFamily="18" charset="0"/>
              </a:rPr>
              <a:t>XGBoost</a:t>
            </a:r>
            <a:r>
              <a:rPr lang="en-US" sz="3200" dirty="0">
                <a:latin typeface="Bell MT" panose="02020503060305020303" pitchFamily="18" charset="0"/>
              </a:rPr>
              <a:t> Model  </a:t>
            </a:r>
          </a:p>
          <a:p>
            <a:pPr marL="0" indent="0">
              <a:buNone/>
            </a:pP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4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9949"/>
            <a:ext cx="10515600" cy="99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735"/>
            <a:ext cx="10515600" cy="526511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Simple linear regression is a regression model that estimates the relationship between one independent variable and one dependent variable using a straight line</a:t>
            </a:r>
            <a:r>
              <a:rPr lang="en-US" sz="3200" dirty="0" smtClean="0">
                <a:latin typeface="Bell MT" panose="02020503060305020303" pitchFamily="18" charset="0"/>
              </a:rPr>
              <a:t>.</a:t>
            </a:r>
            <a:endParaRPr lang="en-US" sz="3200" dirty="0" smtClean="0">
              <a:latin typeface="Bell MT" panose="02020503060305020303" pitchFamily="18" charset="0"/>
            </a:endParaRPr>
          </a:p>
          <a:p>
            <a:r>
              <a:rPr lang="en-US" sz="3200" dirty="0" smtClean="0">
                <a:latin typeface="Bell MT" panose="02020503060305020303" pitchFamily="18" charset="0"/>
              </a:rPr>
              <a:t>The </a:t>
            </a:r>
            <a:r>
              <a:rPr lang="en-US" sz="3200" dirty="0">
                <a:latin typeface="Bell MT" panose="02020503060305020303" pitchFamily="18" charset="0"/>
              </a:rPr>
              <a:t>relationship between the dependent variable and the independent variable(s) is a linear </a:t>
            </a:r>
            <a:r>
              <a:rPr lang="en-US" sz="3200" dirty="0" smtClean="0">
                <a:latin typeface="Bell MT" panose="02020503060305020303" pitchFamily="18" charset="0"/>
              </a:rPr>
              <a:t>one</a:t>
            </a:r>
            <a:r>
              <a:rPr lang="en-US" sz="3200" dirty="0" smtClean="0">
                <a:latin typeface="Bell MT" panose="02020503060305020303" pitchFamily="18" charset="0"/>
              </a:rPr>
              <a:t>.</a:t>
            </a:r>
            <a:endParaRPr lang="en-US" sz="3200" dirty="0">
              <a:latin typeface="Bell MT" panose="02020503060305020303" pitchFamily="18" charset="0"/>
            </a:endParaRPr>
          </a:p>
          <a:p>
            <a:r>
              <a:rPr lang="en-US" sz="3200" dirty="0">
                <a:latin typeface="Bell MT" panose="02020503060305020303" pitchFamily="18" charset="0"/>
              </a:rPr>
              <a:t>The formula for simple linear regression is Y = </a:t>
            </a:r>
            <a:r>
              <a:rPr lang="en-US" sz="3200" dirty="0" err="1">
                <a:latin typeface="Bell MT" panose="02020503060305020303" pitchFamily="18" charset="0"/>
              </a:rPr>
              <a:t>mX</a:t>
            </a:r>
            <a:r>
              <a:rPr lang="en-US" sz="3200" dirty="0">
                <a:latin typeface="Bell MT" panose="02020503060305020303" pitchFamily="18" charset="0"/>
              </a:rPr>
              <a:t> + b, where Y is the response (dependent) variable, X is the predictor (independent) variable, m is the estimated slope, and b is the estimated intercept.</a:t>
            </a:r>
          </a:p>
          <a:p>
            <a:pPr marL="0" indent="0">
              <a:buNone/>
            </a:pPr>
            <a:r>
              <a:rPr lang="en-US" sz="3200" dirty="0">
                <a:latin typeface="Bell MT" panose="02020503060305020303" pitchFamily="18" charset="0"/>
              </a:rPr>
              <a:t/>
            </a:r>
            <a:br>
              <a:rPr lang="en-US" sz="3200" dirty="0">
                <a:latin typeface="Bell MT" panose="02020503060305020303" pitchFamily="18" charset="0"/>
              </a:rPr>
            </a:b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9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9949"/>
            <a:ext cx="10515600" cy="99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 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735"/>
            <a:ext cx="10515600" cy="526511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Random forest is a type of supervised learning algorithm that uses ensemble methods (bagging) to solve both regression and classification problems. </a:t>
            </a:r>
            <a:endParaRPr lang="en-US" sz="3200" dirty="0" smtClean="0">
              <a:latin typeface="Bell MT" panose="02020503060305020303" pitchFamily="18" charset="0"/>
            </a:endParaRPr>
          </a:p>
          <a:p>
            <a:r>
              <a:rPr lang="en-US" sz="3200" dirty="0" smtClean="0">
                <a:latin typeface="Bell MT" panose="02020503060305020303" pitchFamily="18" charset="0"/>
              </a:rPr>
              <a:t>The </a:t>
            </a:r>
            <a:r>
              <a:rPr lang="en-US" sz="3200" dirty="0">
                <a:latin typeface="Bell MT" panose="02020503060305020303" pitchFamily="18" charset="0"/>
              </a:rPr>
              <a:t>algorithm operates by constructing a multitude of decision trees at training time and outputting the mean/mode of prediction of the individual </a:t>
            </a:r>
            <a:r>
              <a:rPr lang="en-US" sz="3200" dirty="0" smtClean="0">
                <a:latin typeface="Bell MT" panose="02020503060305020303" pitchFamily="18" charset="0"/>
              </a:rPr>
              <a:t>trees</a:t>
            </a:r>
            <a:r>
              <a:rPr lang="en-US" sz="3200" dirty="0" smtClean="0">
                <a:latin typeface="Bell MT" panose="02020503060305020303" pitchFamily="18" charset="0"/>
              </a:rPr>
              <a:t>.</a:t>
            </a:r>
            <a:endParaRPr lang="en-US" sz="3200" dirty="0" smtClean="0">
              <a:latin typeface="Bell MT" panose="02020503060305020303" pitchFamily="18" charset="0"/>
            </a:endParaRPr>
          </a:p>
          <a:p>
            <a:r>
              <a:rPr lang="en-US" sz="3200" dirty="0" smtClean="0">
                <a:latin typeface="Bell MT" panose="02020503060305020303" pitchFamily="18" charset="0"/>
              </a:rPr>
              <a:t>Random </a:t>
            </a:r>
            <a:r>
              <a:rPr lang="en-US" sz="3200" dirty="0">
                <a:latin typeface="Bell MT" panose="02020503060305020303" pitchFamily="18" charset="0"/>
              </a:rPr>
              <a:t>forest regression achieves extremely high accuracies. </a:t>
            </a:r>
          </a:p>
        </p:txBody>
      </p:sp>
    </p:spTree>
    <p:extLst>
      <p:ext uri="{BB962C8B-B14F-4D97-AF65-F5344CB8AC3E}">
        <p14:creationId xmlns:p14="http://schemas.microsoft.com/office/powerpoint/2010/main" val="32807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784"/>
            <a:ext cx="10515600" cy="748245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735"/>
            <a:ext cx="10515600" cy="5265119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Bell MT" panose="02020503060305020303" pitchFamily="18" charset="0"/>
              </a:rPr>
              <a:t>XGBoost</a:t>
            </a:r>
            <a:r>
              <a:rPr lang="en-US" sz="3200" dirty="0">
                <a:latin typeface="Bell MT" panose="02020503060305020303" pitchFamily="18" charset="0"/>
              </a:rPr>
              <a:t>, which stands for Extreme Gradient Boosting, is a scalable, distributed gradient-boosted decision tree (GBDT) machine learning library.</a:t>
            </a:r>
            <a:endParaRPr lang="en-US" sz="3200" dirty="0" smtClean="0">
              <a:latin typeface="Bell MT" panose="02020503060305020303" pitchFamily="18" charset="0"/>
            </a:endParaRPr>
          </a:p>
          <a:p>
            <a:r>
              <a:rPr lang="en-US" sz="3200" dirty="0" err="1" smtClean="0">
                <a:latin typeface="Bell MT" panose="02020503060305020303" pitchFamily="18" charset="0"/>
              </a:rPr>
              <a:t>XgBoost</a:t>
            </a:r>
            <a:r>
              <a:rPr lang="en-US" sz="3200" dirty="0" smtClean="0">
                <a:latin typeface="Bell MT" panose="02020503060305020303" pitchFamily="18" charset="0"/>
              </a:rPr>
              <a:t> </a:t>
            </a:r>
            <a:r>
              <a:rPr lang="en-US" sz="3200" dirty="0">
                <a:latin typeface="Bell MT" panose="02020503060305020303" pitchFamily="18" charset="0"/>
              </a:rPr>
              <a:t>is a gradient boosting algorithm for supervised learning. It's a highly efficient and scalable implementation of the boosting algorithm, with performance comparable to that of other state-of-the-art machine learning algorithms in most cases</a:t>
            </a:r>
            <a:r>
              <a:rPr lang="en-US" sz="3200" dirty="0" smtClean="0">
                <a:latin typeface="Bell MT" panose="02020503060305020303" pitchFamily="18" charset="0"/>
              </a:rPr>
              <a:t>.</a:t>
            </a:r>
          </a:p>
          <a:p>
            <a:r>
              <a:rPr lang="en-US" sz="3200" dirty="0" err="1">
                <a:latin typeface="Bell MT" panose="02020503060305020303" pitchFamily="18" charset="0"/>
              </a:rPr>
              <a:t>XGBoost</a:t>
            </a:r>
            <a:r>
              <a:rPr lang="en-US" sz="3200" dirty="0">
                <a:latin typeface="Bell MT" panose="02020503060305020303" pitchFamily="18" charset="0"/>
              </a:rPr>
              <a:t> is trained by minimizing loss of an objective function against a </a:t>
            </a:r>
            <a:r>
              <a:rPr lang="en-US" sz="3200" dirty="0" smtClean="0">
                <a:latin typeface="Bell MT" panose="02020503060305020303" pitchFamily="18" charset="0"/>
              </a:rPr>
              <a:t>dataset.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8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5218"/>
            <a:ext cx="10515600" cy="90537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Models: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940736"/>
              </p:ext>
            </p:extLst>
          </p:nvPr>
        </p:nvGraphicFramePr>
        <p:xfrm>
          <a:off x="1704944" y="2088587"/>
          <a:ext cx="896112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38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ell MT" panose="02020503060305020303" pitchFamily="18" charset="0"/>
                        </a:rPr>
                        <a:t>Models</a:t>
                      </a:r>
                      <a:endParaRPr lang="en-US" sz="32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ell MT" panose="02020503060305020303" pitchFamily="18" charset="0"/>
                        </a:rPr>
                        <a:t>Accuracy</a:t>
                      </a:r>
                      <a:endParaRPr lang="en-US" sz="32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US" sz="3200" b="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ell MT" panose="02020503060305020303" pitchFamily="18" charset="0"/>
                        </a:rPr>
                        <a:t>0.7766</a:t>
                      </a:r>
                      <a:endParaRPr lang="en-US" sz="32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Random Forest Regression </a:t>
                      </a:r>
                      <a:endParaRPr lang="en-US" sz="3200" b="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ell MT" panose="02020503060305020303" pitchFamily="18" charset="0"/>
                        </a:rPr>
                        <a:t>0.9744</a:t>
                      </a:r>
                      <a:endParaRPr lang="en-US" sz="32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err="1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3200" b="0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b="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ell MT" panose="02020503060305020303" pitchFamily="18" charset="0"/>
                        </a:rPr>
                        <a:t>0.9981</a:t>
                      </a:r>
                      <a:endParaRPr lang="en-US" sz="32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9189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263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Bell MT</vt:lpstr>
      <vt:lpstr>Times New Roman</vt:lpstr>
      <vt:lpstr>Trebuchet MS</vt:lpstr>
      <vt:lpstr>Wingdings 3</vt:lpstr>
      <vt:lpstr>Facet</vt:lpstr>
      <vt:lpstr>Gold Price Prediction using Machine Learning  </vt:lpstr>
      <vt:lpstr>Introduction:</vt:lpstr>
      <vt:lpstr>Steps involved:</vt:lpstr>
      <vt:lpstr>Columns included in the dataset:</vt:lpstr>
      <vt:lpstr>Models used in the project:</vt:lpstr>
      <vt:lpstr>Linear Regression:</vt:lpstr>
      <vt:lpstr>Random Forest Regression :</vt:lpstr>
      <vt:lpstr>XGBoost Model :</vt:lpstr>
      <vt:lpstr>Comparison of Models:</vt:lpstr>
      <vt:lpstr>Conclusion: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Ettigi</dc:creator>
  <cp:lastModifiedBy>Ettigi</cp:lastModifiedBy>
  <cp:revision>15</cp:revision>
  <dcterms:created xsi:type="dcterms:W3CDTF">2023-08-01T16:51:19Z</dcterms:created>
  <dcterms:modified xsi:type="dcterms:W3CDTF">2023-08-04T07:40:04Z</dcterms:modified>
</cp:coreProperties>
</file>