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2" r:id="rId10"/>
    <p:sldId id="263" r:id="rId11"/>
    <p:sldId id="265" r:id="rId12"/>
    <p:sldId id="264" r:id="rId13"/>
    <p:sldId id="266" r:id="rId14"/>
    <p:sldId id="268" r:id="rId15"/>
    <p:sldId id="269" r:id="rId16"/>
    <p:sldId id="267" r:id="rId17"/>
    <p:sldId id="270" r:id="rId18"/>
    <p:sldId id="271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879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664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8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13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2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6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840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4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033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312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86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5760" lvl="0" indent="-213359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Pathogen: Bacteria</a:t>
            </a:r>
          </a:p>
          <a:p>
            <a:pPr marL="365760" lvl="0" indent="-213359" rtl="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Vector: Glassy-winged sharpshooter  (insect)</a:t>
            </a:r>
          </a:p>
          <a:p>
            <a:pPr marL="365760" lvl="0" indent="-213359" rtl="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Symptomatic characteristics:</a:t>
            </a:r>
          </a:p>
          <a:p>
            <a:pPr marL="658368" lvl="1" indent="-201168" rtl="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▫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Early in crop cycle: stunted growth but not necessarily discoloration</a:t>
            </a:r>
          </a:p>
          <a:p>
            <a:pPr marL="658368" lvl="1" indent="-201168" rtl="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▫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Later in crop cycle: Leaf discoloration and damage due to vessel damage</a:t>
            </a:r>
          </a:p>
          <a:p>
            <a:pPr marL="658368" lvl="1" indent="-201168" rtl="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▫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Vine-to-vine contamination is rare and currently insignificant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Farmers will be able to detect possible threats before they become catastrophic to their entire crop. The finished product should be a cost-effective compared to alternative existing methods; farmers can optimize their labor resources (time and money) in the detection of diseased crops. </a:t>
            </a:r>
          </a:p>
        </p:txBody>
      </p:sp>
    </p:spTree>
    <p:extLst>
      <p:ext uri="{BB962C8B-B14F-4D97-AF65-F5344CB8AC3E}">
        <p14:creationId xmlns:p14="http://schemas.microsoft.com/office/powerpoint/2010/main" val="198583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9400" lvl="0" indent="0" rtl="0">
              <a:spcBef>
                <a:spcPts val="3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Platform Team Goals</a:t>
            </a:r>
          </a:p>
          <a:p>
            <a:pPr marL="279400" lvl="0" indent="0" rtl="0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     Modify camera to take IR images.</a:t>
            </a:r>
          </a:p>
          <a:p>
            <a:pPr marL="279400" lvl="0" indent="0" rtl="0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     Mount camera to platform in such a way that the camera lens is normal to the earth’s surface.</a:t>
            </a:r>
          </a:p>
          <a:p>
            <a:pPr marL="279400" lvl="0" indent="0" rtl="0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     Prepare platform for autonomous flight.</a:t>
            </a:r>
          </a:p>
          <a:p>
            <a:pPr marL="279400" lvl="0" indent="0" rtl="0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    Optimize flight path and/or camera setting to expand on the reliability of the image-taking platform.</a:t>
            </a:r>
          </a:p>
          <a:p>
            <a:pPr lvl="0" rtl="0">
              <a:spcBef>
                <a:spcPts val="30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5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Poss. platform slide</a:t>
            </a:r>
          </a:p>
        </p:txBody>
      </p:sp>
    </p:spTree>
    <p:extLst>
      <p:ext uri="{BB962C8B-B14F-4D97-AF65-F5344CB8AC3E}">
        <p14:creationId xmlns:p14="http://schemas.microsoft.com/office/powerpoint/2010/main" val="334598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73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009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5410182" y="3809887"/>
            <a:ext cx="3733800" cy="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 flipH="1">
            <a:off x="5410200" y="3897033"/>
            <a:ext cx="3733800" cy="1920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4115310"/>
            <a:ext cx="3733800" cy="9000"/>
          </a:xfrm>
          <a:prstGeom prst="rect">
            <a:avLst/>
          </a:prstGeom>
          <a:solidFill>
            <a:schemeClr val="accent2">
              <a:alpha val="6470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64391"/>
            <a:ext cx="1965900" cy="1829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99716"/>
            <a:ext cx="1965900" cy="9000"/>
          </a:xfrm>
          <a:prstGeom prst="rect">
            <a:avLst/>
          </a:prstGeom>
          <a:solidFill>
            <a:schemeClr val="accent2">
              <a:alpha val="6470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410200" y="3962400"/>
            <a:ext cx="3063300" cy="2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7376507" y="4060982"/>
            <a:ext cx="1600199" cy="365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3649662"/>
            <a:ext cx="9144000" cy="244199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75526"/>
            <a:ext cx="9144000" cy="1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 rot="10800000" flipH="1">
            <a:off x="6414051" y="3643121"/>
            <a:ext cx="2730000" cy="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ctr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 baseline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 baseline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5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6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2409449" y="297173"/>
            <a:ext cx="43250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8635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indent="-72644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indent="-61975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indent="-56388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indent="-72644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indent="-88900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indent="-93217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indent="-9397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8635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indent="-72644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indent="-61975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indent="-56388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indent="-72644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indent="-88900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indent="-93217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indent="-9397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8635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indent="-72644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indent="-61975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indent="-56388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indent="-72644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indent="-88900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indent="-93217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indent="-9397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000" b="0" i="0" cap="none" baseline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indent="-7619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 sz="1900" b="1">
                <a:solidFill>
                  <a:srgbClr val="414141"/>
                </a:solidFill>
              </a:defRPr>
            </a:lvl1pPr>
            <a:lvl2pPr rtl="0">
              <a:spcBef>
                <a:spcPts val="0"/>
              </a:spcBef>
              <a:buFont typeface="Georgia"/>
              <a:buNone/>
              <a:defRPr sz="2000" b="1"/>
            </a:lvl2pPr>
            <a:lvl3pPr rtl="0">
              <a:spcBef>
                <a:spcPts val="0"/>
              </a:spcBef>
              <a:buFont typeface="Georgia"/>
              <a:buNone/>
              <a:defRPr sz="1800" b="1"/>
            </a:lvl3pPr>
            <a:lvl4pPr rtl="0">
              <a:spcBef>
                <a:spcPts val="0"/>
              </a:spcBef>
              <a:buFont typeface="Georgia"/>
              <a:buNone/>
              <a:defRPr sz="1600" b="1"/>
            </a:lvl4pPr>
            <a:lvl5pPr rtl="0">
              <a:spcBef>
                <a:spcPts val="0"/>
              </a:spcBef>
              <a:buFont typeface="Georgia"/>
              <a:buNone/>
              <a:defRPr sz="1600" b="1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9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indent="-7619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 sz="1900" b="1">
                <a:solidFill>
                  <a:srgbClr val="414141"/>
                </a:solidFill>
              </a:defRPr>
            </a:lvl1pPr>
            <a:lvl2pPr rtl="0">
              <a:spcBef>
                <a:spcPts val="0"/>
              </a:spcBef>
              <a:buFont typeface="Georgia"/>
              <a:buNone/>
              <a:defRPr sz="2000" b="1"/>
            </a:lvl2pPr>
            <a:lvl3pPr rtl="0">
              <a:spcBef>
                <a:spcPts val="0"/>
              </a:spcBef>
              <a:buFont typeface="Georgia"/>
              <a:buNone/>
              <a:defRPr sz="1800" b="1"/>
            </a:lvl3pPr>
            <a:lvl4pPr rtl="0">
              <a:spcBef>
                <a:spcPts val="0"/>
              </a:spcBef>
              <a:buFont typeface="Georgia"/>
              <a:buNone/>
              <a:defRPr sz="1600" b="1"/>
            </a:lvl4pPr>
            <a:lvl5pPr rtl="0">
              <a:spcBef>
                <a:spcPts val="0"/>
              </a:spcBef>
              <a:buFont typeface="Georgia"/>
              <a:buNone/>
              <a:defRPr sz="1600" b="1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9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0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4300" b="1" cap="none" baseline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indent="-7619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 sz="2100" b="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800">
                <a:solidFill>
                  <a:srgbClr val="888888"/>
                </a:solidFill>
              </a:defRPr>
            </a:lvl2pPr>
            <a:lvl3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600">
                <a:solidFill>
                  <a:srgbClr val="888888"/>
                </a:solidFill>
              </a:defRPr>
            </a:lvl3pPr>
            <a:lvl4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4pPr>
            <a:lvl5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399" cy="8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Trebuchet MS"/>
              <a:buNone/>
              <a:defRPr sz="18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399" cy="46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indent="-9144" rtl="0">
              <a:spcBef>
                <a:spcPts val="0"/>
              </a:spcBef>
              <a:buFont typeface="Georgia"/>
              <a:buNone/>
              <a:defRPr sz="1400"/>
            </a:lvl1pPr>
            <a:lvl2pPr rtl="0">
              <a:spcBef>
                <a:spcPts val="0"/>
              </a:spcBef>
              <a:buFont typeface="Georgia"/>
              <a:buNone/>
              <a:defRPr sz="1200"/>
            </a:lvl2pPr>
            <a:lvl3pPr rtl="0">
              <a:spcBef>
                <a:spcPts val="0"/>
              </a:spcBef>
              <a:buFont typeface="Georgia"/>
              <a:buNone/>
              <a:defRPr sz="1000"/>
            </a:lvl3pPr>
            <a:lvl4pPr rtl="0">
              <a:spcBef>
                <a:spcPts val="0"/>
              </a:spcBef>
              <a:buFont typeface="Georgia"/>
              <a:buNone/>
              <a:defRPr sz="900"/>
            </a:lvl4pPr>
            <a:lvl5pPr rtl="0">
              <a:spcBef>
                <a:spcPts val="0"/>
              </a:spcBef>
              <a:buFont typeface="Georgia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99" cy="5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-5400000">
            <a:off x="3393083" y="3156646"/>
            <a:ext cx="4681500" cy="5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Font typeface="Trebuchet MS"/>
              <a:buNone/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2"/>
              </a:buClr>
              <a:buFont typeface="Georgia"/>
              <a:buNone/>
              <a:defRPr sz="32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Font typeface="Georgia"/>
              <a:buNone/>
              <a:defRPr sz="1300"/>
            </a:lvl1pPr>
            <a:lvl2pPr rtl="0">
              <a:spcBef>
                <a:spcPts val="0"/>
              </a:spcBef>
              <a:buFont typeface="Georgia"/>
              <a:buNone/>
              <a:defRPr sz="1200"/>
            </a:lvl2pPr>
            <a:lvl3pPr rtl="0">
              <a:spcBef>
                <a:spcPts val="0"/>
              </a:spcBef>
              <a:buFont typeface="Georgia"/>
              <a:buNone/>
              <a:defRPr sz="1000"/>
            </a:lvl3pPr>
            <a:lvl4pPr rtl="0">
              <a:spcBef>
                <a:spcPts val="0"/>
              </a:spcBef>
              <a:buFont typeface="Georgia"/>
              <a:buNone/>
              <a:defRPr sz="900"/>
            </a:lvl4pPr>
            <a:lvl5pPr rtl="0">
              <a:spcBef>
                <a:spcPts val="0"/>
              </a:spcBef>
              <a:buFont typeface="Georgia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366817"/>
            <a:ext cx="9144000" cy="843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9144000" cy="3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308276"/>
            <a:ext cx="91440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 rot="10800000" flipH="1">
            <a:off x="5410182" y="360133"/>
            <a:ext cx="3733800" cy="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200" y="440147"/>
            <a:ext cx="3733800" cy="179999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5407339" y="497504"/>
            <a:ext cx="3063300" cy="2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373646" y="588943"/>
            <a:ext cx="1600199" cy="365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084965" y="-2001"/>
            <a:ext cx="57600" cy="621900"/>
          </a:xfrm>
          <a:prstGeom prst="rect">
            <a:avLst/>
          </a:prstGeom>
          <a:solidFill>
            <a:srgbClr val="FFFFFF">
              <a:alpha val="6470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44481" y="-2001"/>
            <a:ext cx="27300" cy="621900"/>
          </a:xfrm>
          <a:prstGeom prst="rect">
            <a:avLst/>
          </a:prstGeom>
          <a:solidFill>
            <a:srgbClr val="FFFFFF">
              <a:alpha val="6470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25428" y="-2001"/>
            <a:ext cx="9000" cy="6219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8975422" y="-2001"/>
            <a:ext cx="27300" cy="62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15677" y="379"/>
            <a:ext cx="54900" cy="58529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873475" y="379"/>
            <a:ext cx="9000" cy="585299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indent="-8635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indent="-72644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400" b="0" i="0" u="none" strike="noStrike" cap="none" baseline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indent="-61975" algn="l" rtl="0">
              <a:spcBef>
                <a:spcPts val="300"/>
              </a:spcBef>
              <a:buClr>
                <a:schemeClr val="accent1"/>
              </a:buClr>
              <a:buFont typeface="Noto Sans Symbols"/>
              <a:buChar char="⚫"/>
              <a:defRPr sz="2200" b="0" i="0" u="none" strike="noStrike" cap="none" baseline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indent="-56388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indent="-72644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indent="-88900" algn="l" rtl="0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indent="-93217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indent="-93979" algn="l" rtl="0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b="0" i="0" u="none" strike="noStrike" cap="none" baseline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800" b="0" i="0" u="none" strike="noStrike" cap="none" baseline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800" b="0" i="0" u="none" strike="noStrike" cap="none" baseline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V6_63yifeK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81000" y="1219200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 Solutions: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Unmanned Aerial Vehicles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519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Fall 2015</a:t>
            </a:r>
          </a:p>
          <a:p>
            <a: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endParaRPr sz="2400" b="0" i="0" u="none" strike="noStrike" cap="none" baseline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5562600"/>
            <a:ext cx="4114800" cy="61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4191000"/>
            <a:ext cx="3590924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5410200"/>
            <a:ext cx="2390775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5334000"/>
            <a:ext cx="9715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33400" y="4343400"/>
            <a:ext cx="4267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Advisor: Dr. Yang Quan Chen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06825" y="671125"/>
            <a:ext cx="8381999" cy="106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Fall 2015 Semester Timeline 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247875" y="3921000"/>
            <a:ext cx="8765999" cy="7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300450" y="3440324"/>
            <a:ext cx="0" cy="4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-187050" y="2677337"/>
            <a:ext cx="974999" cy="9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8/24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Project Start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878850" y="3973575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72000" y="4398850"/>
            <a:ext cx="1835999" cy="10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9/29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Began flight training + Began initial writing of scripts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2321075" y="3455325"/>
            <a:ext cx="0" cy="390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1273425" y="2403900"/>
            <a:ext cx="2118299" cy="11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10/13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3D Printed gimbal + Converted C++ reference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3395200" y="3973575"/>
            <a:ext cx="0" cy="5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1" name="Shape 181"/>
          <p:cNvSpPr txBox="1"/>
          <p:nvPr/>
        </p:nvSpPr>
        <p:spPr>
          <a:xfrm>
            <a:off x="2403550" y="4398850"/>
            <a:ext cx="1983299" cy="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10/27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Camera firmware installed and updated with script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4446800" y="3522900"/>
            <a:ext cx="0" cy="323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3" name="Shape 183"/>
          <p:cNvSpPr txBox="1"/>
          <p:nvPr/>
        </p:nvSpPr>
        <p:spPr>
          <a:xfrm>
            <a:off x="3671000" y="2496900"/>
            <a:ext cx="1551599" cy="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11/10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Completed script files + 3D printed camera case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5472375" y="3969825"/>
            <a:ext cx="7499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4446800" y="4418675"/>
            <a:ext cx="1983299" cy="14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11/17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tested analysis code and analyzed NDVI output + Acquired remaining gimbal parts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6617625" y="3530400"/>
            <a:ext cx="7499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5938162" y="2704075"/>
            <a:ext cx="1312200" cy="65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11/24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Gimbal tested with flagpole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7699300" y="3966075"/>
            <a:ext cx="14999" cy="56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6788800" y="4492025"/>
            <a:ext cx="1835999" cy="12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12/8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Gimbal completed and mounted + Final script completed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8533075" y="3492850"/>
            <a:ext cx="7499" cy="37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7965925" y="2711700"/>
            <a:ext cx="1141800" cy="8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12/11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/>
              <a:t>completed phase 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498975"/>
            <a:ext cx="8229600" cy="71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/>
              <a:t>Processing Software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-28434" y="1535575"/>
            <a:ext cx="9319089" cy="52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300"/>
              </a:spcBef>
              <a:buSzPct val="100000"/>
              <a:buNone/>
            </a:pPr>
            <a:r>
              <a:rPr lang="en-US" sz="2400" dirty="0" smtClean="0"/>
              <a:t>1.) </a:t>
            </a:r>
            <a:r>
              <a:rPr lang="en-US" sz="2400" u="sng" dirty="0" smtClean="0"/>
              <a:t>Stitch</a:t>
            </a:r>
            <a:endParaRPr lang="en-US" sz="2400" u="sng" dirty="0"/>
          </a:p>
          <a:p>
            <a:pPr marL="699453" marR="0" lvl="1" indent="-34290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Create a single large map from collection of aerial images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300"/>
              </a:spcBef>
              <a:buNone/>
            </a:pPr>
            <a:endParaRPr sz="2400" dirty="0" smtClean="0"/>
          </a:p>
          <a:p>
            <a:pPr marL="57150" marR="0" lvl="0" indent="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None/>
            </a:pPr>
            <a:r>
              <a:rPr lang="en-US" sz="2400" b="0" i="0" strike="noStrike" cap="none" baseline="0" dirty="0" smtClean="0">
                <a:solidFill>
                  <a:schemeClr val="dk1"/>
                </a:solidFill>
                <a:sym typeface="Georgia"/>
              </a:rPr>
              <a:t>  </a:t>
            </a:r>
          </a:p>
          <a:p>
            <a:pPr marL="57150" marR="0" lvl="0" indent="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None/>
            </a:pPr>
            <a:r>
              <a:rPr lang="en-US" sz="2400" dirty="0"/>
              <a:t> </a:t>
            </a:r>
            <a:r>
              <a:rPr lang="en-US" sz="2400" b="0" i="0" strike="noStrike" cap="none" baseline="0" dirty="0" smtClean="0">
                <a:solidFill>
                  <a:schemeClr val="dk1"/>
                </a:solidFill>
                <a:sym typeface="Georgia"/>
              </a:rPr>
              <a:t>2.) </a:t>
            </a:r>
            <a:r>
              <a:rPr lang="en-US" sz="2400" b="0" i="0" u="sng" strike="noStrike" cap="none" baseline="0" dirty="0" smtClean="0">
                <a:solidFill>
                  <a:schemeClr val="dk1"/>
                </a:solidFill>
                <a:sym typeface="Georgia"/>
              </a:rPr>
              <a:t>Analyz</a:t>
            </a:r>
            <a:r>
              <a:rPr lang="en-US" sz="2400" u="sng" dirty="0" smtClean="0"/>
              <a:t>e</a:t>
            </a:r>
            <a:endParaRPr lang="en-US" sz="2400" u="sng" dirty="0"/>
          </a:p>
          <a:p>
            <a:pPr marL="699453" marR="0" lvl="1" indent="-34290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Use NDVI </a:t>
            </a:r>
            <a:r>
              <a:rPr lang="en-US" sz="2400" dirty="0" smtClean="0"/>
              <a:t>to locate </a:t>
            </a:r>
            <a:r>
              <a:rPr lang="en-US" sz="2400" dirty="0"/>
              <a:t>and highlight bad crops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300"/>
              </a:spcBef>
              <a:buNone/>
            </a:pPr>
            <a:endParaRPr lang="en-US" sz="2400" dirty="0"/>
          </a:p>
          <a:p>
            <a:pPr marL="457200" marR="0" lvl="0" indent="0" algn="l" rtl="0">
              <a:lnSpc>
                <a:spcPct val="90000"/>
              </a:lnSpc>
              <a:spcBef>
                <a:spcPts val="300"/>
              </a:spcBef>
              <a:buNone/>
            </a:pPr>
            <a:endParaRPr sz="2400" dirty="0"/>
          </a:p>
          <a:p>
            <a:pPr marL="57150" marR="0" lvl="0" indent="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None/>
            </a:pPr>
            <a:r>
              <a:rPr lang="en-US" sz="2400" b="0" i="0" strike="noStrike" cap="none" baseline="0" dirty="0">
                <a:solidFill>
                  <a:schemeClr val="dk1"/>
                </a:solidFill>
                <a:sym typeface="Georgia"/>
              </a:rPr>
              <a:t> </a:t>
            </a:r>
            <a:r>
              <a:rPr lang="en-US" sz="2400" b="0" i="0" strike="noStrike" cap="none" baseline="0" dirty="0" smtClean="0">
                <a:solidFill>
                  <a:schemeClr val="dk1"/>
                </a:solidFill>
                <a:sym typeface="Georgia"/>
              </a:rPr>
              <a:t>3.) </a:t>
            </a:r>
            <a:r>
              <a:rPr lang="en-US" sz="2400" u="sng" dirty="0" smtClean="0"/>
              <a:t>Present</a:t>
            </a:r>
            <a:endParaRPr lang="en-US" sz="2400" u="sng" dirty="0"/>
          </a:p>
          <a:p>
            <a:pPr marL="699453" marR="0" lvl="1" indent="-34290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Show the analysis and relevant information in an aesthetically pleasing way</a:t>
            </a:r>
          </a:p>
          <a:p>
            <a:pPr marL="699453" marR="0" lvl="1" indent="-34290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Output information to PDF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25" y="1358075"/>
            <a:ext cx="34194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625" y="1358075"/>
            <a:ext cx="34194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25" y="4156575"/>
            <a:ext cx="34194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625" y="4156575"/>
            <a:ext cx="34194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7">
            <a:alphaModFix/>
          </a:blip>
          <a:srcRect l="6221" r="6282" b="13389"/>
          <a:stretch/>
        </p:blipFill>
        <p:spPr>
          <a:xfrm>
            <a:off x="3371850" y="3001275"/>
            <a:ext cx="2400300" cy="1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538325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/>
              <a:t>Analysis Technique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90" y="330442"/>
            <a:ext cx="8749282" cy="619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686825"/>
            <a:ext cx="82296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Spring 2016 Semester 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l="2456" t="15507" r="4146" b="5931"/>
          <a:stretch/>
        </p:blipFill>
        <p:spPr>
          <a:xfrm>
            <a:off x="884326" y="1894525"/>
            <a:ext cx="7375349" cy="45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Spring 2016 Projected Tasks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487424"/>
            <a:ext cx="8229600" cy="432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 dirty="0"/>
              <a:t>Overall Goal: Complete Phase 5 (Delivery)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 dirty="0"/>
          </a:p>
          <a:p>
            <a:pPr marL="457200" lvl="0" indent="-4064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dirty="0"/>
              <a:t>Meet with Community Partner to present prototype 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dirty="0"/>
              <a:t>Survey specific </a:t>
            </a:r>
            <a:r>
              <a:rPr lang="en-US" dirty="0" smtClean="0"/>
              <a:t>sample groups to </a:t>
            </a:r>
            <a:r>
              <a:rPr lang="en-US" dirty="0"/>
              <a:t>see if </a:t>
            </a:r>
            <a:r>
              <a:rPr lang="en-US" dirty="0" smtClean="0"/>
              <a:t>our interface </a:t>
            </a:r>
            <a:r>
              <a:rPr lang="en-US" dirty="0"/>
              <a:t>is easy to use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dirty="0"/>
              <a:t>Connect with potential 3rd party for field testing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dirty="0"/>
              <a:t>Test Autonomous flight and imaging analysis process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dirty="0"/>
              <a:t>Determine modifications needed to </a:t>
            </a:r>
            <a:r>
              <a:rPr lang="en-US" dirty="0" smtClean="0"/>
              <a:t>be made </a:t>
            </a:r>
            <a:r>
              <a:rPr lang="en-US" dirty="0"/>
              <a:t>to code or drone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53915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of the UAV Project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542068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applications of the prototype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extended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multiple crop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types: </a:t>
            </a:r>
            <a:endParaRPr lang="en-US" dirty="0"/>
          </a:p>
          <a:p>
            <a:pPr lvl="1" indent="-26416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dirty="0" smtClean="0"/>
              <a:t>Almond </a:t>
            </a:r>
            <a:r>
              <a:rPr lang="en-US" dirty="0"/>
              <a:t>leaf </a:t>
            </a:r>
            <a:r>
              <a:rPr lang="en-US" dirty="0" smtClean="0"/>
              <a:t>scorch</a:t>
            </a:r>
            <a:endParaRPr lang="en-US" dirty="0"/>
          </a:p>
          <a:p>
            <a:pPr lvl="1" indent="-26416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dirty="0"/>
              <a:t>Oleander leaf scorch (OLS)</a:t>
            </a:r>
          </a:p>
          <a:p>
            <a:pPr lvl="1" indent="-26416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dirty="0"/>
              <a:t>Alfalfa </a:t>
            </a:r>
            <a:r>
              <a:rPr lang="en-US" dirty="0" smtClean="0"/>
              <a:t>dwarf</a:t>
            </a:r>
          </a:p>
          <a:p>
            <a:pPr lvl="1" indent="-26416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this semester’s prototype is completed, there will likely be areas of opportunity  to be addressed: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Increased battery life/flight time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Flight Stabilization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</a:pPr>
            <a:endParaRPr sz="2600" b="0" i="0" u="none" strike="noStrike" cap="none" baseline="0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</a:pPr>
            <a:endParaRPr sz="2600" b="0" i="0" u="none" strike="noStrike" cap="none" baseline="0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58368" marR="0" lvl="1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</a:pPr>
            <a:endParaRPr sz="2600" b="0" i="0" u="none" strike="noStrike" cap="none" baseline="0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58368" marR="0" lvl="1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</a:pPr>
            <a:endParaRPr sz="2600" b="0" i="0" u="none" strike="noStrike" cap="none" baseline="0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>
            <a:hlinkClick r:id=""/>
          </p:cNvPr>
          <p:cNvSpPr/>
          <p:nvPr/>
        </p:nvSpPr>
        <p:spPr>
          <a:xfrm>
            <a:off x="2268748" y="1930161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Rectangle 1"/>
          <p:cNvSpPr/>
          <p:nvPr/>
        </p:nvSpPr>
        <p:spPr>
          <a:xfrm>
            <a:off x="3183665" y="1213398"/>
            <a:ext cx="357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Program Demo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3616" y="5906169"/>
            <a:ext cx="1539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View Demo Here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381000" y="1219200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000" b="0" i="0" u="none" strike="noStrike" cap="none" baseline="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lang="en-US" sz="4000" b="0" i="0" u="none" strike="noStrike" cap="none" baseline="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you!</a:t>
            </a:r>
            <a:endParaRPr lang="en-US" sz="4000" b="0" i="0" u="none" strike="noStrike" cap="none" baseline="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519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Fall 2015</a:t>
            </a:r>
          </a:p>
          <a:p>
            <a: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endParaRPr sz="2400" b="0" i="0" u="none" strike="noStrike" cap="none" baseline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5562600"/>
            <a:ext cx="4114800" cy="61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4191000"/>
            <a:ext cx="3590924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5410200"/>
            <a:ext cx="2390775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5334000"/>
            <a:ext cx="9715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533400" y="4343400"/>
            <a:ext cx="4267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Advisor: Dr. Yang Quan Chen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Mission Overview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563625"/>
            <a:ext cx="8229600" cy="517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93333"/>
              <a:buFont typeface="Georgia"/>
              <a:buChar char="•"/>
            </a:pPr>
            <a: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Project: Leaf 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Scorching Detection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dirty="0"/>
              <a:t>Partnering with the </a:t>
            </a:r>
            <a:r>
              <a:rPr lang="en-US" dirty="0">
                <a:solidFill>
                  <a:srgbClr val="073763"/>
                </a:solidFill>
              </a:rPr>
              <a:t>UC Cooperative Extension </a:t>
            </a:r>
            <a:r>
              <a:rPr lang="en-US" dirty="0"/>
              <a:t>(UCCE), the team aims to design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autonomous solution for the detection of Pierce’s Disease.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Unmanned aerial vehicle</a:t>
            </a:r>
            <a:r>
              <a:rPr lang="en-US" dirty="0"/>
              <a:t> and software solution package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Affordable Precision Agriculture 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Operation yields </a:t>
            </a:r>
            <a:r>
              <a:rPr lang="en-US" dirty="0"/>
              <a:t>small</a:t>
            </a: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carbon footprint</a:t>
            </a:r>
          </a:p>
          <a:p>
            <a:pPr marL="658368" marR="0" lvl="1" indent="-251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 sz="2600" b="0" i="0" u="none" strike="noStrike" cap="none" baseline="0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Simplicity and Sustainability </a:t>
            </a:r>
          </a:p>
          <a:p>
            <a:pPr marL="658368" marR="0" lvl="1" indent="-868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</a:pPr>
            <a:endParaRPr sz="2600" b="0" i="0" u="none" strike="noStrike" cap="none" baseline="0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295400"/>
            <a:ext cx="2538152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1524000"/>
            <a:ext cx="2857499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447800"/>
            <a:ext cx="2781300" cy="16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1200" y="4267200"/>
            <a:ext cx="2238374" cy="20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6800" y="4419600"/>
            <a:ext cx="2705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276600" y="2209800"/>
            <a:ext cx="533399" cy="304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C3D6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 rot="10800000">
            <a:off x="4419599" y="4876800"/>
            <a:ext cx="520088" cy="304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C3D6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 rot="5400000">
            <a:off x="6553200" y="3581400"/>
            <a:ext cx="533399" cy="304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C3D6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181600" y="2209800"/>
            <a:ext cx="533399" cy="304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C3D6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7706" y="480154"/>
            <a:ext cx="4166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Accomplishments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26548" y="992048"/>
            <a:ext cx="779827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Printed gimbal and camera case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optimized for stitching process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/Microsoft ICE)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Wrote a Batch script to begin and output stitched files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code using NDVI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fully functional GUI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2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81000" y="672475"/>
            <a:ext cx="8381999" cy="106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Project Impact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721225" y="2244969"/>
            <a:ext cx="40419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Who will Benefit?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381000" y="2244969"/>
            <a:ext cx="4041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Economic Impact</a:t>
            </a:r>
          </a:p>
          <a:p>
            <a:pPr lvl="0" indent="228600" rtl="0">
              <a:spcBef>
                <a:spcPts val="0"/>
              </a:spcBef>
              <a:buClr>
                <a:schemeClr val="accent3"/>
              </a:buClr>
              <a:buFont typeface="Georgia"/>
              <a:buNone/>
            </a:pPr>
            <a:endParaRPr dirty="0"/>
          </a:p>
          <a:p>
            <a:pPr lvl="1" indent="533400" rtl="0">
              <a:spcBef>
                <a:spcPts val="0"/>
              </a:spcBef>
              <a:buClr>
                <a:schemeClr val="accent2"/>
              </a:buClr>
              <a:buFont typeface="Georgia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4718303" y="2708518"/>
            <a:ext cx="40419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US" dirty="0">
                <a:highlight>
                  <a:srgbClr val="FFFFFF"/>
                </a:highlight>
              </a:rPr>
              <a:t>Local, small-scale vineyards will see biggest </a:t>
            </a:r>
            <a:r>
              <a:rPr lang="en-US" dirty="0" smtClean="0">
                <a:highlight>
                  <a:srgbClr val="FFFFFF"/>
                </a:highlight>
              </a:rPr>
              <a:t>impact.</a:t>
            </a:r>
          </a:p>
          <a:p>
            <a:pPr marL="0" indent="0" rtl="0">
              <a:spcBef>
                <a:spcPts val="0"/>
              </a:spcBef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342900" indent="-342900"/>
            <a:r>
              <a:rPr lang="en-US" dirty="0" smtClean="0">
                <a:solidFill>
                  <a:schemeClr val="accent2"/>
                </a:solidFill>
                <a:highlight>
                  <a:srgbClr val="FFFFFF"/>
                </a:highlight>
              </a:rPr>
              <a:t>Increased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</a:rPr>
              <a:t>seasonal yields w/ lower </a:t>
            </a:r>
            <a:r>
              <a:rPr lang="en-US" dirty="0" smtClean="0">
                <a:solidFill>
                  <a:schemeClr val="accent2"/>
                </a:solidFill>
                <a:highlight>
                  <a:srgbClr val="FFFFFF"/>
                </a:highlight>
              </a:rPr>
              <a:t>costs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r>
              <a:rPr lang="en-US" dirty="0">
                <a:highlight>
                  <a:srgbClr val="FFFFFF"/>
                </a:highlight>
              </a:rPr>
              <a:t>Better disease detection and crop management</a:t>
            </a:r>
          </a:p>
          <a:p>
            <a:pPr marL="342900" indent="-342900"/>
            <a:endParaRPr lang="en-US" dirty="0"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>
              <a:highlight>
                <a:srgbClr val="FFFFFF"/>
              </a:highlight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"/>
          </p:nvPr>
        </p:nvSpPr>
        <p:spPr>
          <a:xfrm>
            <a:off x="381000" y="2747664"/>
            <a:ext cx="4041900" cy="226428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Pierce’s </a:t>
            </a:r>
            <a:r>
              <a:rPr lang="en-US" dirty="0"/>
              <a:t>Disease costs farmers an estimated total of $104.4 million per year in California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r>
              <a:rPr lang="en-US" dirty="0" smtClean="0"/>
              <a:t>Loss </a:t>
            </a:r>
            <a:r>
              <a:rPr lang="en-US" dirty="0"/>
              <a:t>of </a:t>
            </a:r>
            <a:r>
              <a:rPr lang="en-US" dirty="0" smtClean="0"/>
              <a:t>production</a:t>
            </a:r>
          </a:p>
          <a:p>
            <a:pPr marL="0" lvl="1" indent="0">
              <a:buClr>
                <a:schemeClr val="accent3"/>
              </a:buClr>
              <a:buNone/>
            </a:pPr>
            <a:endParaRPr lang="en-US" dirty="0" smtClean="0"/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Vine replacement </a:t>
            </a:r>
            <a:endParaRPr lang="en-US" dirty="0" smtClean="0"/>
          </a:p>
          <a:p>
            <a:pPr marL="0" lvl="1" indent="0">
              <a:buClr>
                <a:schemeClr val="accent3"/>
              </a:buClr>
              <a:buNone/>
            </a:pPr>
            <a:endParaRPr lang="en-US" dirty="0" smtClean="0"/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Disease Research</a:t>
            </a:r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endParaRPr lang="en-US" dirty="0"/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endParaRPr lang="en-US" dirty="0" smtClean="0"/>
          </a:p>
          <a:p>
            <a:pPr marL="342900" lvl="1" indent="-342900">
              <a:buClr>
                <a:schemeClr val="accent3"/>
              </a:buClr>
              <a:buFont typeface="Georgia"/>
              <a:buChar char="•"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342000"/>
            <a:ext cx="82296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Overall Project Timeline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0" y="1184125"/>
            <a:ext cx="7483639" cy="5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-88350" y="388410"/>
            <a:ext cx="9320699" cy="106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Current Phase and Semester Goals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1000" y="2972444"/>
            <a:ext cx="40416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Subteam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381000" y="3435993"/>
            <a:ext cx="40416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Modify camera to take IR images.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Mount camera to platform in such a way that the camera lens is normal to the earth’s surface.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Prepare platform for autonomous flight.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Optimize flight path and/or camera setting to expand on the reliability of the image-taking platform</a:t>
            </a:r>
            <a:r>
              <a:rPr lang="en-US" sz="1800" dirty="0"/>
              <a:t>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4718178" y="3435993"/>
            <a:ext cx="40419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Automate the post-flight image analysis process</a:t>
            </a: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Optimize and expand capabilities of analysis code</a:t>
            </a: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Address image stitching errors within our current implementation</a:t>
            </a: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Creates simple output interface for displaying the final results and relevant information to the user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504" y="2996915"/>
            <a:ext cx="4041600" cy="457200"/>
          </a:xfrm>
        </p:spPr>
        <p:txBody>
          <a:bodyPr/>
          <a:lstStyle/>
          <a:p>
            <a:pPr lvl="0" algn="ctr"/>
            <a:r>
              <a:rPr lang="en-US" dirty="0"/>
              <a:t>Imaging </a:t>
            </a:r>
            <a:r>
              <a:rPr lang="en-US" dirty="0" err="1"/>
              <a:t>Subteam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603" y="1444145"/>
            <a:ext cx="8296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Phase Four: Detailed Design</a:t>
            </a:r>
          </a:p>
          <a:p>
            <a:pPr marL="100126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Georgia" panose="02040502050405020303" pitchFamily="18" charset="0"/>
              </a:rPr>
              <a:t>Developed a complete working prototype, </a:t>
            </a:r>
            <a:r>
              <a:rPr lang="en-US" sz="20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 ready for testing</a:t>
            </a:r>
          </a:p>
          <a:p>
            <a:pPr marL="100126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Fully </a:t>
            </a:r>
            <a:r>
              <a:rPr lang="en-US" sz="2000" dirty="0">
                <a:solidFill>
                  <a:schemeClr val="accent2"/>
                </a:solidFill>
                <a:latin typeface="Georgia" panose="02040502050405020303" pitchFamily="18" charset="0"/>
              </a:rPr>
              <a:t>functional imaging software and platform</a:t>
            </a:r>
            <a:endParaRPr lang="en-US" sz="20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44" y="314870"/>
            <a:ext cx="8381999" cy="1069799"/>
          </a:xfrm>
        </p:spPr>
        <p:txBody>
          <a:bodyPr/>
          <a:lstStyle/>
          <a:p>
            <a:pPr algn="ctr"/>
            <a:r>
              <a:rPr lang="en-US" dirty="0" smtClean="0"/>
              <a:t>Challenges/Solutions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380999" y="1173203"/>
            <a:ext cx="8381999" cy="5197239"/>
          </a:xfrm>
        </p:spPr>
        <p:txBody>
          <a:bodyPr/>
          <a:lstStyle/>
          <a:p>
            <a:r>
              <a:rPr lang="en-US" dirty="0" smtClean="0"/>
              <a:t>Prior semester’s code was written in C++, we needed to convert all code to Java before we could create our executable JAR files</a:t>
            </a:r>
          </a:p>
          <a:p>
            <a:pPr marL="279401" indent="0">
              <a:buNone/>
            </a:pPr>
            <a:endParaRPr lang="en-US" dirty="0" smtClean="0"/>
          </a:p>
          <a:p>
            <a:r>
              <a:rPr lang="en-US" dirty="0" smtClean="0"/>
              <a:t>Not able to fly the drone on campus for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Solution:</a:t>
            </a:r>
            <a:r>
              <a:rPr lang="en-US" dirty="0" smtClean="0"/>
              <a:t> use a flag pole and mount our camera for sample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Take photos of vegetation/rot and perform analysis on sample images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65760" lvl="1" indent="-86359">
              <a:buClr>
                <a:schemeClr val="accent3"/>
              </a:buClr>
              <a:buFont typeface="Georgia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Old program that used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HSV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values/thresholds did not account for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shadows or change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terrain and could provide misleading results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87477" lvl="2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Solution: </a:t>
            </a:r>
            <a:r>
              <a:rPr lang="en-US" sz="2000" dirty="0">
                <a:solidFill>
                  <a:schemeClr val="accent2"/>
                </a:solidFill>
              </a:rPr>
              <a:t>switch to </a:t>
            </a:r>
            <a:r>
              <a:rPr lang="en-US" sz="2000" dirty="0" smtClean="0">
                <a:solidFill>
                  <a:schemeClr val="accent2"/>
                </a:solidFill>
              </a:rPr>
              <a:t>NDVI</a:t>
            </a:r>
          </a:p>
          <a:p>
            <a:pPr marL="887477" lvl="2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2"/>
                </a:solidFill>
              </a:rPr>
              <a:t>Modify camera by disassembling and removing IR filter and installing Cannon Hack Development Kit (CHDK)</a:t>
            </a:r>
          </a:p>
          <a:p>
            <a:pPr marL="887477" lvl="2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Our main image stitching program, Microsoft Ice, is not available on Mac or Linux.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  Solution:</a:t>
            </a:r>
            <a:r>
              <a:rPr lang="en-US" dirty="0" smtClean="0"/>
              <a:t> researched other free alternatives such as </a:t>
            </a:r>
            <a:r>
              <a:rPr lang="en-US" dirty="0" err="1" smtClean="0"/>
              <a:t>Hugin</a:t>
            </a:r>
            <a:r>
              <a:rPr lang="en-US" dirty="0" smtClean="0"/>
              <a:t> and tested/received similar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41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l="16650" r="30954"/>
          <a:stretch/>
        </p:blipFill>
        <p:spPr>
          <a:xfrm>
            <a:off x="4716325" y="2099598"/>
            <a:ext cx="4427674" cy="47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599728" cy="315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l="15737" t="8409" r="12267" b="8243"/>
          <a:stretch/>
        </p:blipFill>
        <p:spPr>
          <a:xfrm>
            <a:off x="5599724" y="0"/>
            <a:ext cx="3544274" cy="231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 l="25486" r="4204" b="1603"/>
          <a:stretch/>
        </p:blipFill>
        <p:spPr>
          <a:xfrm>
            <a:off x="0" y="3141500"/>
            <a:ext cx="4716327" cy="37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7">
            <a:alphaModFix/>
          </a:blip>
          <a:srcRect l="20474" t="27836" r="26579" b="39805"/>
          <a:stretch/>
        </p:blipFill>
        <p:spPr>
          <a:xfrm>
            <a:off x="2549874" y="6112475"/>
            <a:ext cx="2166453" cy="7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806</Words>
  <Application>Microsoft Office PowerPoint</Application>
  <PresentationFormat>On-screen Show (4:3)</PresentationFormat>
  <Paragraphs>150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Georgia</vt:lpstr>
      <vt:lpstr>Noto Sans Symbols</vt:lpstr>
      <vt:lpstr>Times New Roman</vt:lpstr>
      <vt:lpstr>Trebuchet MS</vt:lpstr>
      <vt:lpstr>Wingdings</vt:lpstr>
      <vt:lpstr>Urban</vt:lpstr>
      <vt:lpstr>Autonomous Solutions:  Unmanned Aerial Vehicles</vt:lpstr>
      <vt:lpstr>Mission Overview</vt:lpstr>
      <vt:lpstr>PowerPoint Presentation</vt:lpstr>
      <vt:lpstr>PowerPoint Presentation</vt:lpstr>
      <vt:lpstr>Project Impact </vt:lpstr>
      <vt:lpstr>Overall Project Timeline</vt:lpstr>
      <vt:lpstr>Current Phase and Semester Goals</vt:lpstr>
      <vt:lpstr>Challenges/Solutions</vt:lpstr>
      <vt:lpstr>PowerPoint Presentation</vt:lpstr>
      <vt:lpstr>Fall 2015 Semester Timeline </vt:lpstr>
      <vt:lpstr>Processing Software</vt:lpstr>
      <vt:lpstr>Analysis Technique</vt:lpstr>
      <vt:lpstr>PowerPoint Presentation</vt:lpstr>
      <vt:lpstr>Spring 2016 Semester </vt:lpstr>
      <vt:lpstr>Spring 2016 Projected Tasks</vt:lpstr>
      <vt:lpstr>Future of the UAV Project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Solutions:  Unmanned Aerial Vehicles</dc:title>
  <dc:creator>Majok Ring</dc:creator>
  <cp:lastModifiedBy>Majok Ring</cp:lastModifiedBy>
  <cp:revision>24</cp:revision>
  <dcterms:modified xsi:type="dcterms:W3CDTF">2015-12-14T11:07:15Z</dcterms:modified>
</cp:coreProperties>
</file>