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E4A8-C36D-46AA-9743-439F4492F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485C8-AD8C-45E9-AF7D-DD8483C4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A48E-3547-49A2-99B5-6B2CFDB8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F453-E287-4FCD-92C8-32D971CB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8565-1272-4787-A69A-BDBE9171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02E-58FE-4A42-BB16-CE3A1F15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BD26D-04AD-422F-9ED2-515F5D587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05EA-E7F3-447F-8585-A278885A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6D92-961C-42A1-B957-1E7EA42F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1EAB-7C10-4B17-84ED-9AB617E1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ABD31-B2ED-4554-9BF4-573B59A99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609EE-FC30-490B-8D3F-79007DFF7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25E6-27F4-4AA2-AFD4-EF82C72B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F2CF-11FF-437E-A65F-5C4A31DF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D452-B4E9-4770-A4AD-B60E3B98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00DF-14DD-40CD-9E6C-CFD16788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77CC-CF41-469A-8D63-AA38625A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8231-3CA4-409B-9937-CE711FB1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0CCB-AEFD-4749-8D40-29E5204F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7AC6-E5FC-466D-8614-C7DE056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7135-4942-4359-82EF-F35AE128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4C04-25D8-4F3E-81A3-3C3517CC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0BF7-93E0-4DDF-980F-A2BB9C1A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23DD-4904-4F9A-8C1B-D56681AA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CC18E-4C62-489B-A538-07607E4F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0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29BF-1CCE-4D84-A83E-31662CD0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34DF-4004-4628-83FE-61519141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C81D-0B0F-44A3-8A58-CE8665E8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EB875-4B39-457F-BF07-CC9E0968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F676-A8E9-4AE4-8785-3064645F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EB887-5B33-4BA8-A171-D1117686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A977-38ED-4947-980F-D81F5F23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4196-F664-4BE0-AF90-595B664B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3F0B-E019-47B2-A0C0-96198C48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08192-0DAA-4BB0-AE68-6DEFDF52A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3A928-587D-4CD9-8DC2-9890D63CB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16AAC-9701-47E8-8667-00D6642A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9A449-0149-40C6-840E-9A44D197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877B7-9812-4988-A790-1F7BC0CB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9FCD-594D-4615-9B2F-98BE3D61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B5615-F9A4-4234-A66D-F85AB4D6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16C98-3F7D-4F6B-A762-96BA7574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F7F0-1B91-4E48-ADED-F4BE1FB2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53F44-7E29-4AEC-BAC7-C5A4B1B2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75ACD-BF1B-42B9-8761-351FBDCF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3A633-4E4B-4A9A-87C7-87EDFD6F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7334-041E-4CAC-A1F9-0CA867C7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B404-41C7-4AFA-91C3-DE49302A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BA135-A7A5-48BB-81DE-79D392D04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E453-56BA-4E35-BEE1-6B739D40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B35F4-F659-47F8-B32E-4D483FE0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2B89D-4301-4AC4-BE68-2EE69D25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697D-DFDB-4421-A790-7F74485E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5F133-DDF6-4310-B815-3D3D247C1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98B0-6BF3-4E6E-B112-5711CD5F6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7249-1F6F-4AE1-98C1-71B7F993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3775A-8038-4304-A355-3CCFB482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75288-F6E6-43A0-94B1-DC79A26D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80877-6CE4-480D-8001-BCA68682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6F4D-6D70-40E7-970F-CB57DD88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C00F-18C2-46BE-8E0C-F9BB31759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A18C-17F6-4A8F-B024-BD4B5624D1B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4360-351D-449D-B1EC-DFE488D68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416A-F672-46BA-B30B-531357ABA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0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1F489F-0099-4F6E-93A6-C9603354E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8" t="617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61428"/>
            <a:ext cx="1703615" cy="1368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E34D91-4B1D-4739-8F03-8573CE5C5FA4}"/>
              </a:ext>
            </a:extLst>
          </p:cNvPr>
          <p:cNvSpPr txBox="1"/>
          <p:nvPr/>
        </p:nvSpPr>
        <p:spPr>
          <a:xfrm>
            <a:off x="190498" y="3564209"/>
            <a:ext cx="99168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Lato" panose="020F0502020204030203" pitchFamily="34" charset="0"/>
              </a:rPr>
              <a:t>Presentación para la Fuerza de Ventas</a:t>
            </a:r>
          </a:p>
          <a:p>
            <a:endParaRPr lang="es-ES" sz="2800" dirty="0">
              <a:latin typeface="Lato" panose="020F0502020204030203" pitchFamily="34" charset="0"/>
            </a:endParaRPr>
          </a:p>
          <a:p>
            <a:r>
              <a:rPr lang="es-ES" sz="2800" dirty="0">
                <a:latin typeface="Lato" panose="020F0502020204030203" pitchFamily="34" charset="0"/>
              </a:rPr>
              <a:t>Fecha: 12:00 PM - 03/05/2025</a:t>
            </a:r>
          </a:p>
          <a:p>
            <a:endParaRPr lang="es-ES" sz="2800" dirty="0">
              <a:latin typeface="Lato" panose="020F0502020204030203" pitchFamily="34" charset="0"/>
            </a:endParaRPr>
          </a:p>
          <a:p>
            <a:r>
              <a:rPr lang="es-ES" sz="2800" dirty="0">
                <a:latin typeface="Lato" panose="020F0502020204030203" pitchFamily="34" charset="0"/>
              </a:rPr>
              <a:t>Revisión de resultados globales y mes a mes para definir estrategias de mejora.</a:t>
            </a:r>
            <a:endParaRPr lang="en-US" sz="2800" dirty="0">
              <a:latin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43753-945E-4C0B-8539-8F6CBE1DBB14}"/>
              </a:ext>
            </a:extLst>
          </p:cNvPr>
          <p:cNvSpPr txBox="1"/>
          <p:nvPr/>
        </p:nvSpPr>
        <p:spPr>
          <a:xfrm>
            <a:off x="3193598" y="461065"/>
            <a:ext cx="88079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4400" b="1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Análisis de Productividad Q1 2025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2334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RECOMENDACIONES Y ACCIONES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7D60C-F381-4084-9212-12D19576F4C6}"/>
              </a:ext>
            </a:extLst>
          </p:cNvPr>
          <p:cNvSpPr txBox="1"/>
          <p:nvPr/>
        </p:nvSpPr>
        <p:spPr>
          <a:xfrm>
            <a:off x="206830" y="1242272"/>
            <a:ext cx="11778340" cy="565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Recuperar seguros: Crear o reiniciar plan "Seguro Éxito" en BOGOTA CENTRO con talleres de COSTAS.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Capacitación: Es necesario reforzar continuamente a los ejecutivos con menos de 6 meses, tomando como ejemplo las buenas prácticas de los top </a:t>
            </a:r>
            <a:r>
              <a:rPr lang="es-E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performers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Estabilizar créditos: Ajustar metas al percentil 50 y promover ventas cruzadas en ANTIOQUIA.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Intervenir en tiendas críticas (ÉXITO PARQUE FABRICATO, ÉXITO MAYORCA): Capacitación intensiva.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Acciones tecnológicas:</a:t>
            </a:r>
            <a:endParaRPr lang="es-ES" sz="20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Desarrollar un </a:t>
            </a:r>
            <a:r>
              <a:rPr lang="es-E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dashboard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que permita el monitoreo en tiempo real de la efectividad del plan "Seguro Éxito".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Crear una app móvil con alertas predictivas usando machine </a:t>
            </a:r>
            <a:r>
              <a:rPr lang="es-E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learning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para identificar riesgos de bajo desempeño.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Monitoreo: Actualizar </a:t>
            </a:r>
            <a:r>
              <a:rPr lang="es-E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dashboard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con tendencias mensuales.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4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6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84870-7889-4BC8-9943-CB336B727251}"/>
              </a:ext>
            </a:extLst>
          </p:cNvPr>
          <p:cNvSpPr txBox="1"/>
          <p:nvPr/>
        </p:nvSpPr>
        <p:spPr>
          <a:xfrm>
            <a:off x="206828" y="1345283"/>
            <a:ext cx="117783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Lato" panose="020F0502020204030203" pitchFamily="34" charset="0"/>
              </a:rPr>
              <a:t>Ejecutivos inactivos: </a:t>
            </a:r>
            <a:r>
              <a:rPr lang="es-ES" dirty="0">
                <a:latin typeface="Lato" panose="020F0502020204030203" pitchFamily="34" charset="0"/>
              </a:rPr>
              <a:t>81 de 1181 (6.86%)</a:t>
            </a:r>
          </a:p>
          <a:p>
            <a:endParaRPr lang="es-ES" dirty="0">
              <a:latin typeface="Lato" panose="020F0502020204030203" pitchFamily="34" charset="0"/>
            </a:endParaRPr>
          </a:p>
          <a:p>
            <a:r>
              <a:rPr lang="es-ES" b="1" dirty="0">
                <a:latin typeface="Lato" panose="020F0502020204030203" pitchFamily="34" charset="0"/>
              </a:rPr>
              <a:t>Cumplimiento (activos, n=1100):</a:t>
            </a:r>
          </a:p>
          <a:p>
            <a:endParaRPr lang="es-ES" dirty="0">
              <a:latin typeface="Lato" panose="020F0502020204030203" pitchFamily="34" charset="0"/>
            </a:endParaRPr>
          </a:p>
          <a:p>
            <a:r>
              <a:rPr lang="es-ES" b="1" dirty="0">
                <a:latin typeface="Lato" panose="020F0502020204030203" pitchFamily="34" charset="0"/>
              </a:rPr>
              <a:t>- Tarjetas: </a:t>
            </a:r>
            <a:r>
              <a:rPr lang="es-ES" dirty="0">
                <a:latin typeface="Lato" panose="020F0502020204030203" pitchFamily="34" charset="0"/>
              </a:rPr>
              <a:t>Media 115.73%, Mediana 106.06%</a:t>
            </a:r>
          </a:p>
          <a:p>
            <a:endParaRPr lang="es-ES" dirty="0">
              <a:latin typeface="Lato" panose="020F0502020204030203" pitchFamily="34" charset="0"/>
            </a:endParaRPr>
          </a:p>
          <a:p>
            <a:r>
              <a:rPr lang="es-ES" b="1" dirty="0">
                <a:latin typeface="Lato" panose="020F0502020204030203" pitchFamily="34" charset="0"/>
              </a:rPr>
              <a:t>- Seguros: </a:t>
            </a:r>
            <a:r>
              <a:rPr lang="es-ES" dirty="0">
                <a:latin typeface="Lato" panose="020F0502020204030203" pitchFamily="34" charset="0"/>
              </a:rPr>
              <a:t>Media 74.86%, Mediana 78.39%</a:t>
            </a:r>
          </a:p>
          <a:p>
            <a:endParaRPr lang="es-ES" dirty="0">
              <a:latin typeface="Lato" panose="020F0502020204030203" pitchFamily="34" charset="0"/>
            </a:endParaRPr>
          </a:p>
          <a:p>
            <a:r>
              <a:rPr lang="es-ES" b="1" dirty="0">
                <a:latin typeface="Lato" panose="020F0502020204030203" pitchFamily="34" charset="0"/>
              </a:rPr>
              <a:t>- Créditos: </a:t>
            </a:r>
            <a:r>
              <a:rPr lang="es-ES" dirty="0">
                <a:latin typeface="Lato" panose="020F0502020204030203" pitchFamily="34" charset="0"/>
              </a:rPr>
              <a:t>Media 120.12%, Mediana 100.97%</a:t>
            </a:r>
          </a:p>
          <a:p>
            <a:endParaRPr lang="es-ES" dirty="0">
              <a:latin typeface="Lato" panose="020F0502020204030203" pitchFamily="34" charset="0"/>
            </a:endParaRPr>
          </a:p>
          <a:p>
            <a:r>
              <a:rPr lang="es-ES" b="1" dirty="0">
                <a:latin typeface="Lato" panose="020F0502020204030203" pitchFamily="34" charset="0"/>
              </a:rPr>
              <a:t>Ventas: </a:t>
            </a:r>
            <a:r>
              <a:rPr lang="es-ES" dirty="0">
                <a:latin typeface="Lato" panose="020F0502020204030203" pitchFamily="34" charset="0"/>
              </a:rPr>
              <a:t>Tarjetas (Media 24.68), Seguros (Media 23.69), Créditos (Media 10.56)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4245429" y="262557"/>
            <a:ext cx="773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400" dirty="0">
                <a:solidFill>
                  <a:schemeClr val="bg1"/>
                </a:solidFill>
                <a:latin typeface="Lato" panose="020F0502020204030203" pitchFamily="34" charset="0"/>
              </a:rPr>
              <a:t>RESULTADOS GLOBALES</a:t>
            </a:r>
            <a:endParaRPr lang="en-US" sz="4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E4249-885B-47EF-B4E7-316B87C1C4A2}"/>
              </a:ext>
            </a:extLst>
          </p:cNvPr>
          <p:cNvSpPr txBox="1"/>
          <p:nvPr/>
        </p:nvSpPr>
        <p:spPr>
          <a:xfrm>
            <a:off x="206828" y="4841117"/>
            <a:ext cx="11778342" cy="1665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COSTAS lidera en seguros (84.60%) y SANTANDERES BOYACA en tarjetas (118.68%).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BOGOTA CENTRO rezagada: seguros (55.89%), créditos (98.81%).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Ejecutivos nuevos (&lt;6 meses) tienen bajo desempeño: tarjetas (71.48%), seguros (28.61%).</a:t>
            </a:r>
          </a:p>
        </p:txBody>
      </p:sp>
    </p:spTree>
    <p:extLst>
      <p:ext uri="{BB962C8B-B14F-4D97-AF65-F5344CB8AC3E}">
        <p14:creationId xmlns:p14="http://schemas.microsoft.com/office/powerpoint/2010/main" val="367379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84870-7889-4BC8-9943-CB336B727251}"/>
              </a:ext>
            </a:extLst>
          </p:cNvPr>
          <p:cNvSpPr txBox="1"/>
          <p:nvPr/>
        </p:nvSpPr>
        <p:spPr>
          <a:xfrm>
            <a:off x="206828" y="1345283"/>
            <a:ext cx="11778342" cy="221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Enero (n=330):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Tarjetas 118.44%, Seguros 75.62%, Créditos 221.40%</a:t>
            </a:r>
          </a:p>
          <a:p>
            <a:pPr algn="l">
              <a:lnSpc>
                <a:spcPct val="200000"/>
              </a:lnSpc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Febrero (n=382):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Tarjetas 108.48%, Seguros 85.40%, Créditos 85.84%</a:t>
            </a:r>
          </a:p>
          <a:p>
            <a:pPr algn="l">
              <a:lnSpc>
                <a:spcPct val="200000"/>
              </a:lnSpc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Marzo (n=388):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Tarjetas 120.40%, Seguros 64.17%, Créditos 80.14%</a:t>
            </a:r>
          </a:p>
          <a:p>
            <a:pPr>
              <a:lnSpc>
                <a:spcPct val="200000"/>
              </a:lnSpc>
            </a:pP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4245429" y="262557"/>
            <a:ext cx="773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400" dirty="0">
                <a:solidFill>
                  <a:schemeClr val="bg1"/>
                </a:solidFill>
                <a:latin typeface="Lato" panose="020F0502020204030203" pitchFamily="34" charset="0"/>
              </a:rPr>
              <a:t>RESULTADOS MES A MES</a:t>
            </a:r>
            <a:endParaRPr lang="en-US" sz="4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21D68-273B-427A-B623-A926901A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6" y="3629137"/>
            <a:ext cx="5758544" cy="2853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087D2-C612-4996-9397-4855D056C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36" y="3629138"/>
            <a:ext cx="5494034" cy="28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MATRICES DE CUMPLIMIENTO GLOBAL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740C7-8B4E-4E9F-AD8E-3B6FF990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38" y="1431317"/>
            <a:ext cx="5889170" cy="1997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B244FE-13DA-4424-9D8A-C9B9E7A7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416" y="3029187"/>
            <a:ext cx="5889170" cy="19898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CE9B7-6C9E-418A-98B9-741258E0F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38" y="4510771"/>
            <a:ext cx="5889170" cy="19790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408362-C10F-437D-8206-E14F08D39724}"/>
              </a:ext>
            </a:extLst>
          </p:cNvPr>
          <p:cNvSpPr txBox="1"/>
          <p:nvPr/>
        </p:nvSpPr>
        <p:spPr>
          <a:xfrm>
            <a:off x="311602" y="1131892"/>
            <a:ext cx="58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TARJETAS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D26E6-F26A-4134-B3FD-7C83871DA88C}"/>
              </a:ext>
            </a:extLst>
          </p:cNvPr>
          <p:cNvSpPr txBox="1"/>
          <p:nvPr/>
        </p:nvSpPr>
        <p:spPr>
          <a:xfrm>
            <a:off x="6226626" y="5843521"/>
            <a:ext cx="586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Seguros representa el producto con mayores problemas de cumplimiento y requiere atención especial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FB6D2-7936-49C6-BF51-C5C4EC65F96B}"/>
              </a:ext>
            </a:extLst>
          </p:cNvPr>
          <p:cNvSpPr txBox="1"/>
          <p:nvPr/>
        </p:nvSpPr>
        <p:spPr>
          <a:xfrm>
            <a:off x="311602" y="4068829"/>
            <a:ext cx="58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CRÉDITOS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8FB154-E38E-44CC-8CB0-7366D0BC3269}"/>
              </a:ext>
            </a:extLst>
          </p:cNvPr>
          <p:cNvSpPr txBox="1"/>
          <p:nvPr/>
        </p:nvSpPr>
        <p:spPr>
          <a:xfrm>
            <a:off x="6325962" y="2770126"/>
            <a:ext cx="58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SEGUROS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2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CORRELACIONES (REVISIÓN DE METAS)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947C1-35DF-4A17-B3A9-5673081D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37" y="1224645"/>
            <a:ext cx="9280070" cy="46400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C56A8-E8D6-47FD-87AB-750A17B07D16}"/>
              </a:ext>
            </a:extLst>
          </p:cNvPr>
          <p:cNvSpPr txBox="1"/>
          <p:nvPr/>
        </p:nvSpPr>
        <p:spPr>
          <a:xfrm>
            <a:off x="1459893" y="5864680"/>
            <a:ext cx="9470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latin typeface="Lato" panose="020F0502020204030203" pitchFamily="34" charset="0"/>
              </a:rPr>
              <a:t>Análisis basado en R²:</a:t>
            </a:r>
          </a:p>
          <a:p>
            <a:r>
              <a:rPr lang="es-ES" sz="1400" dirty="0">
                <a:latin typeface="Lato" panose="020F0502020204030203" pitchFamily="34" charset="0"/>
              </a:rPr>
              <a:t>Tarjetas vs cumplimiento tarjetas: R²=0.000 - Relación muy débil o inexistente. Las metas podrían estar mal definidas.</a:t>
            </a:r>
          </a:p>
          <a:p>
            <a:r>
              <a:rPr lang="es-ES" sz="1400" dirty="0">
                <a:latin typeface="Lato" panose="020F0502020204030203" pitchFamily="34" charset="0"/>
              </a:rPr>
              <a:t>Seguros vs cumplimiento seguros: R²=0.355 - Relación débil. Las ventas tienen poca influencia en el cumplimiento.</a:t>
            </a:r>
          </a:p>
          <a:p>
            <a:r>
              <a:rPr lang="es-ES" sz="1400" dirty="0">
                <a:latin typeface="Lato" panose="020F0502020204030203" pitchFamily="34" charset="0"/>
              </a:rPr>
              <a:t>Créditos vs cumplimiento créditos: R²=0.503 - Relación moderada. Las ventas explican parcialmente el cumplimiento.</a:t>
            </a:r>
            <a:endParaRPr lang="en-US" sz="1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3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TOP Y BOTTOM PERFORMERS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12001-C53B-4CD6-95D9-DE55A2B86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795" y="1404265"/>
            <a:ext cx="3681816" cy="3040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6638A3-3502-4105-A5E2-875A2568B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589" y="4438129"/>
            <a:ext cx="3702597" cy="2360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6A911E-2392-47AF-9514-011347580B2D}"/>
              </a:ext>
            </a:extLst>
          </p:cNvPr>
          <p:cNvSpPr txBox="1"/>
          <p:nvPr/>
        </p:nvSpPr>
        <p:spPr>
          <a:xfrm>
            <a:off x="238279" y="1083460"/>
            <a:ext cx="36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CRÉDITOS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FCC4F-CC73-4FFA-8F5D-01B1C1FCD657}"/>
              </a:ext>
            </a:extLst>
          </p:cNvPr>
          <p:cNvSpPr txBox="1"/>
          <p:nvPr/>
        </p:nvSpPr>
        <p:spPr>
          <a:xfrm>
            <a:off x="4247850" y="1088970"/>
            <a:ext cx="36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TARJETAS</a:t>
            </a:r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C398D-F61A-487A-B0A5-56119105E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0745" y="4436282"/>
            <a:ext cx="3690509" cy="23444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43DE1F-4C88-4959-994C-81EA1391B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244" y="1413964"/>
            <a:ext cx="3696298" cy="30166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5382D1-5CEF-4CBE-B1DF-0931660D1818}"/>
              </a:ext>
            </a:extLst>
          </p:cNvPr>
          <p:cNvSpPr txBox="1"/>
          <p:nvPr/>
        </p:nvSpPr>
        <p:spPr>
          <a:xfrm>
            <a:off x="8288871" y="1107434"/>
            <a:ext cx="36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SEGUROS</a:t>
            </a:r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FBF3D6-25C7-4206-8AAF-6C0E5BF80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9973" y="1409716"/>
            <a:ext cx="3715197" cy="30334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FE3E9-EA68-43A9-968F-411892DE80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6322" y="4436282"/>
            <a:ext cx="3684170" cy="23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CONCLUSIONES CLAVE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7D60C-F381-4084-9212-12D19576F4C6}"/>
              </a:ext>
            </a:extLst>
          </p:cNvPr>
          <p:cNvSpPr txBox="1"/>
          <p:nvPr/>
        </p:nvSpPr>
        <p:spPr>
          <a:xfrm>
            <a:off x="206830" y="1500112"/>
            <a:ext cx="11778340" cy="3686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Tarjetas: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Crecimiento constante (120.40% en marzo), superando el global (115.73%).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Seguros: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Pico en febrero (85.40%), pero caída a 64.17% en marzo, por debajo del global (74.86%).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Créditos: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Alta en enero (221.40%), estabilización baja en marzo (80.14%), lejos del global (120.12%).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COSTAS lidera en seguros (77.48%) y tarjetas (124.78%), mientras BOGOTA CENTRO sigue rezagada (seguros: 44.61%).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Ejecutivos nuevos mejoran en tarjetas (84.79%) pero retroceden en seguros (25.59%).</a:t>
            </a:r>
          </a:p>
        </p:txBody>
      </p:sp>
    </p:spTree>
    <p:extLst>
      <p:ext uri="{BB962C8B-B14F-4D97-AF65-F5344CB8AC3E}">
        <p14:creationId xmlns:p14="http://schemas.microsoft.com/office/powerpoint/2010/main" val="210547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CAMPAÑA IMPULSO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7D60C-F381-4084-9212-12D19576F4C6}"/>
              </a:ext>
            </a:extLst>
          </p:cNvPr>
          <p:cNvSpPr txBox="1"/>
          <p:nvPr/>
        </p:nvSpPr>
        <p:spPr>
          <a:xfrm>
            <a:off x="206830" y="1500112"/>
            <a:ext cx="11778340" cy="3070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Objetivo: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Incrementar productividad en seguros y créditos en 10% y mantener tarjetas.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Incentivos: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Bono de $50,000 COP por 5 seguros o 3 créditos extras (ejecutivos nuevos).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Capacitación: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Talleres con ÉXITO USME y ÉXITO CENTRO SANTA MARTA (9-13 de junio).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Automatización: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CRM para reducir tareas administrativas (lanzamiento: 1 de junio).</a:t>
            </a:r>
          </a:p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Duración: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Junio 2025</a:t>
            </a:r>
          </a:p>
        </p:txBody>
      </p:sp>
    </p:spTree>
    <p:extLst>
      <p:ext uri="{BB962C8B-B14F-4D97-AF65-F5344CB8AC3E}">
        <p14:creationId xmlns:p14="http://schemas.microsoft.com/office/powerpoint/2010/main" val="95664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COSTOS Y RESULTADOS ESPERADOS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7D60C-F381-4084-9212-12D19576F4C6}"/>
              </a:ext>
            </a:extLst>
          </p:cNvPr>
          <p:cNvSpPr txBox="1"/>
          <p:nvPr/>
        </p:nvSpPr>
        <p:spPr>
          <a:xfrm>
            <a:off x="206830" y="1500112"/>
            <a:ext cx="11778340" cy="4301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Costo total: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$4,584,400 COP</a:t>
            </a:r>
          </a:p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 Capacitación: 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$60,000 COP</a:t>
            </a:r>
          </a:p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 Incentivos: 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$4,500,000 COP</a:t>
            </a:r>
          </a:p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 Automatización (CRM): 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$24,400 COP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 Seguros: 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+10.83% (75% cumplimiento, ~1,055 ventas adicionales).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1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Créditos: 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+9.86% (90% cumplimiento, ~372 ventas adicionales).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 Ingresos estimados: 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$181,360 COP (ROI inicial: 5-10% a 3 meses).</a:t>
            </a:r>
          </a:p>
        </p:txBody>
      </p:sp>
    </p:spTree>
    <p:extLst>
      <p:ext uri="{BB962C8B-B14F-4D97-AF65-F5344CB8AC3E}">
        <p14:creationId xmlns:p14="http://schemas.microsoft.com/office/powerpoint/2010/main" val="340802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657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Daniel Rojas</dc:creator>
  <cp:lastModifiedBy>José Daniel Rojas</cp:lastModifiedBy>
  <cp:revision>10</cp:revision>
  <dcterms:created xsi:type="dcterms:W3CDTF">2025-05-03T10:58:25Z</dcterms:created>
  <dcterms:modified xsi:type="dcterms:W3CDTF">2025-05-03T14:39:16Z</dcterms:modified>
</cp:coreProperties>
</file>