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66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FFFF"/>
    <a:srgbClr val="8A1E20"/>
    <a:srgbClr val="C66D59"/>
    <a:srgbClr val="A6A6A6"/>
    <a:srgbClr val="242424"/>
    <a:srgbClr val="313131"/>
    <a:srgbClr val="6B6B6B"/>
    <a:srgbClr val="000000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2173" autoAdjust="0"/>
  </p:normalViewPr>
  <p:slideViewPr>
    <p:cSldViewPr snapToGrid="0" snapToObjects="1">
      <p:cViewPr varScale="1">
        <p:scale>
          <a:sx n="66" d="100"/>
          <a:sy n="66" d="100"/>
        </p:scale>
        <p:origin x="677" y="38"/>
      </p:cViewPr>
      <p:guideLst>
        <p:guide orient="horz" pos="288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51230B-DEFE-41BF-AE8E-656F58EA70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0072A-679B-416E-A8C6-A68F32034D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C5F8E-E2C2-4FF9-8B57-67D4FB61D29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46562-1858-4365-AC96-85ABBBD831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65DC0-29A6-487E-ADC7-0F95B07BFF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39E49-0E4D-4526-A292-CC7BBB602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25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26823-CDC3-40E7-87B7-CBC6A76F7F85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1E33E-517B-45F9-BF3E-7CCBB13D5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7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273A24-443F-BF4F-9E84-84EC5EBE3C0F}"/>
              </a:ext>
            </a:extLst>
          </p:cNvPr>
          <p:cNvSpPr/>
          <p:nvPr userDrawn="1"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8200D-B3B4-4148-9C6D-568491394D5E}"/>
              </a:ext>
            </a:extLst>
          </p:cNvPr>
          <p:cNvSpPr/>
          <p:nvPr userDrawn="1"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9D34ED-79DE-2446-9395-DDA4722F187C}"/>
              </a:ext>
            </a:extLst>
          </p:cNvPr>
          <p:cNvSpPr/>
          <p:nvPr userDrawn="1"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068D8B-FCBD-9043-A778-F9E3EB1FB9D3}"/>
              </a:ext>
            </a:extLst>
          </p:cNvPr>
          <p:cNvSpPr/>
          <p:nvPr userDrawn="1"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AA7307-0F3C-BE4F-8289-31F0B27316F2}"/>
              </a:ext>
            </a:extLst>
          </p:cNvPr>
          <p:cNvSpPr/>
          <p:nvPr userDrawn="1"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F985EA3-C591-1F46-B398-FF28856FDB78}"/>
              </a:ext>
            </a:extLst>
          </p:cNvPr>
          <p:cNvSpPr/>
          <p:nvPr userDrawn="1"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AA7426-D0A9-1144-BDFB-A2CD3ABBF841}"/>
              </a:ext>
            </a:extLst>
          </p:cNvPr>
          <p:cNvSpPr/>
          <p:nvPr userDrawn="1"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A541760-3579-3541-8582-EE306D55BFFB}"/>
              </a:ext>
            </a:extLst>
          </p:cNvPr>
          <p:cNvSpPr/>
          <p:nvPr userDrawn="1"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5A8E1DC-C43B-074B-8A90-6F9EABBB4BA4}"/>
              </a:ext>
            </a:extLst>
          </p:cNvPr>
          <p:cNvSpPr/>
          <p:nvPr userDrawn="1"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EE3A366-64CF-F74B-92EE-2A831059C7E9}"/>
              </a:ext>
            </a:extLst>
          </p:cNvPr>
          <p:cNvSpPr/>
          <p:nvPr userDrawn="1"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F57B189-54BE-4647-8C20-06C0DB75C419}"/>
              </a:ext>
            </a:extLst>
          </p:cNvPr>
          <p:cNvSpPr/>
          <p:nvPr userDrawn="1"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AF55E1-7B1E-D444-B87C-2908C39FEE77}"/>
              </a:ext>
            </a:extLst>
          </p:cNvPr>
          <p:cNvSpPr/>
          <p:nvPr userDrawn="1"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C752DD5-E82A-4D49-B083-42200C07519A}"/>
              </a:ext>
            </a:extLst>
          </p:cNvPr>
          <p:cNvSpPr/>
          <p:nvPr userDrawn="1"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1" name="AutoShape 110">
            <a:extLst>
              <a:ext uri="{FF2B5EF4-FFF2-40B4-BE49-F238E27FC236}">
                <a16:creationId xmlns:a16="http://schemas.microsoft.com/office/drawing/2014/main" id="{4740BF11-121E-FA4F-A0B2-545FE62EA0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2" name="AutoShape 110">
            <a:extLst>
              <a:ext uri="{FF2B5EF4-FFF2-40B4-BE49-F238E27FC236}">
                <a16:creationId xmlns:a16="http://schemas.microsoft.com/office/drawing/2014/main" id="{AFA85E8E-6A00-3044-BBBA-588898110D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3" name="AutoShape 110">
            <a:extLst>
              <a:ext uri="{FF2B5EF4-FFF2-40B4-BE49-F238E27FC236}">
                <a16:creationId xmlns:a16="http://schemas.microsoft.com/office/drawing/2014/main" id="{BD7D58B3-98A6-4649-8A78-96DF752614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4" name="AutoShape 110">
            <a:extLst>
              <a:ext uri="{FF2B5EF4-FFF2-40B4-BE49-F238E27FC236}">
                <a16:creationId xmlns:a16="http://schemas.microsoft.com/office/drawing/2014/main" id="{99C182F0-8A7C-504A-9A54-449A83F388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5" name="AutoShape 110">
            <a:extLst>
              <a:ext uri="{FF2B5EF4-FFF2-40B4-BE49-F238E27FC236}">
                <a16:creationId xmlns:a16="http://schemas.microsoft.com/office/drawing/2014/main" id="{9D1051D0-507B-AD4A-B0AD-E475849C00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C7AC686A-1508-BF48-911D-61D82AABC7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522" y="258763"/>
            <a:ext cx="1362615" cy="24813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7">
            <a:extLst>
              <a:ext uri="{FF2B5EF4-FFF2-40B4-BE49-F238E27FC236}">
                <a16:creationId xmlns:a16="http://schemas.microsoft.com/office/drawing/2014/main" id="{B876D68E-F284-354A-92F8-5F77347449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522" y="506896"/>
            <a:ext cx="1362615" cy="618324"/>
          </a:xfrm>
        </p:spPr>
        <p:txBody>
          <a:bodyPr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solidFill>
                  <a:srgbClr val="6B6B6B"/>
                </a:solidFill>
              </a:rPr>
              <a:t>Click to edit Master text styles</a:t>
            </a:r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72B3DBB3-1959-194A-B523-EB85330EED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8679" y="258763"/>
            <a:ext cx="1362615" cy="24813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2B58263-52CE-A840-BE43-6EC1E908E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8679" y="506896"/>
            <a:ext cx="1362615" cy="618324"/>
          </a:xfrm>
        </p:spPr>
        <p:txBody>
          <a:bodyPr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solidFill>
                  <a:srgbClr val="6B6B6B"/>
                </a:solidFill>
              </a:rPr>
              <a:t>Click to edit Master text styles</a:t>
            </a:r>
          </a:p>
        </p:txBody>
      </p:sp>
      <p:sp>
        <p:nvSpPr>
          <p:cNvPr id="52" name="Text Placeholder 47">
            <a:extLst>
              <a:ext uri="{FF2B5EF4-FFF2-40B4-BE49-F238E27FC236}">
                <a16:creationId xmlns:a16="http://schemas.microsoft.com/office/drawing/2014/main" id="{26EB032E-EC81-0A4B-B52C-8C2C4C3F23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5714" y="258763"/>
            <a:ext cx="1362615" cy="24813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47">
            <a:extLst>
              <a:ext uri="{FF2B5EF4-FFF2-40B4-BE49-F238E27FC236}">
                <a16:creationId xmlns:a16="http://schemas.microsoft.com/office/drawing/2014/main" id="{E142B6AC-952F-7848-BBE6-347DCB7B89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15714" y="506896"/>
            <a:ext cx="1362615" cy="618324"/>
          </a:xfrm>
        </p:spPr>
        <p:txBody>
          <a:bodyPr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solidFill>
                  <a:srgbClr val="6B6B6B"/>
                </a:solidFill>
              </a:rPr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E0489ECC-6BF5-5B4E-90C3-BEE52E4247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52628" y="258763"/>
            <a:ext cx="1362615" cy="24813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47">
            <a:extLst>
              <a:ext uri="{FF2B5EF4-FFF2-40B4-BE49-F238E27FC236}">
                <a16:creationId xmlns:a16="http://schemas.microsoft.com/office/drawing/2014/main" id="{F5FDBE0B-BF91-454F-884E-BD1DBC7FBA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52628" y="506896"/>
            <a:ext cx="1362615" cy="618324"/>
          </a:xfrm>
        </p:spPr>
        <p:txBody>
          <a:bodyPr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solidFill>
                  <a:srgbClr val="6B6B6B"/>
                </a:solidFill>
              </a:rPr>
              <a:t>Click to edit Master text styles</a:t>
            </a:r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BFA5A588-B7EF-C54C-845B-1DE2DEB664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79602" y="258763"/>
            <a:ext cx="1362615" cy="24813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EB929D32-6BE2-A740-9A19-3C58C9989F3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79602" y="506896"/>
            <a:ext cx="1362615" cy="618324"/>
          </a:xfrm>
        </p:spPr>
        <p:txBody>
          <a:bodyPr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solidFill>
                  <a:srgbClr val="6B6B6B"/>
                </a:solidFill>
              </a:rPr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28EEF54E-168F-DA4E-944A-F77FE6A16B2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716514" y="258763"/>
            <a:ext cx="1362615" cy="24813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198BA63D-3812-4B40-A56C-E9D3715494D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716514" y="506896"/>
            <a:ext cx="1362615" cy="618324"/>
          </a:xfrm>
        </p:spPr>
        <p:txBody>
          <a:bodyPr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solidFill>
                  <a:srgbClr val="6B6B6B"/>
                </a:solidFill>
              </a:rPr>
              <a:t>Click to edit Master text styles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761076FF-D12B-874E-B2F7-D7211892E9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650" y="3198481"/>
            <a:ext cx="4957763" cy="26828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3A9C68A9-C47F-6248-80FB-A955A9DC3F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90359" y="3178672"/>
            <a:ext cx="4957763" cy="26828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1C57B-256E-4EA5-95B2-273397D4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732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B06C68-2033-4C07-A8BB-6AFD8787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068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B28668-D0B4-4642-A9B3-CBA5793C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23FD8-9B29-48BE-9B13-D60D66B09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973C-0895-4565-8BE2-E391D4C67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87992-AC73-0F40-947E-82D8A23C02F8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97526-4E25-46B6-BBC0-76F09745B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6307D-A76F-4D43-AE38-74E6CD47F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A1D25-9CDC-424F-90D9-21F089225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2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492E48-064D-4C9A-9E75-0ADE2D5CA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-2"/>
            <a:ext cx="12192000" cy="6858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37D439-9F70-4C98-9585-B396EC45C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562" y="494816"/>
            <a:ext cx="8194876" cy="6146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349812-0270-46FB-B11D-A69BB52CA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562" y="494817"/>
            <a:ext cx="2885954" cy="29488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A552D1-10E5-4FFF-BF61-1C0813FD693D}"/>
              </a:ext>
            </a:extLst>
          </p:cNvPr>
          <p:cNvSpPr txBox="1">
            <a:spLocks/>
          </p:cNvSpPr>
          <p:nvPr/>
        </p:nvSpPr>
        <p:spPr>
          <a:xfrm>
            <a:off x="0" y="4082983"/>
            <a:ext cx="12192000" cy="492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ighlight>
                  <a:srgbClr val="CCFF99"/>
                </a:highlight>
              </a:rPr>
              <a:t>WHERE ON EARTH </a:t>
            </a:r>
            <a:r>
              <a:rPr lang="en-US" sz="2000" b="1" dirty="0">
                <a:highlight>
                  <a:srgbClr val="CCFF99"/>
                </a:highlight>
              </a:rPr>
              <a:t>YOU</a:t>
            </a:r>
            <a:r>
              <a:rPr lang="en-US" sz="1800" b="1" dirty="0">
                <a:highlight>
                  <a:srgbClr val="CCFF99"/>
                </a:highlight>
              </a:rPr>
              <a:t> WANT TO OPEN A BELOVED RESTAURANT ???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54C2A7E-7C45-45D1-975D-F22BA3CADA6A}"/>
              </a:ext>
            </a:extLst>
          </p:cNvPr>
          <p:cNvGrpSpPr/>
          <p:nvPr/>
        </p:nvGrpSpPr>
        <p:grpSpPr>
          <a:xfrm>
            <a:off x="2390956" y="4747345"/>
            <a:ext cx="7718381" cy="1029177"/>
            <a:chOff x="2390956" y="4747345"/>
            <a:chExt cx="7718381" cy="102917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F94FD3D-2547-4466-8E85-56BA1DFE7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0956" y="4781460"/>
              <a:ext cx="1223025" cy="9609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E0EC929-5E53-462C-B22C-D8715D859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72768" y="4747345"/>
              <a:ext cx="1136569" cy="10291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753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6244F0E-E7B6-4A04-8DC8-B38361AF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2D932-072D-4F6F-9565-39F33727B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IDEAS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C6757E-BE18-477E-893D-3D8A1C30EB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INSPIRED BY 1</a:t>
            </a:r>
            <a:r>
              <a:rPr lang="en-US" baseline="30000" dirty="0"/>
              <a:t>ST</a:t>
            </a:r>
            <a:r>
              <a:rPr lang="en-US" dirty="0"/>
              <a:t> DATA ANALYSIS DEMO IN CLASS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0E200F5-D183-4DF6-86A3-F11C030ACA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YELP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2EB61DF-E041-4E82-9590-5ABB7F4ED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Fetch restaurant data across US</a:t>
            </a:r>
          </a:p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E9017A3-B81B-498C-A1CB-30A53E854E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Data Cleanup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227897A-9DA0-468D-BC1B-043E23138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15714" y="506896"/>
            <a:ext cx="1610524" cy="789442"/>
          </a:xfrm>
        </p:spPr>
        <p:txBody>
          <a:bodyPr/>
          <a:lstStyle/>
          <a:p>
            <a:r>
              <a:rPr lang="en-US" dirty="0"/>
              <a:t>Clean up the data, and find the possible category move 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90252FF-B760-47E7-9992-47728EA73C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98540" y="237836"/>
            <a:ext cx="1487605" cy="248133"/>
          </a:xfrm>
        </p:spPr>
        <p:txBody>
          <a:bodyPr/>
          <a:lstStyle/>
          <a:p>
            <a:r>
              <a:rPr lang="en-US" b="1" dirty="0" err="1"/>
              <a:t>OpenWeather</a:t>
            </a:r>
            <a:endParaRPr lang="en-US" b="1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6B1E823-8644-4D6B-93C8-31008C7C66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52628" y="506895"/>
            <a:ext cx="1487605" cy="789441"/>
          </a:xfrm>
        </p:spPr>
        <p:txBody>
          <a:bodyPr/>
          <a:lstStyle/>
          <a:p>
            <a:r>
              <a:rPr lang="en-US" dirty="0"/>
              <a:t>Pull weather information into the cleaned-up data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162ECDC-CAF5-41B3-94DD-E997C8F75F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/>
              <a:t>Correlation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DDD301C-2B86-4C4B-B95E-569A9418526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79602" y="506896"/>
            <a:ext cx="1610524" cy="789442"/>
          </a:xfrm>
        </p:spPr>
        <p:txBody>
          <a:bodyPr/>
          <a:lstStyle/>
          <a:p>
            <a:r>
              <a:rPr lang="en-US" dirty="0"/>
              <a:t>Test of Correlation among </a:t>
            </a:r>
            <a:r>
              <a:rPr lang="en-US" dirty="0" err="1"/>
              <a:t>ratingscore</a:t>
            </a:r>
            <a:r>
              <a:rPr lang="en-US" dirty="0"/>
              <a:t> and weather metric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AFBF0A8-4F67-4F19-939F-B48DF607D10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b="1" dirty="0"/>
              <a:t>Solution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B8FADBF-386E-44AF-9B96-7576396AB6E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490521" y="492931"/>
            <a:ext cx="1742937" cy="618324"/>
          </a:xfrm>
        </p:spPr>
        <p:txBody>
          <a:bodyPr/>
          <a:lstStyle/>
          <a:p>
            <a:r>
              <a:rPr lang="en-US" dirty="0"/>
              <a:t>Find the best choice city to open a target category store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981FF7F5-C074-41CC-985B-20FA32A3F5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Execute by :</a:t>
            </a:r>
          </a:p>
          <a:p>
            <a:r>
              <a:rPr lang="en-US" dirty="0"/>
              <a:t>Sebastian Castano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8B3B42E-3E1D-4013-BE03-4749FB3E46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Execute by :</a:t>
            </a:r>
          </a:p>
          <a:p>
            <a:r>
              <a:rPr lang="en-US" dirty="0" err="1"/>
              <a:t>YingYing</a:t>
            </a:r>
            <a:r>
              <a:rPr lang="en-US" dirty="0"/>
              <a:t> Wang</a:t>
            </a:r>
          </a:p>
          <a:p>
            <a:endParaRPr lang="en-US" dirty="0"/>
          </a:p>
        </p:txBody>
      </p:sp>
      <p:sp>
        <p:nvSpPr>
          <p:cNvPr id="4" name="Freeform 18" descr="Icon of flow chart"/>
          <p:cNvSpPr>
            <a:spLocks/>
          </p:cNvSpPr>
          <p:nvPr/>
        </p:nvSpPr>
        <p:spPr bwMode="auto">
          <a:xfrm>
            <a:off x="4556017" y="1710872"/>
            <a:ext cx="941787" cy="597062"/>
          </a:xfrm>
          <a:custGeom>
            <a:avLst/>
            <a:gdLst/>
            <a:ahLst/>
            <a:cxnLst>
              <a:cxn ang="0">
                <a:pos x="2952" y="1466"/>
              </a:cxn>
              <a:cxn ang="0">
                <a:pos x="2952" y="1102"/>
              </a:cxn>
              <a:cxn ang="0">
                <a:pos x="1727" y="1102"/>
              </a:cxn>
              <a:cxn ang="0">
                <a:pos x="1727" y="822"/>
              </a:cxn>
              <a:cxn ang="0">
                <a:pos x="2270" y="822"/>
              </a:cxn>
              <a:cxn ang="0">
                <a:pos x="2270" y="0"/>
              </a:cxn>
              <a:cxn ang="0">
                <a:pos x="1073" y="0"/>
              </a:cxn>
              <a:cxn ang="0">
                <a:pos x="1073" y="822"/>
              </a:cxn>
              <a:cxn ang="0">
                <a:pos x="1615" y="822"/>
              </a:cxn>
              <a:cxn ang="0">
                <a:pos x="1615" y="1102"/>
              </a:cxn>
              <a:cxn ang="0">
                <a:pos x="392" y="1102"/>
              </a:cxn>
              <a:cxn ang="0">
                <a:pos x="392" y="1466"/>
              </a:cxn>
              <a:cxn ang="0">
                <a:pos x="0" y="1466"/>
              </a:cxn>
              <a:cxn ang="0">
                <a:pos x="0" y="2120"/>
              </a:cxn>
              <a:cxn ang="0">
                <a:pos x="951" y="2120"/>
              </a:cxn>
              <a:cxn ang="0">
                <a:pos x="951" y="1466"/>
              </a:cxn>
              <a:cxn ang="0">
                <a:pos x="504" y="1466"/>
              </a:cxn>
              <a:cxn ang="0">
                <a:pos x="504" y="1214"/>
              </a:cxn>
              <a:cxn ang="0">
                <a:pos x="1615" y="1214"/>
              </a:cxn>
              <a:cxn ang="0">
                <a:pos x="1615" y="1466"/>
              </a:cxn>
              <a:cxn ang="0">
                <a:pos x="1196" y="1466"/>
              </a:cxn>
              <a:cxn ang="0">
                <a:pos x="1196" y="2120"/>
              </a:cxn>
              <a:cxn ang="0">
                <a:pos x="2147" y="2120"/>
              </a:cxn>
              <a:cxn ang="0">
                <a:pos x="2147" y="1466"/>
              </a:cxn>
              <a:cxn ang="0">
                <a:pos x="1727" y="1466"/>
              </a:cxn>
              <a:cxn ang="0">
                <a:pos x="1727" y="1214"/>
              </a:cxn>
              <a:cxn ang="0">
                <a:pos x="2840" y="1214"/>
              </a:cxn>
              <a:cxn ang="0">
                <a:pos x="2840" y="1466"/>
              </a:cxn>
              <a:cxn ang="0">
                <a:pos x="2393" y="1466"/>
              </a:cxn>
              <a:cxn ang="0">
                <a:pos x="2393" y="2120"/>
              </a:cxn>
              <a:cxn ang="0">
                <a:pos x="3344" y="2120"/>
              </a:cxn>
              <a:cxn ang="0">
                <a:pos x="3344" y="1466"/>
              </a:cxn>
              <a:cxn ang="0">
                <a:pos x="2952" y="1466"/>
              </a:cxn>
            </a:cxnLst>
            <a:rect l="0" t="0" r="r" b="b"/>
            <a:pathLst>
              <a:path w="3344" h="212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anchor="ctr" anchorCtr="1">
            <a:norm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400" b="1" dirty="0"/>
          </a:p>
        </p:txBody>
      </p:sp>
      <p:sp>
        <p:nvSpPr>
          <p:cNvPr id="5" name="Freeform 71" descr="Icon of gears"/>
          <p:cNvSpPr>
            <a:spLocks noEditPoints="1"/>
          </p:cNvSpPr>
          <p:nvPr/>
        </p:nvSpPr>
        <p:spPr bwMode="auto">
          <a:xfrm>
            <a:off x="2505081" y="1595928"/>
            <a:ext cx="828170" cy="813111"/>
          </a:xfrm>
          <a:custGeom>
            <a:avLst/>
            <a:gdLst/>
            <a:ahLst/>
            <a:cxnLst>
              <a:cxn ang="0">
                <a:pos x="2762" y="601"/>
              </a:cxn>
              <a:cxn ang="0">
                <a:pos x="2283" y="0"/>
              </a:cxn>
              <a:cxn ang="0">
                <a:pos x="1262" y="325"/>
              </a:cxn>
              <a:cxn ang="0">
                <a:pos x="1219" y="1087"/>
              </a:cxn>
              <a:cxn ang="0">
                <a:pos x="1440" y="1801"/>
              </a:cxn>
              <a:cxn ang="0">
                <a:pos x="1919" y="2402"/>
              </a:cxn>
              <a:cxn ang="0">
                <a:pos x="2940" y="2077"/>
              </a:cxn>
              <a:cxn ang="0">
                <a:pos x="2983" y="1315"/>
              </a:cxn>
              <a:cxn ang="0">
                <a:pos x="2058" y="1619"/>
              </a:cxn>
              <a:cxn ang="0">
                <a:pos x="1957" y="1595"/>
              </a:cxn>
              <a:cxn ang="0">
                <a:pos x="1866" y="1549"/>
              </a:cxn>
              <a:cxn ang="0">
                <a:pos x="1790" y="1483"/>
              </a:cxn>
              <a:cxn ang="0">
                <a:pos x="1732" y="1401"/>
              </a:cxn>
              <a:cxn ang="0">
                <a:pos x="1694" y="1306"/>
              </a:cxn>
              <a:cxn ang="0">
                <a:pos x="1681" y="1201"/>
              </a:cxn>
              <a:cxn ang="0">
                <a:pos x="1690" y="1117"/>
              </a:cxn>
              <a:cxn ang="0">
                <a:pos x="1723" y="1019"/>
              </a:cxn>
              <a:cxn ang="0">
                <a:pos x="1777" y="935"/>
              </a:cxn>
              <a:cxn ang="0">
                <a:pos x="1850" y="865"/>
              </a:cxn>
              <a:cxn ang="0">
                <a:pos x="1937" y="814"/>
              </a:cxn>
              <a:cxn ang="0">
                <a:pos x="2037" y="786"/>
              </a:cxn>
              <a:cxn ang="0">
                <a:pos x="2122" y="782"/>
              </a:cxn>
              <a:cxn ang="0">
                <a:pos x="2225" y="801"/>
              </a:cxn>
              <a:cxn ang="0">
                <a:pos x="2318" y="842"/>
              </a:cxn>
              <a:cxn ang="0">
                <a:pos x="2397" y="905"/>
              </a:cxn>
              <a:cxn ang="0">
                <a:pos x="2460" y="984"/>
              </a:cxn>
              <a:cxn ang="0">
                <a:pos x="2501" y="1077"/>
              </a:cxn>
              <a:cxn ang="0">
                <a:pos x="2520" y="1179"/>
              </a:cxn>
              <a:cxn ang="0">
                <a:pos x="2516" y="1265"/>
              </a:cxn>
              <a:cxn ang="0">
                <a:pos x="2488" y="1365"/>
              </a:cxn>
              <a:cxn ang="0">
                <a:pos x="2437" y="1452"/>
              </a:cxn>
              <a:cxn ang="0">
                <a:pos x="2367" y="1525"/>
              </a:cxn>
              <a:cxn ang="0">
                <a:pos x="2283" y="1579"/>
              </a:cxn>
              <a:cxn ang="0">
                <a:pos x="2185" y="1612"/>
              </a:cxn>
              <a:cxn ang="0">
                <a:pos x="2101" y="1621"/>
              </a:cxn>
              <a:cxn ang="0">
                <a:pos x="1250" y="1981"/>
              </a:cxn>
              <a:cxn ang="0">
                <a:pos x="630" y="1776"/>
              </a:cxn>
              <a:cxn ang="0">
                <a:pos x="337" y="2137"/>
              </a:cxn>
              <a:cxn ang="0">
                <a:pos x="189" y="2567"/>
              </a:cxn>
              <a:cxn ang="0">
                <a:pos x="210" y="3034"/>
              </a:cxn>
              <a:cxn ang="0">
                <a:pos x="830" y="3240"/>
              </a:cxn>
              <a:cxn ang="0">
                <a:pos x="1123" y="2880"/>
              </a:cxn>
              <a:cxn ang="0">
                <a:pos x="1270" y="2450"/>
              </a:cxn>
              <a:cxn ang="0">
                <a:pos x="684" y="2676"/>
              </a:cxn>
              <a:cxn ang="0">
                <a:pos x="609" y="2640"/>
              </a:cxn>
              <a:cxn ang="0">
                <a:pos x="561" y="2575"/>
              </a:cxn>
              <a:cxn ang="0">
                <a:pos x="548" y="2508"/>
              </a:cxn>
              <a:cxn ang="0">
                <a:pos x="568" y="2427"/>
              </a:cxn>
              <a:cxn ang="0">
                <a:pos x="623" y="2366"/>
              </a:cxn>
              <a:cxn ang="0">
                <a:pos x="701" y="2338"/>
              </a:cxn>
              <a:cxn ang="0">
                <a:pos x="769" y="2345"/>
              </a:cxn>
              <a:cxn ang="0">
                <a:pos x="839" y="2388"/>
              </a:cxn>
              <a:cxn ang="0">
                <a:pos x="882" y="2458"/>
              </a:cxn>
              <a:cxn ang="0">
                <a:pos x="888" y="2526"/>
              </a:cxn>
              <a:cxn ang="0">
                <a:pos x="861" y="2604"/>
              </a:cxn>
              <a:cxn ang="0">
                <a:pos x="800" y="2658"/>
              </a:cxn>
              <a:cxn ang="0">
                <a:pos x="718" y="2679"/>
              </a:cxn>
            </a:cxnLst>
            <a:rect l="0" t="0" r="r" b="b"/>
            <a:pathLst>
              <a:path w="3300" h="324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anchor="ctr" anchorCtr="1">
            <a:norm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400" b="1"/>
          </a:p>
        </p:txBody>
      </p:sp>
      <p:grpSp>
        <p:nvGrpSpPr>
          <p:cNvPr id="17" name="Group 365" descr="Icon of lightbulb"/>
          <p:cNvGrpSpPr>
            <a:grpSpLocks noChangeAspect="1"/>
          </p:cNvGrpSpPr>
          <p:nvPr/>
        </p:nvGrpSpPr>
        <p:grpSpPr>
          <a:xfrm>
            <a:off x="481689" y="1617054"/>
            <a:ext cx="463383" cy="816853"/>
            <a:chOff x="5102225" y="1727200"/>
            <a:chExt cx="2289175" cy="4035425"/>
          </a:xfrm>
          <a:solidFill>
            <a:srgbClr val="8A1E20"/>
          </a:solidFill>
        </p:grpSpPr>
        <p:sp>
          <p:nvSpPr>
            <p:cNvPr id="13" name="Freeform 4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4699000"/>
              <a:ext cx="1101725" cy="1063625"/>
            </a:xfrm>
            <a:custGeom>
              <a:avLst/>
              <a:gdLst/>
              <a:ahLst/>
              <a:cxnLst>
                <a:cxn ang="0">
                  <a:pos x="676" y="298"/>
                </a:cxn>
                <a:cxn ang="0">
                  <a:pos x="688" y="276"/>
                </a:cxn>
                <a:cxn ang="0">
                  <a:pos x="694" y="246"/>
                </a:cxn>
                <a:cxn ang="0">
                  <a:pos x="688" y="216"/>
                </a:cxn>
                <a:cxn ang="0">
                  <a:pos x="676" y="192"/>
                </a:cxn>
                <a:cxn ang="0">
                  <a:pos x="684" y="180"/>
                </a:cxn>
                <a:cxn ang="0">
                  <a:pos x="692" y="152"/>
                </a:cxn>
                <a:cxn ang="0">
                  <a:pos x="692" y="122"/>
                </a:cxn>
                <a:cxn ang="0">
                  <a:pos x="684" y="94"/>
                </a:cxn>
                <a:cxn ang="0">
                  <a:pos x="676" y="84"/>
                </a:cxn>
                <a:cxn ang="0">
                  <a:pos x="688" y="64"/>
                </a:cxn>
                <a:cxn ang="0">
                  <a:pos x="692" y="42"/>
                </a:cxn>
                <a:cxn ang="0">
                  <a:pos x="688" y="18"/>
                </a:cxn>
                <a:cxn ang="0">
                  <a:pos x="676" y="0"/>
                </a:cxn>
                <a:cxn ang="0">
                  <a:pos x="16" y="0"/>
                </a:cxn>
                <a:cxn ang="0">
                  <a:pos x="6" y="16"/>
                </a:cxn>
                <a:cxn ang="0">
                  <a:pos x="4" y="34"/>
                </a:cxn>
                <a:cxn ang="0">
                  <a:pos x="6" y="50"/>
                </a:cxn>
                <a:cxn ang="0">
                  <a:pos x="16" y="66"/>
                </a:cxn>
                <a:cxn ang="0">
                  <a:pos x="10" y="78"/>
                </a:cxn>
                <a:cxn ang="0">
                  <a:pos x="2" y="102"/>
                </a:cxn>
                <a:cxn ang="0">
                  <a:pos x="2" y="128"/>
                </a:cxn>
                <a:cxn ang="0">
                  <a:pos x="10" y="150"/>
                </a:cxn>
                <a:cxn ang="0">
                  <a:pos x="16" y="160"/>
                </a:cxn>
                <a:cxn ang="0">
                  <a:pos x="6" y="186"/>
                </a:cxn>
                <a:cxn ang="0">
                  <a:pos x="2" y="216"/>
                </a:cxn>
                <a:cxn ang="0">
                  <a:pos x="6" y="244"/>
                </a:cxn>
                <a:cxn ang="0">
                  <a:pos x="16" y="268"/>
                </a:cxn>
                <a:cxn ang="0">
                  <a:pos x="8" y="278"/>
                </a:cxn>
                <a:cxn ang="0">
                  <a:pos x="0" y="304"/>
                </a:cxn>
                <a:cxn ang="0">
                  <a:pos x="2" y="332"/>
                </a:cxn>
                <a:cxn ang="0">
                  <a:pos x="8" y="356"/>
                </a:cxn>
                <a:cxn ang="0">
                  <a:pos x="16" y="368"/>
                </a:cxn>
                <a:cxn ang="0">
                  <a:pos x="4" y="390"/>
                </a:cxn>
                <a:cxn ang="0">
                  <a:pos x="2" y="414"/>
                </a:cxn>
                <a:cxn ang="0">
                  <a:pos x="4" y="436"/>
                </a:cxn>
                <a:cxn ang="0">
                  <a:pos x="16" y="454"/>
                </a:cxn>
                <a:cxn ang="0">
                  <a:pos x="134" y="620"/>
                </a:cxn>
                <a:cxn ang="0">
                  <a:pos x="184" y="628"/>
                </a:cxn>
                <a:cxn ang="0">
                  <a:pos x="198" y="638"/>
                </a:cxn>
                <a:cxn ang="0">
                  <a:pos x="234" y="654"/>
                </a:cxn>
                <a:cxn ang="0">
                  <a:pos x="274" y="664"/>
                </a:cxn>
                <a:cxn ang="0">
                  <a:pos x="318" y="670"/>
                </a:cxn>
                <a:cxn ang="0">
                  <a:pos x="362" y="670"/>
                </a:cxn>
                <a:cxn ang="0">
                  <a:pos x="406" y="664"/>
                </a:cxn>
                <a:cxn ang="0">
                  <a:pos x="444" y="654"/>
                </a:cxn>
                <a:cxn ang="0">
                  <a:pos x="478" y="638"/>
                </a:cxn>
                <a:cxn ang="0">
                  <a:pos x="492" y="620"/>
                </a:cxn>
                <a:cxn ang="0">
                  <a:pos x="650" y="454"/>
                </a:cxn>
                <a:cxn ang="0">
                  <a:pos x="676" y="454"/>
                </a:cxn>
                <a:cxn ang="0">
                  <a:pos x="686" y="444"/>
                </a:cxn>
                <a:cxn ang="0">
                  <a:pos x="690" y="428"/>
                </a:cxn>
                <a:cxn ang="0">
                  <a:pos x="686" y="412"/>
                </a:cxn>
                <a:cxn ang="0">
                  <a:pos x="676" y="398"/>
                </a:cxn>
                <a:cxn ang="0">
                  <a:pos x="684" y="386"/>
                </a:cxn>
                <a:cxn ang="0">
                  <a:pos x="694" y="360"/>
                </a:cxn>
                <a:cxn ang="0">
                  <a:pos x="694" y="332"/>
                </a:cxn>
                <a:cxn ang="0">
                  <a:pos x="684" y="308"/>
                </a:cxn>
                <a:cxn ang="0">
                  <a:pos x="676" y="298"/>
                </a:cxn>
              </a:cxnLst>
              <a:rect l="0" t="0" r="r" b="b"/>
              <a:pathLst>
                <a:path w="694" h="67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4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2225" y="1727200"/>
              <a:ext cx="2289175" cy="2886075"/>
            </a:xfrm>
            <a:custGeom>
              <a:avLst/>
              <a:gdLst/>
              <a:ahLst/>
              <a:cxnLst>
                <a:cxn ang="0">
                  <a:pos x="354" y="1670"/>
                </a:cxn>
                <a:cxn ang="0">
                  <a:pos x="286" y="1428"/>
                </a:cxn>
                <a:cxn ang="0">
                  <a:pos x="180" y="1218"/>
                </a:cxn>
                <a:cxn ang="0">
                  <a:pos x="80" y="1062"/>
                </a:cxn>
                <a:cxn ang="0">
                  <a:pos x="22" y="904"/>
                </a:cxn>
                <a:cxn ang="0">
                  <a:pos x="0" y="732"/>
                </a:cxn>
                <a:cxn ang="0">
                  <a:pos x="0" y="710"/>
                </a:cxn>
                <a:cxn ang="0">
                  <a:pos x="26" y="546"/>
                </a:cxn>
                <a:cxn ang="0">
                  <a:pos x="94" y="370"/>
                </a:cxn>
                <a:cxn ang="0">
                  <a:pos x="194" y="226"/>
                </a:cxn>
                <a:cxn ang="0">
                  <a:pos x="320" y="118"/>
                </a:cxn>
                <a:cxn ang="0">
                  <a:pos x="466" y="44"/>
                </a:cxn>
                <a:cxn ang="0">
                  <a:pos x="622" y="6"/>
                </a:cxn>
                <a:cxn ang="0">
                  <a:pos x="718" y="0"/>
                </a:cxn>
                <a:cxn ang="0">
                  <a:pos x="876" y="16"/>
                </a:cxn>
                <a:cxn ang="0">
                  <a:pos x="1030" y="68"/>
                </a:cxn>
                <a:cxn ang="0">
                  <a:pos x="1168" y="156"/>
                </a:cxn>
                <a:cxn ang="0">
                  <a:pos x="1286" y="278"/>
                </a:cxn>
                <a:cxn ang="0">
                  <a:pos x="1376" y="434"/>
                </a:cxn>
                <a:cxn ang="0">
                  <a:pos x="1432" y="624"/>
                </a:cxn>
                <a:cxn ang="0">
                  <a:pos x="1442" y="714"/>
                </a:cxn>
                <a:cxn ang="0">
                  <a:pos x="1424" y="900"/>
                </a:cxn>
                <a:cxn ang="0">
                  <a:pos x="1354" y="1082"/>
                </a:cxn>
                <a:cxn ang="0">
                  <a:pos x="1298" y="1154"/>
                </a:cxn>
                <a:cxn ang="0">
                  <a:pos x="1174" y="1348"/>
                </a:cxn>
                <a:cxn ang="0">
                  <a:pos x="1090" y="1570"/>
                </a:cxn>
                <a:cxn ang="0">
                  <a:pos x="1066" y="1758"/>
                </a:cxn>
                <a:cxn ang="0">
                  <a:pos x="368" y="1818"/>
                </a:cxn>
                <a:cxn ang="0">
                  <a:pos x="994" y="1634"/>
                </a:cxn>
                <a:cxn ang="0">
                  <a:pos x="1064" y="1394"/>
                </a:cxn>
                <a:cxn ang="0">
                  <a:pos x="1180" y="1182"/>
                </a:cxn>
                <a:cxn ang="0">
                  <a:pos x="1286" y="1038"/>
                </a:cxn>
                <a:cxn ang="0">
                  <a:pos x="1346" y="882"/>
                </a:cxn>
                <a:cxn ang="0">
                  <a:pos x="1362" y="716"/>
                </a:cxn>
                <a:cxn ang="0">
                  <a:pos x="1336" y="564"/>
                </a:cxn>
                <a:cxn ang="0">
                  <a:pos x="1274" y="406"/>
                </a:cxn>
                <a:cxn ang="0">
                  <a:pos x="1182" y="280"/>
                </a:cxn>
                <a:cxn ang="0">
                  <a:pos x="1070" y="184"/>
                </a:cxn>
                <a:cxn ang="0">
                  <a:pos x="942" y="120"/>
                </a:cxn>
                <a:cxn ang="0">
                  <a:pos x="804" y="86"/>
                </a:cxn>
                <a:cxn ang="0">
                  <a:pos x="690" y="82"/>
                </a:cxn>
                <a:cxn ang="0">
                  <a:pos x="548" y="104"/>
                </a:cxn>
                <a:cxn ang="0">
                  <a:pos x="414" y="156"/>
                </a:cxn>
                <a:cxn ang="0">
                  <a:pos x="296" y="238"/>
                </a:cxn>
                <a:cxn ang="0">
                  <a:pos x="198" y="352"/>
                </a:cxn>
                <a:cxn ang="0">
                  <a:pos x="126" y="498"/>
                </a:cxn>
                <a:cxn ang="0">
                  <a:pos x="86" y="676"/>
                </a:cxn>
                <a:cxn ang="0">
                  <a:pos x="82" y="732"/>
                </a:cxn>
                <a:cxn ang="0">
                  <a:pos x="92" y="846"/>
                </a:cxn>
                <a:cxn ang="0">
                  <a:pos x="152" y="1026"/>
                </a:cxn>
                <a:cxn ang="0">
                  <a:pos x="292" y="1252"/>
                </a:cxn>
                <a:cxn ang="0">
                  <a:pos x="390" y="1474"/>
                </a:cxn>
                <a:cxn ang="0">
                  <a:pos x="444" y="1736"/>
                </a:cxn>
              </a:cxnLst>
              <a:rect l="0" t="0" r="r" b="b"/>
              <a:pathLst>
                <a:path w="1442" h="1818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54" descr="Icon of graph"/>
          <p:cNvGrpSpPr/>
          <p:nvPr/>
        </p:nvGrpSpPr>
        <p:grpSpPr>
          <a:xfrm>
            <a:off x="8948386" y="1627646"/>
            <a:ext cx="714967" cy="609858"/>
            <a:chOff x="1490663" y="846138"/>
            <a:chExt cx="381000" cy="323850"/>
          </a:xfrm>
          <a:solidFill>
            <a:srgbClr val="0070C0"/>
          </a:solidFill>
        </p:grpSpPr>
        <p:sp>
          <p:nvSpPr>
            <p:cNvPr id="7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663" y="942975"/>
              <a:ext cx="381000" cy="227013"/>
            </a:xfrm>
            <a:custGeom>
              <a:avLst/>
              <a:gdLst/>
              <a:ahLst/>
              <a:cxnLst>
                <a:cxn ang="0">
                  <a:pos x="721" y="429"/>
                </a:cxn>
                <a:cxn ang="0">
                  <a:pos x="721" y="429"/>
                </a:cxn>
                <a:cxn ang="0">
                  <a:pos x="0" y="429"/>
                </a:cxn>
                <a:cxn ang="0">
                  <a:pos x="0" y="429"/>
                </a:cxn>
                <a:cxn ang="0">
                  <a:pos x="0" y="0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23" y="405"/>
                </a:cxn>
                <a:cxn ang="0">
                  <a:pos x="721" y="405"/>
                </a:cxn>
                <a:cxn ang="0">
                  <a:pos x="721" y="429"/>
                </a:cxn>
              </a:cxnLst>
              <a:rect l="0" t="0" r="r" b="b"/>
              <a:pathLst>
                <a:path w="721" h="429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  <p:sp>
          <p:nvSpPr>
            <p:cNvPr id="8" name="Rectangle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1055688"/>
              <a:ext cx="69850" cy="103188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700" b="1"/>
            </a:p>
          </p:txBody>
        </p:sp>
        <p:sp>
          <p:nvSpPr>
            <p:cNvPr id="9" name="Rectangle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987425"/>
              <a:ext cx="69850" cy="171450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  <p:sp>
          <p:nvSpPr>
            <p:cNvPr id="10" name="Rectangle 2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800" y="923925"/>
              <a:ext cx="69850" cy="234950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  <p:sp>
          <p:nvSpPr>
            <p:cNvPr id="11" name="Rectangle 2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700" y="846138"/>
              <a:ext cx="69850" cy="312738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</p:grpSp>
      <p:sp>
        <p:nvSpPr>
          <p:cNvPr id="15" name="Freeform 5" descr="Icon of puzzle piece"/>
          <p:cNvSpPr>
            <a:spLocks/>
          </p:cNvSpPr>
          <p:nvPr/>
        </p:nvSpPr>
        <p:spPr bwMode="auto">
          <a:xfrm rot="2700000">
            <a:off x="6875111" y="1598240"/>
            <a:ext cx="618906" cy="838665"/>
          </a:xfrm>
          <a:custGeom>
            <a:avLst/>
            <a:gdLst/>
            <a:ahLst/>
            <a:cxnLst>
              <a:cxn ang="0">
                <a:pos x="1886" y="656"/>
              </a:cxn>
              <a:cxn ang="0">
                <a:pos x="1838" y="614"/>
              </a:cxn>
              <a:cxn ang="0">
                <a:pos x="1560" y="638"/>
              </a:cxn>
              <a:cxn ang="0">
                <a:pos x="1300" y="610"/>
              </a:cxn>
              <a:cxn ang="0">
                <a:pos x="1176" y="546"/>
              </a:cxn>
              <a:cxn ang="0">
                <a:pos x="1106" y="476"/>
              </a:cxn>
              <a:cxn ang="0">
                <a:pos x="1118" y="376"/>
              </a:cxn>
              <a:cxn ang="0">
                <a:pos x="1122" y="190"/>
              </a:cxn>
              <a:cxn ang="0">
                <a:pos x="1024" y="38"/>
              </a:cxn>
              <a:cxn ang="0">
                <a:pos x="912" y="0"/>
              </a:cxn>
              <a:cxn ang="0">
                <a:pos x="786" y="42"/>
              </a:cxn>
              <a:cxn ang="0">
                <a:pos x="724" y="168"/>
              </a:cxn>
              <a:cxn ang="0">
                <a:pos x="734" y="296"/>
              </a:cxn>
              <a:cxn ang="0">
                <a:pos x="756" y="446"/>
              </a:cxn>
              <a:cxn ang="0">
                <a:pos x="668" y="518"/>
              </a:cxn>
              <a:cxn ang="0">
                <a:pos x="574" y="536"/>
              </a:cxn>
              <a:cxn ang="0">
                <a:pos x="320" y="472"/>
              </a:cxn>
              <a:cxn ang="0">
                <a:pos x="84" y="422"/>
              </a:cxn>
              <a:cxn ang="0">
                <a:pos x="68" y="748"/>
              </a:cxn>
              <a:cxn ang="0">
                <a:pos x="114" y="932"/>
              </a:cxn>
              <a:cxn ang="0">
                <a:pos x="178" y="974"/>
              </a:cxn>
              <a:cxn ang="0">
                <a:pos x="274" y="938"/>
              </a:cxn>
              <a:cxn ang="0">
                <a:pos x="350" y="952"/>
              </a:cxn>
              <a:cxn ang="0">
                <a:pos x="412" y="1024"/>
              </a:cxn>
              <a:cxn ang="0">
                <a:pos x="424" y="1194"/>
              </a:cxn>
              <a:cxn ang="0">
                <a:pos x="386" y="1426"/>
              </a:cxn>
              <a:cxn ang="0">
                <a:pos x="322" y="1496"/>
              </a:cxn>
              <a:cxn ang="0">
                <a:pos x="206" y="1484"/>
              </a:cxn>
              <a:cxn ang="0">
                <a:pos x="72" y="1424"/>
              </a:cxn>
              <a:cxn ang="0">
                <a:pos x="14" y="1456"/>
              </a:cxn>
              <a:cxn ang="0">
                <a:pos x="0" y="1536"/>
              </a:cxn>
              <a:cxn ang="0">
                <a:pos x="60" y="1874"/>
              </a:cxn>
              <a:cxn ang="0">
                <a:pos x="162" y="2044"/>
              </a:cxn>
              <a:cxn ang="0">
                <a:pos x="530" y="2052"/>
              </a:cxn>
              <a:cxn ang="0">
                <a:pos x="690" y="2092"/>
              </a:cxn>
              <a:cxn ang="0">
                <a:pos x="700" y="2140"/>
              </a:cxn>
              <a:cxn ang="0">
                <a:pos x="658" y="2322"/>
              </a:cxn>
              <a:cxn ang="0">
                <a:pos x="644" y="2470"/>
              </a:cxn>
              <a:cxn ang="0">
                <a:pos x="730" y="2576"/>
              </a:cxn>
              <a:cxn ang="0">
                <a:pos x="900" y="2598"/>
              </a:cxn>
              <a:cxn ang="0">
                <a:pos x="1044" y="2520"/>
              </a:cxn>
              <a:cxn ang="0">
                <a:pos x="1070" y="2370"/>
              </a:cxn>
              <a:cxn ang="0">
                <a:pos x="1030" y="2206"/>
              </a:cxn>
              <a:cxn ang="0">
                <a:pos x="1016" y="2142"/>
              </a:cxn>
              <a:cxn ang="0">
                <a:pos x="1082" y="2076"/>
              </a:cxn>
              <a:cxn ang="0">
                <a:pos x="1432" y="2040"/>
              </a:cxn>
              <a:cxn ang="0">
                <a:pos x="1740" y="1830"/>
              </a:cxn>
              <a:cxn ang="0">
                <a:pos x="1722" y="1686"/>
              </a:cxn>
              <a:cxn ang="0">
                <a:pos x="1646" y="1654"/>
              </a:cxn>
              <a:cxn ang="0">
                <a:pos x="1500" y="1650"/>
              </a:cxn>
              <a:cxn ang="0">
                <a:pos x="1430" y="1584"/>
              </a:cxn>
              <a:cxn ang="0">
                <a:pos x="1400" y="1464"/>
              </a:cxn>
              <a:cxn ang="0">
                <a:pos x="1426" y="1278"/>
              </a:cxn>
              <a:cxn ang="0">
                <a:pos x="1476" y="1174"/>
              </a:cxn>
              <a:cxn ang="0">
                <a:pos x="1540" y="1156"/>
              </a:cxn>
              <a:cxn ang="0">
                <a:pos x="1698" y="1236"/>
              </a:cxn>
              <a:cxn ang="0">
                <a:pos x="1776" y="1252"/>
              </a:cxn>
              <a:cxn ang="0">
                <a:pos x="1854" y="1176"/>
              </a:cxn>
              <a:cxn ang="0">
                <a:pos x="1906" y="990"/>
              </a:cxn>
            </a:cxnLst>
            <a:rect l="0" t="0" r="r" b="b"/>
            <a:pathLst>
              <a:path w="1912" h="260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anchor="ctr" anchorCtr="1">
            <a:norm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100" b="1"/>
          </a:p>
        </p:txBody>
      </p:sp>
      <p:sp>
        <p:nvSpPr>
          <p:cNvPr id="16" name="Freeform 23" descr="Icon of question mark"/>
          <p:cNvSpPr>
            <a:spLocks noEditPoints="1"/>
          </p:cNvSpPr>
          <p:nvPr/>
        </p:nvSpPr>
        <p:spPr bwMode="auto">
          <a:xfrm>
            <a:off x="11174505" y="1617054"/>
            <a:ext cx="533627" cy="720172"/>
          </a:xfrm>
          <a:custGeom>
            <a:avLst/>
            <a:gdLst/>
            <a:ahLst/>
            <a:cxnLst>
              <a:cxn ang="0">
                <a:pos x="357" y="1068"/>
              </a:cxn>
              <a:cxn ang="0">
                <a:pos x="364" y="975"/>
              </a:cxn>
              <a:cxn ang="0">
                <a:pos x="380" y="900"/>
              </a:cxn>
              <a:cxn ang="0">
                <a:pos x="430" y="808"/>
              </a:cxn>
              <a:cxn ang="0">
                <a:pos x="483" y="748"/>
              </a:cxn>
              <a:cxn ang="0">
                <a:pos x="662" y="591"/>
              </a:cxn>
              <a:cxn ang="0">
                <a:pos x="700" y="556"/>
              </a:cxn>
              <a:cxn ang="0">
                <a:pos x="737" y="507"/>
              </a:cxn>
              <a:cxn ang="0">
                <a:pos x="750" y="461"/>
              </a:cxn>
              <a:cxn ang="0">
                <a:pos x="748" y="432"/>
              </a:cxn>
              <a:cxn ang="0">
                <a:pos x="735" y="397"/>
              </a:cxn>
              <a:cxn ang="0">
                <a:pos x="715" y="368"/>
              </a:cxn>
              <a:cxn ang="0">
                <a:pos x="695" y="355"/>
              </a:cxn>
              <a:cxn ang="0">
                <a:pos x="656" y="340"/>
              </a:cxn>
              <a:cxn ang="0">
                <a:pos x="609" y="335"/>
              </a:cxn>
              <a:cxn ang="0">
                <a:pos x="572" y="338"/>
              </a:cxn>
              <a:cxn ang="0">
                <a:pos x="523" y="355"/>
              </a:cxn>
              <a:cxn ang="0">
                <a:pos x="481" y="386"/>
              </a:cxn>
              <a:cxn ang="0">
                <a:pos x="459" y="417"/>
              </a:cxn>
              <a:cxn ang="0">
                <a:pos x="433" y="479"/>
              </a:cxn>
              <a:cxn ang="0">
                <a:pos x="417" y="563"/>
              </a:cxn>
              <a:cxn ang="0">
                <a:pos x="7" y="455"/>
              </a:cxn>
              <a:cxn ang="0">
                <a:pos x="33" y="351"/>
              </a:cxn>
              <a:cxn ang="0">
                <a:pos x="64" y="280"/>
              </a:cxn>
              <a:cxn ang="0">
                <a:pos x="102" y="216"/>
              </a:cxn>
              <a:cxn ang="0">
                <a:pos x="150" y="157"/>
              </a:cxn>
              <a:cxn ang="0">
                <a:pos x="187" y="123"/>
              </a:cxn>
              <a:cxn ang="0">
                <a:pos x="251" y="79"/>
              </a:cxn>
              <a:cxn ang="0">
                <a:pos x="325" y="44"/>
              </a:cxn>
              <a:cxn ang="0">
                <a:pos x="410" y="18"/>
              </a:cxn>
              <a:cxn ang="0">
                <a:pos x="507" y="4"/>
              </a:cxn>
              <a:cxn ang="0">
                <a:pos x="614" y="0"/>
              </a:cxn>
              <a:cxn ang="0">
                <a:pos x="726" y="5"/>
              </a:cxn>
              <a:cxn ang="0">
                <a:pos x="872" y="38"/>
              </a:cxn>
              <a:cxn ang="0">
                <a:pos x="993" y="97"/>
              </a:cxn>
              <a:cxn ang="0">
                <a:pos x="1040" y="132"/>
              </a:cxn>
              <a:cxn ang="0">
                <a:pos x="1097" y="188"/>
              </a:cxn>
              <a:cxn ang="0">
                <a:pos x="1141" y="252"/>
              </a:cxn>
              <a:cxn ang="0">
                <a:pos x="1170" y="322"/>
              </a:cxn>
              <a:cxn ang="0">
                <a:pos x="1187" y="397"/>
              </a:cxn>
              <a:cxn ang="0">
                <a:pos x="1190" y="450"/>
              </a:cxn>
              <a:cxn ang="0">
                <a:pos x="1183" y="518"/>
              </a:cxn>
              <a:cxn ang="0">
                <a:pos x="1161" y="585"/>
              </a:cxn>
              <a:cxn ang="0">
                <a:pos x="1139" y="627"/>
              </a:cxn>
              <a:cxn ang="0">
                <a:pos x="1086" y="697"/>
              </a:cxn>
              <a:cxn ang="0">
                <a:pos x="1004" y="775"/>
              </a:cxn>
              <a:cxn ang="0">
                <a:pos x="933" y="836"/>
              </a:cxn>
              <a:cxn ang="0">
                <a:pos x="828" y="929"/>
              </a:cxn>
              <a:cxn ang="0">
                <a:pos x="795" y="973"/>
              </a:cxn>
              <a:cxn ang="0">
                <a:pos x="783" y="1002"/>
              </a:cxn>
              <a:cxn ang="0">
                <a:pos x="768" y="1070"/>
              </a:cxn>
              <a:cxn ang="0">
                <a:pos x="344" y="1218"/>
              </a:cxn>
              <a:cxn ang="0">
                <a:pos x="344" y="1606"/>
              </a:cxn>
            </a:cxnLst>
            <a:rect l="0" t="0" r="r" b="b"/>
            <a:pathLst>
              <a:path w="1190" h="1606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FF3D2CBD-62BE-40C5-B7CA-64830F488A66}"/>
              </a:ext>
            </a:extLst>
          </p:cNvPr>
          <p:cNvSpPr txBox="1">
            <a:spLocks/>
          </p:cNvSpPr>
          <p:nvPr/>
        </p:nvSpPr>
        <p:spPr>
          <a:xfrm>
            <a:off x="0" y="6505628"/>
            <a:ext cx="12192000" cy="492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WHERE ON EARTH </a:t>
            </a:r>
            <a:r>
              <a:rPr lang="en-US" sz="2000" b="1" dirty="0"/>
              <a:t>YOU</a:t>
            </a:r>
            <a:r>
              <a:rPr lang="en-US" sz="1800" b="1" dirty="0"/>
              <a:t> WANT TO OPEN A BELOVED RESTAURANT ???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803313_Multi-color process flowchart graphic_RVA_v3" id="{8434BD02-1371-401A-AE11-8E5B0EEB6427}" vid="{F4F2A3D0-0AFA-4F8E-8401-94380D4A90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13467FB-96B6-4A34-B49D-CD420154F9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A85457-FF57-4C11-A0CE-11F42D4259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926245-28B4-474F-A5F8-273F5E7B4E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Multi-color process flowchart graphic</Template>
  <TotalTime>0</TotalTime>
  <Words>92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Slide 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2020-03-30T14:25:32Z</dcterms:created>
  <dcterms:modified xsi:type="dcterms:W3CDTF">2020-03-30T16:05:37Z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