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5C1F42D-4DD5-45F6-9EDB-530FC526F449}" type="datetimeFigureOut">
              <a:rPr lang="en-US" smtClean="0"/>
              <a:t>1/20/2022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FC4547D-23E8-4D20-802D-1C2E98C12AB9}"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1F42D-4DD5-45F6-9EDB-530FC526F44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1F42D-4DD5-45F6-9EDB-530FC526F44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1F42D-4DD5-45F6-9EDB-530FC526F44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C1F42D-4DD5-45F6-9EDB-530FC526F449}"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FC4547D-23E8-4D20-802D-1C2E98C12AB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C1F42D-4DD5-45F6-9EDB-530FC526F44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5C1F42D-4DD5-45F6-9EDB-530FC526F449}"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C1F42D-4DD5-45F6-9EDB-530FC526F449}"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1F42D-4DD5-45F6-9EDB-530FC526F449}"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C1F42D-4DD5-45F6-9EDB-530FC526F44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C1F42D-4DD5-45F6-9EDB-530FC526F449}"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4547D-23E8-4D20-802D-1C2E98C12A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5C1F42D-4DD5-45F6-9EDB-530FC526F449}" type="datetimeFigureOut">
              <a:rPr lang="en-US" smtClean="0"/>
              <a:t>1/20/2022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FC4547D-23E8-4D20-802D-1C2E98C12AB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diva-portal.org/smash/get/diva2:428633/FULLTEXT01.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MEDICAL e card</a:t>
            </a:r>
            <a:endParaRPr lang="en-US" u="sng" dirty="0"/>
          </a:p>
        </p:txBody>
      </p:sp>
      <p:sp>
        <p:nvSpPr>
          <p:cNvPr id="3" name="Subtitle 2"/>
          <p:cNvSpPr>
            <a:spLocks noGrp="1"/>
          </p:cNvSpPr>
          <p:nvPr>
            <p:ph type="subTitle" idx="1"/>
          </p:nvPr>
        </p:nvSpPr>
        <p:spPr>
          <a:xfrm>
            <a:off x="1371600" y="5562600"/>
            <a:ext cx="6400800" cy="1295400"/>
          </a:xfrm>
        </p:spPr>
        <p:txBody>
          <a:bodyPr/>
          <a:lstStyle/>
          <a:p>
            <a:r>
              <a:rPr lang="en-US" dirty="0" smtClean="0"/>
              <a:t>                                          Submitted by:-</a:t>
            </a:r>
          </a:p>
          <a:p>
            <a:r>
              <a:rPr lang="en-US" dirty="0" smtClean="0"/>
              <a:t>                                          RINI AMADO</a:t>
            </a:r>
            <a:endParaRPr lang="en-US" dirty="0"/>
          </a:p>
        </p:txBody>
      </p:sp>
    </p:spTree>
    <p:extLst>
      <p:ext uri="{BB962C8B-B14F-4D97-AF65-F5344CB8AC3E}">
        <p14:creationId xmlns:p14="http://schemas.microsoft.com/office/powerpoint/2010/main" val="3258992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1">
                    <a:lumMod val="75000"/>
                  </a:schemeClr>
                </a:solidFill>
              </a:rPr>
              <a:t>EXISTING SYSTEM</a:t>
            </a:r>
            <a:endParaRPr lang="en-US" u="sng"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In existing medical field there is no e card implementation is </a:t>
            </a:r>
            <a:r>
              <a:rPr lang="en-US" dirty="0" smtClean="0"/>
              <a:t>available, Its evolving. </a:t>
            </a:r>
          </a:p>
          <a:p>
            <a:r>
              <a:rPr lang="en-US" dirty="0" smtClean="0"/>
              <a:t>All </a:t>
            </a:r>
            <a:r>
              <a:rPr lang="en-US" dirty="0"/>
              <a:t>treatment information of patients are available under some hospitals. there is no way to search the treatment information of some hospital from some other. </a:t>
            </a:r>
            <a:endParaRPr lang="en-US" dirty="0" smtClean="0"/>
          </a:p>
          <a:p>
            <a:r>
              <a:rPr lang="en-US" dirty="0" smtClean="0"/>
              <a:t>In </a:t>
            </a:r>
            <a:r>
              <a:rPr lang="en-US" dirty="0"/>
              <a:t>existing system there is no centralized storage of data is available. </a:t>
            </a:r>
            <a:r>
              <a:rPr lang="en-US" dirty="0" smtClean="0"/>
              <a:t>User </a:t>
            </a:r>
            <a:r>
              <a:rPr lang="en-US" dirty="0"/>
              <a:t>need to keep all treatment material carefully. </a:t>
            </a:r>
            <a:r>
              <a:rPr lang="en-US" dirty="0" smtClean="0"/>
              <a:t>There </a:t>
            </a:r>
            <a:r>
              <a:rPr lang="en-US" dirty="0"/>
              <a:t>is a possibility of record damage may come. </a:t>
            </a:r>
          </a:p>
          <a:p>
            <a:endParaRPr lang="en-US" dirty="0"/>
          </a:p>
        </p:txBody>
      </p:sp>
    </p:spTree>
    <p:extLst>
      <p:ext uri="{BB962C8B-B14F-4D97-AF65-F5344CB8AC3E}">
        <p14:creationId xmlns:p14="http://schemas.microsoft.com/office/powerpoint/2010/main" val="2505948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PROPOSED SYSTEM</a:t>
            </a:r>
            <a:endParaRPr lang="en-US" u="sng" dirty="0"/>
          </a:p>
        </p:txBody>
      </p:sp>
      <p:sp>
        <p:nvSpPr>
          <p:cNvPr id="3" name="Content Placeholder 2"/>
          <p:cNvSpPr>
            <a:spLocks noGrp="1"/>
          </p:cNvSpPr>
          <p:nvPr>
            <p:ph idx="1"/>
          </p:nvPr>
        </p:nvSpPr>
        <p:spPr/>
        <p:txBody>
          <a:bodyPr>
            <a:normAutofit fontScale="92500"/>
          </a:bodyPr>
          <a:lstStyle/>
          <a:p>
            <a:r>
              <a:rPr lang="en-US" dirty="0"/>
              <a:t>In proposed system all the medical information of citizens stored in a centralized web. </a:t>
            </a:r>
            <a:endParaRPr lang="en-US" dirty="0" smtClean="0"/>
          </a:p>
          <a:p>
            <a:r>
              <a:rPr lang="en-US" dirty="0" smtClean="0"/>
              <a:t>Medical </a:t>
            </a:r>
            <a:r>
              <a:rPr lang="en-US" dirty="0"/>
              <a:t>details of a person stored under a particular ID. </a:t>
            </a:r>
            <a:r>
              <a:rPr lang="en-US" dirty="0"/>
              <a:t>U</a:t>
            </a:r>
            <a:r>
              <a:rPr lang="en-US" dirty="0" smtClean="0"/>
              <a:t>sing </a:t>
            </a:r>
            <a:r>
              <a:rPr lang="en-US" dirty="0"/>
              <a:t>the single unique ID a user can view all of his treatment details. Lab reports, medicine purchase details, treatment history of any person can stored under a single unique ID. </a:t>
            </a:r>
            <a:endParaRPr lang="en-US" dirty="0" smtClean="0"/>
          </a:p>
          <a:p>
            <a:r>
              <a:rPr lang="en-US" dirty="0"/>
              <a:t>U</a:t>
            </a:r>
            <a:r>
              <a:rPr lang="en-US" dirty="0" smtClean="0"/>
              <a:t>sing </a:t>
            </a:r>
            <a:r>
              <a:rPr lang="en-US" dirty="0"/>
              <a:t>this </a:t>
            </a:r>
            <a:r>
              <a:rPr lang="en-US" dirty="0" smtClean="0"/>
              <a:t>ID, </a:t>
            </a:r>
            <a:r>
              <a:rPr lang="en-US" dirty="0"/>
              <a:t>a doctor can easily search a patients treatment history.   Administrator of the project can find the usage of particular medicine, specific disease affected areas </a:t>
            </a:r>
            <a:r>
              <a:rPr lang="en-US" dirty="0" smtClean="0"/>
              <a:t>etc.</a:t>
            </a:r>
            <a:endParaRPr lang="en-US" dirty="0"/>
          </a:p>
        </p:txBody>
      </p:sp>
    </p:spTree>
    <p:extLst>
      <p:ext uri="{BB962C8B-B14F-4D97-AF65-F5344CB8AC3E}">
        <p14:creationId xmlns:p14="http://schemas.microsoft.com/office/powerpoint/2010/main" val="2714984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DATABASE DESIGN</a:t>
            </a:r>
            <a:endParaRPr lang="en-US"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7620000" cy="4860925"/>
          </a:xfrm>
        </p:spPr>
      </p:pic>
    </p:spTree>
    <p:extLst>
      <p:ext uri="{BB962C8B-B14F-4D97-AF65-F5344CB8AC3E}">
        <p14:creationId xmlns:p14="http://schemas.microsoft.com/office/powerpoint/2010/main" val="798698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5257800"/>
          </a:xfrm>
        </p:spPr>
      </p:pic>
    </p:spTree>
    <p:extLst>
      <p:ext uri="{BB962C8B-B14F-4D97-AF65-F5344CB8AC3E}">
        <p14:creationId xmlns:p14="http://schemas.microsoft.com/office/powerpoint/2010/main" val="3036992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8229600" cy="5107814"/>
          </a:xfrm>
        </p:spPr>
      </p:pic>
    </p:spTree>
    <p:extLst>
      <p:ext uri="{BB962C8B-B14F-4D97-AF65-F5344CB8AC3E}">
        <p14:creationId xmlns:p14="http://schemas.microsoft.com/office/powerpoint/2010/main" val="54413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4572000"/>
          </a:xfrm>
        </p:spPr>
      </p:pic>
    </p:spTree>
    <p:extLst>
      <p:ext uri="{BB962C8B-B14F-4D97-AF65-F5344CB8AC3E}">
        <p14:creationId xmlns:p14="http://schemas.microsoft.com/office/powerpoint/2010/main" val="266280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219200"/>
            <a:ext cx="5638800" cy="5029200"/>
          </a:xfrm>
        </p:spPr>
      </p:pic>
    </p:spTree>
    <p:extLst>
      <p:ext uri="{BB962C8B-B14F-4D97-AF65-F5344CB8AC3E}">
        <p14:creationId xmlns:p14="http://schemas.microsoft.com/office/powerpoint/2010/main" val="311984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6800"/>
            <a:ext cx="8229600" cy="4801522"/>
          </a:xfrm>
        </p:spPr>
      </p:pic>
    </p:spTree>
    <p:extLst>
      <p:ext uri="{BB962C8B-B14F-4D97-AF65-F5344CB8AC3E}">
        <p14:creationId xmlns:p14="http://schemas.microsoft.com/office/powerpoint/2010/main" val="347167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66800"/>
            <a:ext cx="8229600" cy="5029199"/>
          </a:xfrm>
        </p:spPr>
      </p:pic>
    </p:spTree>
    <p:extLst>
      <p:ext uri="{BB962C8B-B14F-4D97-AF65-F5344CB8AC3E}">
        <p14:creationId xmlns:p14="http://schemas.microsoft.com/office/powerpoint/2010/main" val="422039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4419600"/>
          </a:xfrm>
        </p:spPr>
      </p:pic>
    </p:spTree>
    <p:extLst>
      <p:ext uri="{BB962C8B-B14F-4D97-AF65-F5344CB8AC3E}">
        <p14:creationId xmlns:p14="http://schemas.microsoft.com/office/powerpoint/2010/main" val="127753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p:txBody>
          <a:bodyPr>
            <a:noAutofit/>
          </a:bodyPr>
          <a:lstStyle/>
          <a:p>
            <a:pPr>
              <a:buFont typeface="Wingdings" pitchFamily="2" charset="2"/>
              <a:buChar char="v"/>
            </a:pPr>
            <a:r>
              <a:rPr lang="en-US" sz="2400" dirty="0" smtClean="0"/>
              <a:t>Health card is a web based portal developed using PHP as Front end and MySQL as backend</a:t>
            </a:r>
            <a:r>
              <a:rPr lang="en-US" sz="2400" dirty="0" smtClean="0"/>
              <a:t>.</a:t>
            </a:r>
          </a:p>
          <a:p>
            <a:pPr>
              <a:buFont typeface="Wingdings" pitchFamily="2" charset="2"/>
              <a:buChar char="v"/>
            </a:pPr>
            <a:r>
              <a:rPr lang="en-US" sz="2400" dirty="0" smtClean="0"/>
              <a:t> </a:t>
            </a:r>
            <a:r>
              <a:rPr lang="en-US" sz="2400" dirty="0" smtClean="0"/>
              <a:t>This portals </a:t>
            </a:r>
            <a:r>
              <a:rPr lang="en-US" sz="2400" dirty="0"/>
              <a:t>controlled by Health department and provide Health Card to all </a:t>
            </a:r>
            <a:r>
              <a:rPr lang="en-US" sz="2400" dirty="0" smtClean="0"/>
              <a:t>citizen of the selected area. Area is created by the administrator. </a:t>
            </a:r>
            <a:endParaRPr lang="en-US" sz="2400" dirty="0" smtClean="0"/>
          </a:p>
          <a:p>
            <a:pPr>
              <a:buFont typeface="Wingdings" pitchFamily="2" charset="2"/>
              <a:buChar char="v"/>
            </a:pPr>
            <a:r>
              <a:rPr lang="en-US" sz="2400" dirty="0" smtClean="0"/>
              <a:t>Health </a:t>
            </a:r>
            <a:r>
              <a:rPr lang="en-US" sz="2400" dirty="0"/>
              <a:t>card is a card which contains the information about health details of an individual. This card is issued by </a:t>
            </a:r>
            <a:r>
              <a:rPr lang="en-US" sz="2400" dirty="0" smtClean="0"/>
              <a:t>government.</a:t>
            </a:r>
          </a:p>
          <a:p>
            <a:pPr>
              <a:buFont typeface="Wingdings" pitchFamily="2" charset="2"/>
              <a:buChar char="v"/>
            </a:pPr>
            <a:r>
              <a:rPr lang="en-US" sz="2400" dirty="0" smtClean="0"/>
              <a:t>It </a:t>
            </a:r>
            <a:r>
              <a:rPr lang="en-US" sz="2400" dirty="0"/>
              <a:t>contains the medical reports, treatment details, prescriptions and the health status of that individual. It also contains the details about the family members and their contact numbers. </a:t>
            </a:r>
            <a:endParaRPr lang="en-US" sz="2400" dirty="0" smtClean="0"/>
          </a:p>
          <a:p>
            <a:pPr marL="137160" indent="0">
              <a:buNone/>
            </a:pPr>
            <a:endParaRPr lang="en-US" sz="2000" dirty="0"/>
          </a:p>
        </p:txBody>
      </p:sp>
    </p:spTree>
    <p:extLst>
      <p:ext uri="{BB962C8B-B14F-4D97-AF65-F5344CB8AC3E}">
        <p14:creationId xmlns:p14="http://schemas.microsoft.com/office/powerpoint/2010/main" val="564208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8229600" cy="5029200"/>
          </a:xfrm>
        </p:spPr>
      </p:pic>
    </p:spTree>
    <p:extLst>
      <p:ext uri="{BB962C8B-B14F-4D97-AF65-F5344CB8AC3E}">
        <p14:creationId xmlns:p14="http://schemas.microsoft.com/office/powerpoint/2010/main" val="134275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DATA FLOW DIAGRAM</a:t>
            </a:r>
            <a:br>
              <a:rPr lang="en-US" u="sng" dirty="0" smtClean="0"/>
            </a:br>
            <a:r>
              <a:rPr lang="en-US" u="sng" dirty="0" smtClean="0"/>
              <a:t>(LEVEL-1 ADMIN)</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486400" cy="4708525"/>
          </a:xfrm>
          <a:prstGeom prst="rect">
            <a:avLst/>
          </a:prstGeom>
          <a:noFill/>
          <a:ln>
            <a:noFill/>
          </a:ln>
        </p:spPr>
      </p:pic>
    </p:spTree>
    <p:extLst>
      <p:ext uri="{BB962C8B-B14F-4D97-AF65-F5344CB8AC3E}">
        <p14:creationId xmlns:p14="http://schemas.microsoft.com/office/powerpoint/2010/main" val="174624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ISSUE AUTHORITY</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16" y="1649090"/>
            <a:ext cx="6392168" cy="4610744"/>
          </a:xfrm>
          <a:prstGeom prst="rect">
            <a:avLst/>
          </a:prstGeom>
          <a:noFill/>
          <a:ln>
            <a:noFill/>
          </a:ln>
        </p:spPr>
      </p:pic>
    </p:spTree>
    <p:extLst>
      <p:ext uri="{BB962C8B-B14F-4D97-AF65-F5344CB8AC3E}">
        <p14:creationId xmlns:p14="http://schemas.microsoft.com/office/powerpoint/2010/main" val="1454398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HOSPITALS</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943600" cy="4708525"/>
          </a:xfrm>
          <a:prstGeom prst="rect">
            <a:avLst/>
          </a:prstGeom>
          <a:noFill/>
          <a:ln>
            <a:noFill/>
          </a:ln>
        </p:spPr>
      </p:pic>
    </p:spTree>
    <p:extLst>
      <p:ext uri="{BB962C8B-B14F-4D97-AF65-F5344CB8AC3E}">
        <p14:creationId xmlns:p14="http://schemas.microsoft.com/office/powerpoint/2010/main" val="337262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LABS</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409524" cy="3962400"/>
          </a:xfrm>
          <a:prstGeom prst="rect">
            <a:avLst/>
          </a:prstGeom>
          <a:noFill/>
          <a:ln>
            <a:noFill/>
          </a:ln>
        </p:spPr>
      </p:pic>
    </p:spTree>
    <p:extLst>
      <p:ext uri="{BB962C8B-B14F-4D97-AF65-F5344CB8AC3E}">
        <p14:creationId xmlns:p14="http://schemas.microsoft.com/office/powerpoint/2010/main" val="378019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MEDICAL STORES</a:t>
            </a:r>
            <a:endParaRPr lang="en-US" u="sng"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811326" cy="3364075"/>
          </a:xfrm>
          <a:prstGeom prst="rect">
            <a:avLst/>
          </a:prstGeom>
          <a:noFill/>
          <a:ln>
            <a:noFill/>
          </a:ln>
        </p:spPr>
      </p:pic>
    </p:spTree>
    <p:extLst>
      <p:ext uri="{BB962C8B-B14F-4D97-AF65-F5344CB8AC3E}">
        <p14:creationId xmlns:p14="http://schemas.microsoft.com/office/powerpoint/2010/main" val="391037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USERS</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5867400" cy="4860925"/>
          </a:xfrm>
          <a:prstGeom prst="rect">
            <a:avLst/>
          </a:prstGeom>
          <a:noFill/>
          <a:ln>
            <a:noFill/>
          </a:ln>
        </p:spPr>
      </p:pic>
    </p:spTree>
    <p:extLst>
      <p:ext uri="{BB962C8B-B14F-4D97-AF65-F5344CB8AC3E}">
        <p14:creationId xmlns:p14="http://schemas.microsoft.com/office/powerpoint/2010/main" val="58283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TIMELINE</a:t>
            </a:r>
            <a:endParaRPr lang="en-US" u="sng" dirty="0"/>
          </a:p>
        </p:txBody>
      </p:sp>
      <p:sp>
        <p:nvSpPr>
          <p:cNvPr id="3" name="Content Placeholder 2"/>
          <p:cNvSpPr>
            <a:spLocks noGrp="1"/>
          </p:cNvSpPr>
          <p:nvPr>
            <p:ph idx="1"/>
          </p:nvPr>
        </p:nvSpPr>
        <p:spPr/>
        <p:txBody>
          <a:bodyPr/>
          <a:lstStyle/>
          <a:p>
            <a:r>
              <a:rPr lang="en-US" dirty="0" smtClean="0"/>
              <a:t>JAN 23 –JAN 29---------------&gt;Mod </a:t>
            </a:r>
            <a:r>
              <a:rPr lang="en-US" dirty="0" err="1" smtClean="0"/>
              <a:t>Hospitas</a:t>
            </a:r>
            <a:endParaRPr lang="en-US" dirty="0" smtClean="0"/>
          </a:p>
          <a:p>
            <a:r>
              <a:rPr lang="en-US" dirty="0"/>
              <a:t>JAN </a:t>
            </a:r>
            <a:r>
              <a:rPr lang="en-US" dirty="0" smtClean="0"/>
              <a:t>30 –FEB 12--------------&gt;</a:t>
            </a:r>
            <a:r>
              <a:rPr lang="en-US" dirty="0"/>
              <a:t>Mod </a:t>
            </a:r>
            <a:r>
              <a:rPr lang="en-US" dirty="0" smtClean="0"/>
              <a:t>Labs ,Medical Store</a:t>
            </a:r>
          </a:p>
          <a:p>
            <a:r>
              <a:rPr lang="en-US" dirty="0" smtClean="0"/>
              <a:t>FEB 12 –FEB 26-</a:t>
            </a:r>
            <a:r>
              <a:rPr lang="en-US" dirty="0"/>
              <a:t>--------------&gt;Mod </a:t>
            </a:r>
            <a:r>
              <a:rPr lang="en-US" dirty="0" smtClean="0"/>
              <a:t>Users and remaining ones any</a:t>
            </a:r>
            <a:endParaRPr lang="en-US" dirty="0"/>
          </a:p>
        </p:txBody>
      </p:sp>
    </p:spTree>
    <p:extLst>
      <p:ext uri="{BB962C8B-B14F-4D97-AF65-F5344CB8AC3E}">
        <p14:creationId xmlns:p14="http://schemas.microsoft.com/office/powerpoint/2010/main" val="165924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REFERENCES</a:t>
            </a:r>
            <a:endParaRPr lang="en-US" u="sng" dirty="0"/>
          </a:p>
        </p:txBody>
      </p:sp>
      <p:sp>
        <p:nvSpPr>
          <p:cNvPr id="3" name="Content Placeholder 2"/>
          <p:cNvSpPr>
            <a:spLocks noGrp="1"/>
          </p:cNvSpPr>
          <p:nvPr>
            <p:ph idx="1"/>
          </p:nvPr>
        </p:nvSpPr>
        <p:spPr/>
        <p:txBody>
          <a:bodyPr/>
          <a:lstStyle/>
          <a:p>
            <a:pPr>
              <a:buFont typeface="Wingdings" pitchFamily="2" charset="2"/>
              <a:buChar char="v"/>
            </a:pPr>
            <a:r>
              <a:rPr lang="en-US" dirty="0" smtClean="0"/>
              <a:t>W3 schools </a:t>
            </a:r>
            <a:r>
              <a:rPr lang="en-US" dirty="0" err="1" smtClean="0"/>
              <a:t>php</a:t>
            </a:r>
            <a:r>
              <a:rPr lang="en-US" dirty="0" smtClean="0"/>
              <a:t> learning master class</a:t>
            </a:r>
          </a:p>
          <a:p>
            <a:pPr>
              <a:buFont typeface="Wingdings" pitchFamily="2" charset="2"/>
              <a:buChar char="v"/>
            </a:pPr>
            <a:r>
              <a:rPr lang="en-US" dirty="0" smtClean="0"/>
              <a:t>Introducing health cards for </a:t>
            </a:r>
            <a:r>
              <a:rPr lang="en-US" dirty="0"/>
              <a:t>developing </a:t>
            </a:r>
            <a:r>
              <a:rPr lang="en-US" dirty="0" smtClean="0"/>
              <a:t>countries-(</a:t>
            </a:r>
            <a:r>
              <a:rPr lang="en-US" sz="1400" u="sng" dirty="0" smtClean="0">
                <a:hlinkClick r:id="rId2"/>
              </a:rPr>
              <a:t>https</a:t>
            </a:r>
            <a:r>
              <a:rPr lang="en-US" sz="1400" u="sng" dirty="0">
                <a:hlinkClick r:id="rId2"/>
              </a:rPr>
              <a:t>://</a:t>
            </a:r>
            <a:r>
              <a:rPr lang="en-US" sz="1400" u="sng" dirty="0" smtClean="0">
                <a:hlinkClick r:id="rId2"/>
              </a:rPr>
              <a:t>www.diva-portal.org/smash/get/diva2:428633/FULLTEXT01.pdf</a:t>
            </a:r>
            <a:r>
              <a:rPr lang="en-US" sz="1400" dirty="0"/>
              <a:t>)</a:t>
            </a:r>
            <a:endParaRPr lang="en-US" sz="1400" dirty="0" smtClean="0"/>
          </a:p>
          <a:p>
            <a:pPr marL="137160" indent="0">
              <a:buNone/>
            </a:pPr>
            <a:endParaRPr lang="en-US" sz="1400" dirty="0"/>
          </a:p>
          <a:p>
            <a:pPr>
              <a:buFont typeface="Wingdings" pitchFamily="2" charset="2"/>
              <a:buChar char="v"/>
            </a:pPr>
            <a:r>
              <a:rPr lang="en-US" sz="2400" dirty="0" smtClean="0"/>
              <a:t>Card studies for observation research in practice NCB</a:t>
            </a:r>
          </a:p>
          <a:p>
            <a:pPr marL="137160" indent="0">
              <a:buNone/>
            </a:pPr>
            <a:r>
              <a:rPr lang="en-US" sz="1400" dirty="0" smtClean="0"/>
              <a:t>            -(</a:t>
            </a:r>
            <a:r>
              <a:rPr lang="en-US" sz="1400" u="sng" dirty="0" smtClean="0">
                <a:solidFill>
                  <a:srgbClr val="7030A0"/>
                </a:solidFill>
              </a:rPr>
              <a:t>https</a:t>
            </a:r>
            <a:r>
              <a:rPr lang="en-US" sz="1400" u="sng" dirty="0">
                <a:solidFill>
                  <a:srgbClr val="7030A0"/>
                </a:solidFill>
              </a:rPr>
              <a:t>://www.ncbi.nlm.nih.gov/pmc/articles/PMC3022048</a:t>
            </a:r>
            <a:r>
              <a:rPr lang="en-US" sz="1400" dirty="0" smtClean="0"/>
              <a:t>/)</a:t>
            </a:r>
          </a:p>
        </p:txBody>
      </p:sp>
    </p:spTree>
    <p:extLst>
      <p:ext uri="{BB962C8B-B14F-4D97-AF65-F5344CB8AC3E}">
        <p14:creationId xmlns:p14="http://schemas.microsoft.com/office/powerpoint/2010/main" val="161334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4309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marL="137160" indent="0">
              <a:buNone/>
            </a:pPr>
            <a:endParaRPr lang="en-US" sz="2000" dirty="0" smtClean="0"/>
          </a:p>
          <a:p>
            <a:pPr marL="137160" indent="0">
              <a:buNone/>
            </a:pPr>
            <a:endParaRPr lang="en-US" sz="2000" dirty="0"/>
          </a:p>
          <a:p>
            <a:pPr marL="137160" indent="0">
              <a:buNone/>
            </a:pPr>
            <a:endParaRPr lang="en-US" sz="2000" dirty="0" smtClean="0"/>
          </a:p>
          <a:p>
            <a:pPr>
              <a:buFont typeface="Wingdings" pitchFamily="2" charset="2"/>
              <a:buChar char="v"/>
            </a:pPr>
            <a:r>
              <a:rPr lang="en-US" sz="2000" dirty="0" smtClean="0"/>
              <a:t> </a:t>
            </a:r>
            <a:r>
              <a:rPr lang="en-US" sz="2400" dirty="0" smtClean="0"/>
              <a:t>All information </a:t>
            </a:r>
            <a:r>
              <a:rPr lang="en-US" sz="2400" dirty="0"/>
              <a:t>from the card is accessed using a barcode reader which attached in the hospital</a:t>
            </a:r>
            <a:r>
              <a:rPr lang="en-US" sz="2400" dirty="0" smtClean="0"/>
              <a:t>.</a:t>
            </a:r>
          </a:p>
          <a:p>
            <a:pPr>
              <a:buFont typeface="Wingdings" pitchFamily="2" charset="2"/>
              <a:buChar char="v"/>
            </a:pPr>
            <a:endParaRPr lang="en-US" sz="2400" dirty="0" smtClean="0"/>
          </a:p>
          <a:p>
            <a:pPr>
              <a:buFont typeface="Wingdings" pitchFamily="2" charset="2"/>
              <a:buChar char="v"/>
            </a:pPr>
            <a:r>
              <a:rPr lang="en-US" sz="2400" dirty="0"/>
              <a:t>All the treatment details like x-ray report scan report, ECG, lab- blood reports all can be attached and display through the portal. If in case of an emergency if the individual is alone this card can be used to access the health conditions and the information about their near ones</a:t>
            </a:r>
            <a:r>
              <a:rPr lang="en-US" sz="2400" dirty="0" smtClean="0"/>
              <a:t>.</a:t>
            </a:r>
          </a:p>
          <a:p>
            <a:pPr marL="137160" indent="0">
              <a:buNone/>
            </a:pPr>
            <a:endParaRPr lang="en-US" sz="2400" dirty="0" smtClean="0"/>
          </a:p>
          <a:p>
            <a:pPr>
              <a:buFont typeface="Wingdings" pitchFamily="2" charset="2"/>
              <a:buChar char="v"/>
            </a:pPr>
            <a:r>
              <a:rPr lang="en-US" sz="2400" dirty="0"/>
              <a:t>This project is developed using responsive template and all technologies like HTML, JavaScript, </a:t>
            </a:r>
            <a:r>
              <a:rPr lang="en-US" sz="2400" dirty="0" err="1"/>
              <a:t>JQuery</a:t>
            </a:r>
            <a:r>
              <a:rPr lang="en-US" sz="2400" dirty="0"/>
              <a:t>, AJAX CSS are loaded</a:t>
            </a:r>
          </a:p>
          <a:p>
            <a:pPr marL="137160" indent="0">
              <a:buNone/>
            </a:pPr>
            <a:endParaRPr lang="en-US" sz="2000" dirty="0" smtClean="0"/>
          </a:p>
          <a:p>
            <a:pPr>
              <a:buFont typeface="Wingdings" pitchFamily="2" charset="2"/>
              <a:buChar char="v"/>
            </a:pPr>
            <a:endParaRPr lang="en-US" sz="2000" dirty="0"/>
          </a:p>
        </p:txBody>
      </p:sp>
    </p:spTree>
    <p:extLst>
      <p:ext uri="{BB962C8B-B14F-4D97-AF65-F5344CB8AC3E}">
        <p14:creationId xmlns:p14="http://schemas.microsoft.com/office/powerpoint/2010/main" val="178575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a:t>
            </a:r>
            <a:r>
              <a:rPr lang="en-US" u="sng" dirty="0" smtClean="0"/>
              <a:t>NEED</a:t>
            </a:r>
            <a:endParaRPr lang="en-US" u="sng"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A Fully Digital Card and zero documentation needed.</a:t>
            </a:r>
          </a:p>
          <a:p>
            <a:pPr>
              <a:buFont typeface="Wingdings" pitchFamily="2" charset="2"/>
              <a:buChar char="Ø"/>
            </a:pPr>
            <a:r>
              <a:rPr lang="en-US" dirty="0" smtClean="0"/>
              <a:t>All health related information under your fingertips.</a:t>
            </a:r>
          </a:p>
          <a:p>
            <a:pPr>
              <a:buFont typeface="Wingdings" pitchFamily="2" charset="2"/>
              <a:buChar char="Ø"/>
            </a:pPr>
            <a:r>
              <a:rPr lang="en-US" dirty="0" smtClean="0"/>
              <a:t>Enables doctors to learn complete health status of an individual.</a:t>
            </a:r>
          </a:p>
          <a:p>
            <a:pPr>
              <a:buFont typeface="Wingdings" pitchFamily="2" charset="2"/>
              <a:buChar char="Ø"/>
            </a:pPr>
            <a:r>
              <a:rPr lang="en-US" dirty="0" smtClean="0"/>
              <a:t>With the help of a health card people can avail all the necessary health related benefits from the government according to the criteria.</a:t>
            </a:r>
          </a:p>
          <a:p>
            <a:pPr>
              <a:buFont typeface="Wingdings" pitchFamily="2" charset="2"/>
              <a:buChar char="Ø"/>
            </a:pPr>
            <a:r>
              <a:rPr lang="en-US" dirty="0" smtClean="0"/>
              <a:t>Medical reports ,lab reports ,prescriptions </a:t>
            </a:r>
            <a:r>
              <a:rPr lang="en-US" dirty="0" err="1" smtClean="0"/>
              <a:t>etc</a:t>
            </a:r>
            <a:r>
              <a:rPr lang="en-US" dirty="0" smtClean="0"/>
              <a:t> is just one click ahead.</a:t>
            </a:r>
          </a:p>
        </p:txBody>
      </p:sp>
    </p:spTree>
    <p:extLst>
      <p:ext uri="{BB962C8B-B14F-4D97-AF65-F5344CB8AC3E}">
        <p14:creationId xmlns:p14="http://schemas.microsoft.com/office/powerpoint/2010/main" val="391683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SYSTEM DESIGN</a:t>
            </a:r>
            <a:endParaRPr lang="en-US" u="sng" dirty="0"/>
          </a:p>
        </p:txBody>
      </p:sp>
      <p:sp>
        <p:nvSpPr>
          <p:cNvPr id="3" name="Content Placeholder 2"/>
          <p:cNvSpPr>
            <a:spLocks noGrp="1"/>
          </p:cNvSpPr>
          <p:nvPr>
            <p:ph idx="1"/>
          </p:nvPr>
        </p:nvSpPr>
        <p:spPr/>
        <p:txBody>
          <a:bodyPr>
            <a:normAutofit fontScale="92500"/>
          </a:bodyPr>
          <a:lstStyle/>
          <a:p>
            <a:pPr marL="137160" indent="0">
              <a:buNone/>
            </a:pPr>
            <a:r>
              <a:rPr lang="en-US" u="dbl" dirty="0">
                <a:solidFill>
                  <a:srgbClr val="FFFF00"/>
                </a:solidFill>
              </a:rPr>
              <a:t>MODULE </a:t>
            </a:r>
            <a:r>
              <a:rPr lang="en-US" u="dbl" dirty="0" smtClean="0">
                <a:solidFill>
                  <a:srgbClr val="FFFF00"/>
                </a:solidFill>
              </a:rPr>
              <a:t>1-ADMINISTRATOR</a:t>
            </a:r>
          </a:p>
          <a:p>
            <a:pPr lvl="0">
              <a:buFont typeface="Wingdings" pitchFamily="2" charset="2"/>
              <a:buChar char="q"/>
            </a:pPr>
            <a:r>
              <a:rPr lang="en-US" u="dbl" dirty="0">
                <a:solidFill>
                  <a:schemeClr val="bg1">
                    <a:lumMod val="95000"/>
                    <a:lumOff val="5000"/>
                  </a:schemeClr>
                </a:solidFill>
              </a:rPr>
              <a:t>Create Issue Authority</a:t>
            </a:r>
            <a:r>
              <a:rPr lang="en-US" dirty="0"/>
              <a:t>-Admin has the privilege to grant card issue but for each citizen of the country it becomes hard  therefore it is divided into different regions and each regions will have a card issue authority which is controlled by the </a:t>
            </a:r>
            <a:r>
              <a:rPr lang="en-US" dirty="0" smtClean="0"/>
              <a:t>admin</a:t>
            </a:r>
          </a:p>
          <a:p>
            <a:pPr marL="137160" lvl="0" indent="0">
              <a:buNone/>
            </a:pPr>
            <a:endParaRPr lang="en-US" dirty="0" smtClean="0"/>
          </a:p>
          <a:p>
            <a:pPr lvl="0">
              <a:buFont typeface="Wingdings" pitchFamily="2" charset="2"/>
              <a:buChar char="q"/>
            </a:pPr>
            <a:r>
              <a:rPr lang="en-US" u="dbl" dirty="0">
                <a:solidFill>
                  <a:schemeClr val="bg1">
                    <a:lumMod val="95000"/>
                    <a:lumOff val="5000"/>
                  </a:schemeClr>
                </a:solidFill>
              </a:rPr>
              <a:t>Disease Management System</a:t>
            </a:r>
            <a:r>
              <a:rPr lang="en-US" u="dbl" dirty="0"/>
              <a:t>-</a:t>
            </a:r>
            <a:r>
              <a:rPr lang="en-US" dirty="0"/>
              <a:t>In this it is possible to search information about any disease (</a:t>
            </a:r>
            <a:r>
              <a:rPr lang="en-US" dirty="0" err="1"/>
              <a:t>symptoms,cure,home</a:t>
            </a:r>
            <a:r>
              <a:rPr lang="en-US" dirty="0"/>
              <a:t> </a:t>
            </a:r>
            <a:r>
              <a:rPr lang="en-US" dirty="0" err="1"/>
              <a:t>remedies,precautions</a:t>
            </a:r>
            <a:r>
              <a:rPr lang="en-US" dirty="0"/>
              <a:t>)which makes the users more updated</a:t>
            </a:r>
          </a:p>
          <a:p>
            <a:pPr marL="137160" indent="0">
              <a:buNone/>
            </a:pPr>
            <a:endParaRPr lang="en-US" u="dbl" dirty="0"/>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48908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5862"/>
            <a:ext cx="9144000" cy="6863862"/>
          </a:xfrm>
        </p:spPr>
        <p:txBody>
          <a:bodyPr>
            <a:normAutofit fontScale="25000" lnSpcReduction="20000"/>
          </a:bodyPr>
          <a:lstStyle/>
          <a:p>
            <a:pPr lvl="0">
              <a:buFont typeface="Wingdings" pitchFamily="2" charset="2"/>
              <a:buChar char="q"/>
            </a:pPr>
            <a:endParaRPr lang="en-US" sz="5100" u="dbl" dirty="0" smtClean="0">
              <a:solidFill>
                <a:schemeClr val="bg1">
                  <a:lumMod val="95000"/>
                  <a:lumOff val="5000"/>
                </a:schemeClr>
              </a:solidFill>
            </a:endParaRPr>
          </a:p>
          <a:p>
            <a:pPr lvl="0">
              <a:buFont typeface="Wingdings" pitchFamily="2" charset="2"/>
              <a:buChar char="q"/>
            </a:pPr>
            <a:endParaRPr lang="en-US" sz="5100" u="dbl" dirty="0">
              <a:solidFill>
                <a:schemeClr val="bg1">
                  <a:lumMod val="95000"/>
                  <a:lumOff val="5000"/>
                </a:schemeClr>
              </a:solidFill>
            </a:endParaRPr>
          </a:p>
          <a:p>
            <a:pPr lvl="0">
              <a:buFont typeface="Wingdings" pitchFamily="2" charset="2"/>
              <a:buChar char="q"/>
            </a:pPr>
            <a:endParaRPr lang="en-US" sz="5100" u="dbl" dirty="0" smtClean="0">
              <a:solidFill>
                <a:schemeClr val="bg1">
                  <a:lumMod val="95000"/>
                  <a:lumOff val="5000"/>
                </a:schemeClr>
              </a:solidFill>
            </a:endParaRPr>
          </a:p>
          <a:p>
            <a:pPr lvl="0">
              <a:buFont typeface="Wingdings" pitchFamily="2" charset="2"/>
              <a:buChar char="q"/>
            </a:pPr>
            <a:endParaRPr lang="en-US" sz="5100" u="dbl" dirty="0">
              <a:solidFill>
                <a:schemeClr val="bg1">
                  <a:lumMod val="95000"/>
                  <a:lumOff val="5000"/>
                </a:schemeClr>
              </a:solidFill>
            </a:endParaRPr>
          </a:p>
          <a:p>
            <a:pPr lvl="0">
              <a:buFont typeface="Wingdings" pitchFamily="2" charset="2"/>
              <a:buChar char="q"/>
            </a:pPr>
            <a:r>
              <a:rPr lang="en-US" sz="9600" u="dbl" dirty="0" smtClean="0">
                <a:solidFill>
                  <a:schemeClr val="bg1">
                    <a:lumMod val="95000"/>
                    <a:lumOff val="5000"/>
                  </a:schemeClr>
                </a:solidFill>
              </a:rPr>
              <a:t>Search </a:t>
            </a:r>
            <a:r>
              <a:rPr lang="en-US" sz="9600" u="dbl" dirty="0">
                <a:solidFill>
                  <a:schemeClr val="bg1">
                    <a:lumMod val="95000"/>
                    <a:lumOff val="5000"/>
                  </a:schemeClr>
                </a:solidFill>
              </a:rPr>
              <a:t>citizen Information</a:t>
            </a:r>
            <a:r>
              <a:rPr lang="en-US" sz="9600" dirty="0"/>
              <a:t>-It is possible to search any citizen </a:t>
            </a:r>
            <a:r>
              <a:rPr lang="en-US" sz="9600" dirty="0" smtClean="0"/>
              <a:t>information </a:t>
            </a:r>
          </a:p>
          <a:p>
            <a:pPr lvl="0"/>
            <a:endParaRPr lang="en-US" sz="9600" dirty="0"/>
          </a:p>
          <a:p>
            <a:pPr lvl="0">
              <a:buFont typeface="Wingdings" pitchFamily="2" charset="2"/>
              <a:buChar char="q"/>
            </a:pPr>
            <a:r>
              <a:rPr lang="en-US" sz="9600" u="dbl" dirty="0">
                <a:solidFill>
                  <a:schemeClr val="bg1">
                    <a:lumMod val="95000"/>
                    <a:lumOff val="5000"/>
                  </a:schemeClr>
                </a:solidFill>
              </a:rPr>
              <a:t>Mange </a:t>
            </a:r>
            <a:r>
              <a:rPr lang="en-US" sz="9600" u="dbl" dirty="0" err="1">
                <a:solidFill>
                  <a:schemeClr val="bg1">
                    <a:lumMod val="95000"/>
                    <a:lumOff val="5000"/>
                  </a:schemeClr>
                </a:solidFill>
              </a:rPr>
              <a:t>Hospitals,labs,Medical</a:t>
            </a:r>
            <a:r>
              <a:rPr lang="en-US" sz="9600" u="dbl" dirty="0">
                <a:solidFill>
                  <a:schemeClr val="bg1">
                    <a:lumMod val="95000"/>
                    <a:lumOff val="5000"/>
                  </a:schemeClr>
                </a:solidFill>
              </a:rPr>
              <a:t> shop</a:t>
            </a:r>
            <a:r>
              <a:rPr lang="en-US" sz="9600" u="dbl" dirty="0"/>
              <a:t>-</a:t>
            </a:r>
            <a:r>
              <a:rPr lang="en-US" sz="9600" dirty="0"/>
              <a:t>Admin has the privilege to grant issue or access to hospitals ,labs and medical stores he may accept or reject permissions and also information about all these is also visible to the </a:t>
            </a:r>
            <a:r>
              <a:rPr lang="en-US" sz="9600" dirty="0" smtClean="0"/>
              <a:t>users</a:t>
            </a:r>
          </a:p>
          <a:p>
            <a:pPr lvl="0"/>
            <a:endParaRPr lang="en-US" sz="9600" dirty="0" smtClean="0"/>
          </a:p>
          <a:p>
            <a:pPr lvl="0"/>
            <a:endParaRPr lang="en-US" sz="9600" dirty="0"/>
          </a:p>
          <a:p>
            <a:pPr marL="137160" indent="0">
              <a:buNone/>
            </a:pPr>
            <a:r>
              <a:rPr lang="en-US" sz="9600" u="dbl" dirty="0" smtClean="0">
                <a:solidFill>
                  <a:srgbClr val="FFFF00"/>
                </a:solidFill>
              </a:rPr>
              <a:t>MODULE-2  </a:t>
            </a:r>
            <a:r>
              <a:rPr lang="en-US" sz="9600" u="dbl" dirty="0">
                <a:solidFill>
                  <a:srgbClr val="FFFF00"/>
                </a:solidFill>
              </a:rPr>
              <a:t>CARD ISSUE </a:t>
            </a:r>
            <a:r>
              <a:rPr lang="en-US" sz="9600" u="dbl" dirty="0" smtClean="0">
                <a:solidFill>
                  <a:srgbClr val="FFFF00"/>
                </a:solidFill>
              </a:rPr>
              <a:t>AUTHORITY</a:t>
            </a:r>
          </a:p>
          <a:p>
            <a:pPr marL="137160" indent="0">
              <a:buNone/>
            </a:pPr>
            <a:endParaRPr lang="en-US" sz="9600" u="dbl" dirty="0" smtClean="0">
              <a:solidFill>
                <a:srgbClr val="FFFF00"/>
              </a:solidFill>
            </a:endParaRPr>
          </a:p>
          <a:p>
            <a:pPr>
              <a:buFont typeface="Wingdings" pitchFamily="2" charset="2"/>
              <a:buChar char="q"/>
            </a:pPr>
            <a:r>
              <a:rPr lang="en-US" sz="9600" u="sng" dirty="0">
                <a:solidFill>
                  <a:schemeClr val="bg1">
                    <a:lumMod val="95000"/>
                    <a:lumOff val="5000"/>
                  </a:schemeClr>
                </a:solidFill>
              </a:rPr>
              <a:t>Register Citizen-Citizens</a:t>
            </a:r>
            <a:r>
              <a:rPr lang="en-US" sz="9600" u="sng" dirty="0"/>
              <a:t> </a:t>
            </a:r>
            <a:r>
              <a:rPr lang="en-US" sz="9600" dirty="0"/>
              <a:t>can register by giving his/her </a:t>
            </a:r>
            <a:r>
              <a:rPr lang="en-US" sz="9600" dirty="0" smtClean="0"/>
              <a:t>information</a:t>
            </a:r>
          </a:p>
          <a:p>
            <a:pPr marL="137160" indent="0">
              <a:buNone/>
            </a:pPr>
            <a:endParaRPr lang="en-US" sz="9600" dirty="0" smtClean="0"/>
          </a:p>
          <a:p>
            <a:pPr marL="594360" lvl="3" indent="-457200">
              <a:buClr>
                <a:schemeClr val="tx1">
                  <a:shade val="95000"/>
                </a:schemeClr>
              </a:buClr>
              <a:buSzPct val="65000"/>
              <a:buFont typeface="Wingdings" pitchFamily="2" charset="2"/>
              <a:buChar char="q"/>
            </a:pPr>
            <a:r>
              <a:rPr lang="en-US" sz="9600" u="dbl" dirty="0">
                <a:solidFill>
                  <a:schemeClr val="bg1">
                    <a:lumMod val="95000"/>
                    <a:lumOff val="5000"/>
                  </a:schemeClr>
                </a:solidFill>
              </a:rPr>
              <a:t>Issue  a E-card</a:t>
            </a:r>
            <a:r>
              <a:rPr lang="en-US" sz="9600" dirty="0">
                <a:solidFill>
                  <a:schemeClr val="bg1">
                    <a:lumMod val="95000"/>
                    <a:lumOff val="5000"/>
                  </a:schemeClr>
                </a:solidFill>
              </a:rPr>
              <a:t> </a:t>
            </a:r>
            <a:r>
              <a:rPr lang="en-US" sz="9600" dirty="0" smtClean="0"/>
              <a:t>-(</a:t>
            </a:r>
            <a:r>
              <a:rPr lang="en-US" sz="9600" dirty="0"/>
              <a:t>with barcode facility)is </a:t>
            </a:r>
            <a:r>
              <a:rPr lang="en-US" sz="9600" dirty="0" smtClean="0"/>
              <a:t>issued</a:t>
            </a:r>
          </a:p>
          <a:p>
            <a:pPr marL="548640" lvl="3" indent="-411480">
              <a:buClr>
                <a:schemeClr val="tx1">
                  <a:shade val="95000"/>
                </a:schemeClr>
              </a:buClr>
              <a:buSzPct val="65000"/>
              <a:buFont typeface="Wingdings 2"/>
              <a:buChar char=""/>
            </a:pPr>
            <a:endParaRPr lang="en-US" sz="6200" dirty="0"/>
          </a:p>
          <a:p>
            <a:pPr marL="548640" lvl="3" indent="-411480">
              <a:buClr>
                <a:schemeClr val="tx1">
                  <a:shade val="95000"/>
                </a:schemeClr>
              </a:buClr>
              <a:buSzPct val="65000"/>
              <a:buFont typeface="Wingdings 2"/>
              <a:buChar char=""/>
            </a:pPr>
            <a:endParaRPr lang="en-US" sz="5100" dirty="0" smtClean="0"/>
          </a:p>
          <a:p>
            <a:pPr marL="137160" lvl="3" indent="0">
              <a:buClr>
                <a:schemeClr val="tx1">
                  <a:shade val="95000"/>
                </a:schemeClr>
              </a:buClr>
              <a:buSzPct val="65000"/>
              <a:buNone/>
            </a:pPr>
            <a:endParaRPr lang="en-US" sz="2600" dirty="0" smtClean="0"/>
          </a:p>
          <a:p>
            <a:pPr marL="137160" lvl="3" indent="0">
              <a:buClr>
                <a:schemeClr val="tx1">
                  <a:shade val="95000"/>
                </a:schemeClr>
              </a:buClr>
              <a:buSzPct val="65000"/>
              <a:buNone/>
            </a:pPr>
            <a:endParaRPr lang="en-US" sz="2600" dirty="0"/>
          </a:p>
          <a:p>
            <a:endParaRPr lang="en-US" sz="3400" dirty="0"/>
          </a:p>
          <a:p>
            <a:pPr lvl="3"/>
            <a:endParaRPr lang="en-US" u="dbl" dirty="0">
              <a:solidFill>
                <a:srgbClr val="FFFF00"/>
              </a:solidFill>
            </a:endParaRPr>
          </a:p>
          <a:p>
            <a:pPr marL="137160" indent="0">
              <a:buNone/>
            </a:pPr>
            <a:endParaRPr lang="en-US" dirty="0">
              <a:solidFill>
                <a:srgbClr val="FFFF00"/>
              </a:solidFill>
            </a:endParaRPr>
          </a:p>
          <a:p>
            <a:pPr marL="137160" lvl="0" indent="0">
              <a:buNone/>
            </a:pPr>
            <a:endParaRPr lang="en-US" dirty="0"/>
          </a:p>
          <a:p>
            <a:pPr marL="137160" indent="0">
              <a:buNone/>
            </a:pPr>
            <a:r>
              <a:rPr lang="en-US" dirty="0"/>
              <a:t> </a:t>
            </a:r>
          </a:p>
          <a:p>
            <a:endParaRPr lang="en-US" dirty="0"/>
          </a:p>
        </p:txBody>
      </p:sp>
    </p:spTree>
    <p:extLst>
      <p:ext uri="{BB962C8B-B14F-4D97-AF65-F5344CB8AC3E}">
        <p14:creationId xmlns:p14="http://schemas.microsoft.com/office/powerpoint/2010/main" val="2665557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080760"/>
          </a:xfrm>
        </p:spPr>
        <p:txBody>
          <a:bodyPr>
            <a:normAutofit/>
          </a:bodyPr>
          <a:lstStyle/>
          <a:p>
            <a:pPr marL="137160" lvl="3" indent="0">
              <a:buClr>
                <a:schemeClr val="tx1">
                  <a:shade val="95000"/>
                </a:schemeClr>
              </a:buClr>
              <a:buSzPct val="65000"/>
              <a:buNone/>
            </a:pPr>
            <a:r>
              <a:rPr lang="en-US" sz="2800" u="dbl" dirty="0">
                <a:solidFill>
                  <a:srgbClr val="FFFF00"/>
                </a:solidFill>
              </a:rPr>
              <a:t>MODULE-3  Hospitals</a:t>
            </a:r>
          </a:p>
          <a:p>
            <a:pPr marL="137160" lvl="3" indent="0">
              <a:buClr>
                <a:schemeClr val="tx1">
                  <a:shade val="95000"/>
                </a:schemeClr>
              </a:buClr>
              <a:buSzPct val="65000"/>
              <a:buNone/>
            </a:pPr>
            <a:endParaRPr lang="en-US" sz="2800" dirty="0">
              <a:solidFill>
                <a:srgbClr val="FFFF00"/>
              </a:solidFill>
            </a:endParaRPr>
          </a:p>
          <a:p>
            <a:pPr lvl="0">
              <a:buFont typeface="Wingdings" pitchFamily="2" charset="2"/>
              <a:buChar char="q"/>
            </a:pPr>
            <a:r>
              <a:rPr lang="en-US" u="dbl" dirty="0">
                <a:solidFill>
                  <a:schemeClr val="bg1">
                    <a:lumMod val="95000"/>
                    <a:lumOff val="5000"/>
                  </a:schemeClr>
                </a:solidFill>
              </a:rPr>
              <a:t>Registrations</a:t>
            </a:r>
            <a:r>
              <a:rPr lang="en-US" dirty="0"/>
              <a:t>-Hospitals has the facility to register its information to the portal</a:t>
            </a:r>
          </a:p>
          <a:p>
            <a:pPr lvl="0">
              <a:buFont typeface="Wingdings" pitchFamily="2" charset="2"/>
              <a:buChar char="q"/>
            </a:pPr>
            <a:r>
              <a:rPr lang="en-US" u="dbl" dirty="0">
                <a:solidFill>
                  <a:schemeClr val="bg1">
                    <a:lumMod val="95000"/>
                    <a:lumOff val="5000"/>
                  </a:schemeClr>
                </a:solidFill>
              </a:rPr>
              <a:t>Add patient observation information</a:t>
            </a:r>
            <a:r>
              <a:rPr lang="en-US" dirty="0"/>
              <a:t>-enables to add the observation details of the patient visiting the hospitals</a:t>
            </a:r>
          </a:p>
          <a:p>
            <a:pPr lvl="0">
              <a:buFont typeface="Wingdings" pitchFamily="2" charset="2"/>
              <a:buChar char="q"/>
            </a:pPr>
            <a:r>
              <a:rPr lang="en-US" u="dbl" dirty="0">
                <a:solidFill>
                  <a:schemeClr val="bg1">
                    <a:lumMod val="95000"/>
                    <a:lumOff val="5000"/>
                  </a:schemeClr>
                </a:solidFill>
              </a:rPr>
              <a:t>Search patient</a:t>
            </a:r>
            <a:r>
              <a:rPr lang="en-US" dirty="0"/>
              <a:t>-enables to search any patient information</a:t>
            </a:r>
          </a:p>
          <a:p>
            <a:pPr lvl="0">
              <a:buFont typeface="Wingdings" pitchFamily="2" charset="2"/>
              <a:buChar char="q"/>
            </a:pPr>
            <a:r>
              <a:rPr lang="en-US" u="dbl" dirty="0">
                <a:solidFill>
                  <a:schemeClr val="bg1">
                    <a:lumMod val="95000"/>
                    <a:lumOff val="5000"/>
                  </a:schemeClr>
                </a:solidFill>
              </a:rPr>
              <a:t>Search patient </a:t>
            </a:r>
            <a:r>
              <a:rPr lang="en-US" u="dbl" dirty="0" smtClean="0">
                <a:solidFill>
                  <a:schemeClr val="bg1">
                    <a:lumMod val="95000"/>
                    <a:lumOff val="5000"/>
                  </a:schemeClr>
                </a:solidFill>
              </a:rPr>
              <a:t>Treatment </a:t>
            </a:r>
            <a:r>
              <a:rPr lang="en-US" u="dbl" dirty="0">
                <a:solidFill>
                  <a:schemeClr val="bg1">
                    <a:lumMod val="95000"/>
                    <a:lumOff val="5000"/>
                  </a:schemeClr>
                </a:solidFill>
              </a:rPr>
              <a:t>details</a:t>
            </a:r>
            <a:r>
              <a:rPr lang="en-US" dirty="0"/>
              <a:t>-it is possible to search a patients previous </a:t>
            </a:r>
            <a:r>
              <a:rPr lang="en-US" dirty="0" smtClean="0"/>
              <a:t>treatment </a:t>
            </a:r>
            <a:r>
              <a:rPr lang="en-US" dirty="0"/>
              <a:t>details including lab reports etc.</a:t>
            </a:r>
          </a:p>
          <a:p>
            <a:pPr marL="137160" indent="0">
              <a:buNone/>
            </a:pPr>
            <a:endParaRPr lang="en-US" dirty="0"/>
          </a:p>
        </p:txBody>
      </p:sp>
    </p:spTree>
    <p:extLst>
      <p:ext uri="{BB962C8B-B14F-4D97-AF65-F5344CB8AC3E}">
        <p14:creationId xmlns:p14="http://schemas.microsoft.com/office/powerpoint/2010/main" val="1059505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080760"/>
          </a:xfrm>
        </p:spPr>
        <p:txBody>
          <a:bodyPr/>
          <a:lstStyle/>
          <a:p>
            <a:pPr lvl="0">
              <a:buFont typeface="Wingdings" pitchFamily="2" charset="2"/>
              <a:buChar char="q"/>
            </a:pPr>
            <a:r>
              <a:rPr lang="en-US" u="dbl" dirty="0"/>
              <a:t>View Medicine purchase Details</a:t>
            </a:r>
            <a:r>
              <a:rPr lang="en-US" dirty="0"/>
              <a:t>-Enables to check patients purchase details from the </a:t>
            </a:r>
            <a:r>
              <a:rPr lang="en-US" dirty="0" smtClean="0"/>
              <a:t>pharmacy</a:t>
            </a:r>
          </a:p>
          <a:p>
            <a:pPr marL="137160" lvl="0" indent="0">
              <a:buNone/>
            </a:pPr>
            <a:endParaRPr lang="en-US" dirty="0"/>
          </a:p>
          <a:p>
            <a:pPr marL="137160" indent="0">
              <a:buNone/>
            </a:pPr>
            <a:r>
              <a:rPr lang="en-US" u="dbl" dirty="0">
                <a:solidFill>
                  <a:srgbClr val="FFFF00"/>
                </a:solidFill>
              </a:rPr>
              <a:t>MODULE-4  </a:t>
            </a:r>
            <a:r>
              <a:rPr lang="en-US" u="dbl" dirty="0" smtClean="0">
                <a:solidFill>
                  <a:srgbClr val="FFFF00"/>
                </a:solidFill>
              </a:rPr>
              <a:t>LABS</a:t>
            </a:r>
          </a:p>
          <a:p>
            <a:pPr marL="137160" indent="0">
              <a:buNone/>
            </a:pPr>
            <a:endParaRPr lang="en-US" u="dbl" dirty="0">
              <a:solidFill>
                <a:srgbClr val="FFFF00"/>
              </a:solidFill>
            </a:endParaRPr>
          </a:p>
          <a:p>
            <a:pPr lvl="0"/>
            <a:r>
              <a:rPr lang="en-US" u="dbl" dirty="0"/>
              <a:t>Registration-</a:t>
            </a:r>
            <a:r>
              <a:rPr lang="en-US" dirty="0"/>
              <a:t>Enables to register at the </a:t>
            </a:r>
            <a:r>
              <a:rPr lang="en-US" dirty="0" smtClean="0"/>
              <a:t>portal</a:t>
            </a:r>
          </a:p>
          <a:p>
            <a:pPr marL="137160" lvl="0" indent="0">
              <a:buNone/>
            </a:pPr>
            <a:endParaRPr lang="en-US" dirty="0"/>
          </a:p>
          <a:p>
            <a:pPr lvl="0"/>
            <a:r>
              <a:rPr lang="en-US" u="dbl" dirty="0"/>
              <a:t>Add Patient Lab Report-</a:t>
            </a:r>
            <a:r>
              <a:rPr lang="en-US" dirty="0"/>
              <a:t>Enables to add a lab </a:t>
            </a:r>
            <a:r>
              <a:rPr lang="en-US" dirty="0" smtClean="0"/>
              <a:t>report</a:t>
            </a:r>
          </a:p>
          <a:p>
            <a:pPr marL="137160" indent="0">
              <a:buNone/>
            </a:pPr>
            <a:endParaRPr lang="en-US" dirty="0" smtClean="0"/>
          </a:p>
          <a:p>
            <a:pPr marL="137160" indent="0">
              <a:buNone/>
            </a:pPr>
            <a:r>
              <a:rPr lang="en-US" u="dbl" dirty="0" smtClean="0">
                <a:solidFill>
                  <a:srgbClr val="FFFF00"/>
                </a:solidFill>
              </a:rPr>
              <a:t>MODULE-5  </a:t>
            </a:r>
            <a:r>
              <a:rPr lang="en-US" u="dbl" dirty="0">
                <a:solidFill>
                  <a:srgbClr val="FFFF00"/>
                </a:solidFill>
              </a:rPr>
              <a:t>MEDICAL STORE</a:t>
            </a:r>
            <a:endParaRPr lang="en-US" dirty="0">
              <a:solidFill>
                <a:srgbClr val="FFFF00"/>
              </a:solidFill>
            </a:endParaRPr>
          </a:p>
          <a:p>
            <a:pPr marL="137160" lvl="0" indent="0">
              <a:buNone/>
            </a:pPr>
            <a:endParaRPr lang="en-US" dirty="0"/>
          </a:p>
          <a:p>
            <a:pPr marL="137160" indent="0">
              <a:buNone/>
            </a:pPr>
            <a:endParaRPr lang="en-US" dirty="0">
              <a:solidFill>
                <a:srgbClr val="FFFF00"/>
              </a:solidFill>
            </a:endParaRPr>
          </a:p>
          <a:p>
            <a:pPr marL="137160" indent="0">
              <a:buNone/>
            </a:pPr>
            <a:endParaRPr lang="en-US" dirty="0"/>
          </a:p>
        </p:txBody>
      </p:sp>
    </p:spTree>
    <p:extLst>
      <p:ext uri="{BB962C8B-B14F-4D97-AF65-F5344CB8AC3E}">
        <p14:creationId xmlns:p14="http://schemas.microsoft.com/office/powerpoint/2010/main" val="1530578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52400"/>
            <a:ext cx="8534400" cy="6629400"/>
          </a:xfrm>
        </p:spPr>
        <p:txBody>
          <a:bodyPr/>
          <a:lstStyle/>
          <a:p>
            <a:pPr lvl="0">
              <a:buFont typeface="Wingdings" pitchFamily="2" charset="2"/>
              <a:buChar char="q"/>
            </a:pPr>
            <a:r>
              <a:rPr lang="en-US" u="dbl" dirty="0"/>
              <a:t>Registration-</a:t>
            </a:r>
            <a:r>
              <a:rPr lang="en-US" dirty="0"/>
              <a:t>Enables to register at the </a:t>
            </a:r>
            <a:r>
              <a:rPr lang="en-US" dirty="0" smtClean="0"/>
              <a:t>portal</a:t>
            </a:r>
          </a:p>
          <a:p>
            <a:pPr marL="137160" lvl="0" indent="0">
              <a:buNone/>
            </a:pPr>
            <a:endParaRPr lang="en-US" dirty="0" smtClean="0"/>
          </a:p>
          <a:p>
            <a:pPr lvl="0">
              <a:buFont typeface="Wingdings" pitchFamily="2" charset="2"/>
              <a:buChar char="q"/>
            </a:pPr>
            <a:r>
              <a:rPr lang="en-US" u="sng" dirty="0" smtClean="0"/>
              <a:t>Add </a:t>
            </a:r>
            <a:r>
              <a:rPr lang="en-US" u="sng" dirty="0"/>
              <a:t>Purchase Information-  </a:t>
            </a:r>
            <a:r>
              <a:rPr lang="en-US" dirty="0"/>
              <a:t>Enables to add the medicine purchase </a:t>
            </a:r>
            <a:r>
              <a:rPr lang="en-US" dirty="0" smtClean="0"/>
              <a:t>details</a:t>
            </a:r>
          </a:p>
          <a:p>
            <a:pPr marL="137160" indent="0">
              <a:buNone/>
            </a:pPr>
            <a:endParaRPr lang="en-US" u="dbl" dirty="0" smtClean="0">
              <a:solidFill>
                <a:srgbClr val="FFFF00"/>
              </a:solidFill>
            </a:endParaRPr>
          </a:p>
          <a:p>
            <a:pPr marL="137160" indent="0">
              <a:buNone/>
            </a:pPr>
            <a:r>
              <a:rPr lang="en-US" u="dbl" dirty="0" smtClean="0">
                <a:solidFill>
                  <a:srgbClr val="FFFF00"/>
                </a:solidFill>
              </a:rPr>
              <a:t>MODULE-6  USERS</a:t>
            </a:r>
          </a:p>
          <a:p>
            <a:pPr lvl="1"/>
            <a:r>
              <a:rPr lang="en-US" u="dbl" dirty="0">
                <a:solidFill>
                  <a:schemeClr val="bg1">
                    <a:lumMod val="95000"/>
                    <a:lumOff val="5000"/>
                  </a:schemeClr>
                </a:solidFill>
              </a:rPr>
              <a:t>Login</a:t>
            </a:r>
            <a:r>
              <a:rPr lang="en-US" u="dbl" dirty="0"/>
              <a:t> –</a:t>
            </a:r>
            <a:r>
              <a:rPr lang="en-US" dirty="0"/>
              <a:t>Enables to login into the portal</a:t>
            </a:r>
            <a:endParaRPr lang="en-US" sz="1200" dirty="0"/>
          </a:p>
          <a:p>
            <a:pPr lvl="1"/>
            <a:r>
              <a:rPr lang="en-US" u="dbl" dirty="0">
                <a:solidFill>
                  <a:schemeClr val="bg1">
                    <a:lumMod val="95000"/>
                    <a:lumOff val="5000"/>
                  </a:schemeClr>
                </a:solidFill>
              </a:rPr>
              <a:t>View </a:t>
            </a:r>
            <a:r>
              <a:rPr lang="en-US" u="dbl" dirty="0" smtClean="0">
                <a:solidFill>
                  <a:schemeClr val="bg1">
                    <a:lumMod val="95000"/>
                    <a:lumOff val="5000"/>
                  </a:schemeClr>
                </a:solidFill>
              </a:rPr>
              <a:t>Treatment </a:t>
            </a:r>
            <a:r>
              <a:rPr lang="en-US" u="dbl" dirty="0">
                <a:solidFill>
                  <a:schemeClr val="bg1">
                    <a:lumMod val="95000"/>
                    <a:lumOff val="5000"/>
                  </a:schemeClr>
                </a:solidFill>
              </a:rPr>
              <a:t>history</a:t>
            </a:r>
            <a:r>
              <a:rPr lang="en-US" u="dbl" dirty="0"/>
              <a:t>-</a:t>
            </a:r>
            <a:r>
              <a:rPr lang="en-US" dirty="0"/>
              <a:t>Enables the users to view and download treatment history</a:t>
            </a:r>
            <a:endParaRPr lang="en-US" sz="1200" dirty="0"/>
          </a:p>
          <a:p>
            <a:pPr lvl="1"/>
            <a:r>
              <a:rPr lang="en-US" u="dbl" dirty="0">
                <a:solidFill>
                  <a:schemeClr val="bg1">
                    <a:lumMod val="95000"/>
                    <a:lumOff val="5000"/>
                  </a:schemeClr>
                </a:solidFill>
              </a:rPr>
              <a:t>View Medical purchase history</a:t>
            </a:r>
            <a:r>
              <a:rPr lang="en-US" u="dbl" dirty="0"/>
              <a:t>-</a:t>
            </a:r>
            <a:r>
              <a:rPr lang="en-US" dirty="0"/>
              <a:t>Enables them to vie purchase details </a:t>
            </a:r>
            <a:endParaRPr lang="en-US" sz="1200" dirty="0"/>
          </a:p>
          <a:p>
            <a:pPr lvl="1"/>
            <a:r>
              <a:rPr lang="en-US" u="dbl" dirty="0">
                <a:solidFill>
                  <a:schemeClr val="bg1">
                    <a:lumMod val="95000"/>
                    <a:lumOff val="5000"/>
                  </a:schemeClr>
                </a:solidFill>
              </a:rPr>
              <a:t>View Lab Report</a:t>
            </a:r>
            <a:r>
              <a:rPr lang="en-US" u="dbl" dirty="0"/>
              <a:t>-</a:t>
            </a:r>
            <a:r>
              <a:rPr lang="en-US" dirty="0"/>
              <a:t>Enables the users to view and download lab reports</a:t>
            </a:r>
            <a:endParaRPr lang="en-US" sz="1200" dirty="0"/>
          </a:p>
          <a:p>
            <a:pPr marL="137160" indent="0">
              <a:buNone/>
            </a:pPr>
            <a:endParaRPr lang="en-US" dirty="0">
              <a:solidFill>
                <a:srgbClr val="FFFF00"/>
              </a:solidFill>
            </a:endParaRPr>
          </a:p>
          <a:p>
            <a:pPr marL="137160" lvl="0" indent="0">
              <a:buNone/>
            </a:pPr>
            <a:endParaRPr lang="en-US" dirty="0"/>
          </a:p>
          <a:p>
            <a:pPr marL="137160" indent="0">
              <a:buNone/>
            </a:pPr>
            <a:endParaRPr lang="en-US" dirty="0"/>
          </a:p>
        </p:txBody>
      </p:sp>
    </p:spTree>
    <p:extLst>
      <p:ext uri="{BB962C8B-B14F-4D97-AF65-F5344CB8AC3E}">
        <p14:creationId xmlns:p14="http://schemas.microsoft.com/office/powerpoint/2010/main" val="4068462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192</TotalTime>
  <Words>796</Words>
  <Application>Microsoft Office PowerPoint</Application>
  <PresentationFormat>On-screen Show (4:3)</PresentationFormat>
  <Paragraphs>103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Apex</vt:lpstr>
      <vt:lpstr>MEDICAL e card</vt:lpstr>
      <vt:lpstr>INTRODUCTION</vt:lpstr>
      <vt:lpstr>PowerPoint Presentation</vt:lpstr>
      <vt:lpstr>THE NEED</vt:lpstr>
      <vt:lpstr>SYSTEM DESIGN</vt:lpstr>
      <vt:lpstr>PowerPoint Presentation</vt:lpstr>
      <vt:lpstr>PowerPoint Presentation</vt:lpstr>
      <vt:lpstr>PowerPoint Presentation</vt:lpstr>
      <vt:lpstr>PowerPoint Presentation</vt:lpstr>
      <vt:lpstr>EXISTING SYSTEM</vt:lpstr>
      <vt:lpstr>PROPOSED SYSTEM</vt:lpstr>
      <vt:lpstr>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 (LEVEL-1 ADMIN)</vt:lpstr>
      <vt:lpstr>ISSUE AUTHORITY</vt:lpstr>
      <vt:lpstr>HOSPITALS</vt:lpstr>
      <vt:lpstr>LABS</vt:lpstr>
      <vt:lpstr>MEDICAL STORES</vt:lpstr>
      <vt:lpstr>USERS</vt:lpstr>
      <vt:lpstr>TIMELINE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e card</dc:title>
  <dc:creator>Rana</dc:creator>
  <cp:lastModifiedBy>Rana</cp:lastModifiedBy>
  <cp:revision>19</cp:revision>
  <dcterms:created xsi:type="dcterms:W3CDTF">2022-01-19T13:36:45Z</dcterms:created>
  <dcterms:modified xsi:type="dcterms:W3CDTF">2022-01-20T06:31:48Z</dcterms:modified>
</cp:coreProperties>
</file>