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73" r:id="rId3"/>
    <p:sldId id="268" r:id="rId4"/>
    <p:sldId id="269" r:id="rId5"/>
    <p:sldId id="271" r:id="rId6"/>
    <p:sldId id="266" r:id="rId7"/>
    <p:sldId id="272"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63" r:id="rId23"/>
    <p:sldId id="277" r:id="rId24"/>
    <p:sldId id="278"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5351"/>
    <a:srgbClr val="BD94D0"/>
    <a:srgbClr val="1FD9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87" autoAdjust="0"/>
  </p:normalViewPr>
  <p:slideViewPr>
    <p:cSldViewPr snapToGrid="0">
      <p:cViewPr varScale="1">
        <p:scale>
          <a:sx n="81" d="100"/>
          <a:sy n="81" d="100"/>
        </p:scale>
        <p:origin x="754"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6/5/2023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82534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6/5/2023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6/5/2023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6/5/2023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6/5/2023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6/5/2023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6/5/2023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6/5/2023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6/5/2023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6/5/2023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6/5/2023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6/5/2023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6/5/2023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Statistical Modelling with Python</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95BA5221-9807-6473-A2D7-0756CEEB3881}"/>
              </a:ext>
            </a:extLst>
          </p:cNvPr>
          <p:cNvSpPr txBox="1"/>
          <p:nvPr/>
        </p:nvSpPr>
        <p:spPr>
          <a:xfrm>
            <a:off x="298660" y="3701534"/>
            <a:ext cx="2967318" cy="2800767"/>
          </a:xfrm>
          <a:prstGeom prst="rect">
            <a:avLst/>
          </a:prstGeom>
          <a:noFill/>
        </p:spPr>
        <p:txBody>
          <a:bodyPr wrap="square" rtlCol="0">
            <a:spAutoFit/>
          </a:bodyPr>
          <a:lstStyle/>
          <a:p>
            <a:r>
              <a:rPr kumimoji="0" lang="en-US" sz="4400" b="1" i="0" u="none" strike="noStrike" kern="1200" cap="none" spc="0" normalizeH="0" baseline="0" noProof="0" dirty="0">
                <a:ln>
                  <a:noFill/>
                </a:ln>
                <a:solidFill>
                  <a:srgbClr val="DF8C40"/>
                </a:solidFill>
                <a:effectLst/>
                <a:uLnTx/>
                <a:uFillTx/>
                <a:latin typeface="Sagona Book"/>
                <a:ea typeface="+mj-ea"/>
                <a:cs typeface="+mj-cs"/>
              </a:rPr>
              <a:t>Use API For collect data</a:t>
            </a:r>
            <a:endParaRPr lang="en-CA" dirty="0">
              <a:solidFill>
                <a:srgbClr val="FFFF00"/>
              </a:solidFill>
            </a:endParaRPr>
          </a:p>
        </p:txBody>
      </p:sp>
      <p:sp>
        <p:nvSpPr>
          <p:cNvPr id="15" name="TextBox 14">
            <a:extLst>
              <a:ext uri="{FF2B5EF4-FFF2-40B4-BE49-F238E27FC236}">
                <a16:creationId xmlns:a16="http://schemas.microsoft.com/office/drawing/2014/main" id="{CBEAB94A-3729-2728-B2C0-A4F56B7C3DFA}"/>
              </a:ext>
            </a:extLst>
          </p:cNvPr>
          <p:cNvSpPr txBox="1"/>
          <p:nvPr/>
        </p:nvSpPr>
        <p:spPr>
          <a:xfrm>
            <a:off x="2142565" y="215153"/>
            <a:ext cx="2106706" cy="2262158"/>
          </a:xfrm>
          <a:prstGeom prst="rect">
            <a:avLst/>
          </a:prstGeom>
          <a:noFill/>
        </p:spPr>
        <p:txBody>
          <a:bodyPr wrap="square" rtlCol="0">
            <a:spAutoFit/>
          </a:bodyPr>
          <a:lstStyle/>
          <a:p>
            <a:pPr marL="0" marR="0" lvl="0" indent="0" defTabSz="777213" rtl="0" eaLnBrk="1" fontAlgn="auto" latinLnBrk="0" hangingPunct="1">
              <a:lnSpc>
                <a:spcPct val="90000"/>
              </a:lnSpc>
              <a:spcBef>
                <a:spcPts val="850"/>
              </a:spcBef>
              <a:spcAft>
                <a:spcPts val="0"/>
              </a:spcAft>
              <a:buClrTx/>
              <a:buSzTx/>
              <a:buFontTx/>
              <a:buNone/>
              <a:tabLst/>
              <a:defRPr/>
            </a:pPr>
            <a:r>
              <a:rPr kumimoji="0" lang="en-US" sz="2800" b="1" i="0" u="none" strike="noStrike" kern="1200" cap="none" spc="0" normalizeH="0" baseline="0" noProof="0" dirty="0">
                <a:ln>
                  <a:noFill/>
                </a:ln>
                <a:solidFill>
                  <a:srgbClr val="00B050"/>
                </a:solidFill>
                <a:effectLst/>
                <a:uLnTx/>
                <a:uFillTx/>
                <a:latin typeface="Sagona Book"/>
                <a:ea typeface="+mn-ea"/>
                <a:cs typeface="+mn-cs"/>
              </a:rPr>
              <a:t>Data Cleaning &amp; analyzing</a:t>
            </a:r>
          </a:p>
          <a:p>
            <a:pPr marL="0" marR="0" lvl="0" indent="0" defTabSz="777213" rtl="0" eaLnBrk="1" fontAlgn="auto" latinLnBrk="0" hangingPunct="1">
              <a:lnSpc>
                <a:spcPct val="90000"/>
              </a:lnSpc>
              <a:spcBef>
                <a:spcPts val="850"/>
              </a:spcBef>
              <a:spcAft>
                <a:spcPts val="0"/>
              </a:spcAft>
              <a:buClrTx/>
              <a:buSzTx/>
              <a:buFontTx/>
              <a:buNone/>
              <a:tabLst/>
              <a:defRPr/>
            </a:pPr>
            <a:endParaRPr kumimoji="0" lang="en-US" sz="2800" b="1" i="0" u="none" strike="noStrike" kern="1200" cap="none" spc="0" normalizeH="0" baseline="0" noProof="0" dirty="0">
              <a:ln>
                <a:noFill/>
              </a:ln>
              <a:solidFill>
                <a:srgbClr val="00B050"/>
              </a:solidFill>
              <a:effectLst/>
              <a:uLnTx/>
              <a:uFillTx/>
              <a:latin typeface="Sagona Book"/>
              <a:ea typeface="+mn-ea"/>
              <a:cs typeface="+mn-cs"/>
            </a:endParaRPr>
          </a:p>
          <a:p>
            <a:pPr marL="0" marR="0" lvl="0" indent="0" defTabSz="777213" rtl="0" eaLnBrk="1" fontAlgn="auto" latinLnBrk="0" hangingPunct="1">
              <a:lnSpc>
                <a:spcPct val="90000"/>
              </a:lnSpc>
              <a:spcBef>
                <a:spcPts val="850"/>
              </a:spcBef>
              <a:spcAft>
                <a:spcPts val="0"/>
              </a:spcAft>
              <a:buClrTx/>
              <a:buSzTx/>
              <a:buFontTx/>
              <a:buNone/>
              <a:tabLst/>
              <a:defRPr/>
            </a:pPr>
            <a:endParaRPr kumimoji="0" lang="en-US" sz="2800" b="1" i="0" u="none" strike="noStrike" kern="1200" cap="none" spc="0" normalizeH="0" baseline="0" noProof="0" dirty="0">
              <a:ln>
                <a:noFill/>
              </a:ln>
              <a:solidFill>
                <a:srgbClr val="00B050"/>
              </a:solidFill>
              <a:effectLst/>
              <a:uLnTx/>
              <a:uFillTx/>
              <a:latin typeface="Sagona Book"/>
              <a:ea typeface="+mn-ea"/>
              <a:cs typeface="+mn-cs"/>
            </a:endParaRPr>
          </a:p>
        </p:txBody>
      </p:sp>
      <p:sp>
        <p:nvSpPr>
          <p:cNvPr id="16" name="TextBox 15">
            <a:extLst>
              <a:ext uri="{FF2B5EF4-FFF2-40B4-BE49-F238E27FC236}">
                <a16:creationId xmlns:a16="http://schemas.microsoft.com/office/drawing/2014/main" id="{B8745030-29E7-0C83-4B19-684521D82137}"/>
              </a:ext>
            </a:extLst>
          </p:cNvPr>
          <p:cNvSpPr txBox="1"/>
          <p:nvPr/>
        </p:nvSpPr>
        <p:spPr>
          <a:xfrm>
            <a:off x="5966469" y="1237129"/>
            <a:ext cx="1876765" cy="1292662"/>
          </a:xfrm>
          <a:prstGeom prst="rect">
            <a:avLst/>
          </a:prstGeom>
          <a:noFill/>
        </p:spPr>
        <p:txBody>
          <a:bodyPr wrap="square" rtlCol="0">
            <a:spAutoFit/>
          </a:bodyPr>
          <a:lstStyle/>
          <a:p>
            <a:r>
              <a:rPr lang="en-CA" sz="2600" b="1" dirty="0">
                <a:solidFill>
                  <a:schemeClr val="tx1">
                    <a:lumMod val="50000"/>
                  </a:schemeClr>
                </a:solidFill>
                <a:latin typeface="Sagona Book" panose="02020503050505020204" pitchFamily="18" charset="0"/>
              </a:rPr>
              <a:t>Data Visualization</a:t>
            </a:r>
          </a:p>
        </p:txBody>
      </p:sp>
      <p:sp>
        <p:nvSpPr>
          <p:cNvPr id="17" name="TextBox 16">
            <a:extLst>
              <a:ext uri="{FF2B5EF4-FFF2-40B4-BE49-F238E27FC236}">
                <a16:creationId xmlns:a16="http://schemas.microsoft.com/office/drawing/2014/main" id="{4AD2D47D-8640-E6FB-D905-A99D16E73350}"/>
              </a:ext>
            </a:extLst>
          </p:cNvPr>
          <p:cNvSpPr txBox="1"/>
          <p:nvPr/>
        </p:nvSpPr>
        <p:spPr>
          <a:xfrm>
            <a:off x="9681882" y="615908"/>
            <a:ext cx="1864659" cy="954107"/>
          </a:xfrm>
          <a:prstGeom prst="rect">
            <a:avLst/>
          </a:prstGeom>
          <a:noFill/>
        </p:spPr>
        <p:txBody>
          <a:bodyPr wrap="square" rtlCol="0">
            <a:spAutoFit/>
          </a:bodyPr>
          <a:lstStyle/>
          <a:p>
            <a:pPr marL="0" marR="0" lvl="0" indent="0" algn="ctr" defTabSz="777213" rtl="0" eaLnBrk="1" fontAlgn="auto" latinLnBrk="0" hangingPunct="1">
              <a:lnSpc>
                <a:spcPct val="100000"/>
              </a:lnSpc>
              <a:spcBef>
                <a:spcPts val="850"/>
              </a:spcBef>
              <a:spcAft>
                <a:spcPts val="0"/>
              </a:spcAft>
              <a:buClrTx/>
              <a:buSzTx/>
              <a:buFont typeface="Arial" panose="020B0604020202020204" pitchFamily="34" charset="0"/>
              <a:buNone/>
              <a:tabLst/>
              <a:defRPr/>
            </a:pPr>
            <a:r>
              <a:rPr lang="en-US" sz="2800" b="1" dirty="0">
                <a:solidFill>
                  <a:schemeClr val="accent1">
                    <a:lumMod val="75000"/>
                  </a:schemeClr>
                </a:solidFill>
                <a:latin typeface="Sagona Book"/>
              </a:rPr>
              <a:t>Building a Model</a:t>
            </a:r>
            <a:endParaRPr kumimoji="0" lang="en-US" sz="2800" b="1" i="0" u="none" strike="noStrike" kern="1200" cap="none" spc="0" normalizeH="0" baseline="0" noProof="0" dirty="0">
              <a:ln>
                <a:noFill/>
              </a:ln>
              <a:solidFill>
                <a:schemeClr val="accent1">
                  <a:lumMod val="75000"/>
                </a:schemeClr>
              </a:solidFill>
              <a:effectLst/>
              <a:uLnTx/>
              <a:uFillTx/>
              <a:latin typeface="Sagona Book"/>
              <a:ea typeface="+mn-ea"/>
              <a:cs typeface="+mn-cs"/>
            </a:endParaRP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B44512-67D1-8719-6C61-C2DCCAE090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5105" y="1535077"/>
            <a:ext cx="8226850" cy="4641886"/>
          </a:xfrm>
        </p:spPr>
      </p:pic>
    </p:spTree>
    <p:extLst>
      <p:ext uri="{BB962C8B-B14F-4D97-AF65-F5344CB8AC3E}">
        <p14:creationId xmlns:p14="http://schemas.microsoft.com/office/powerpoint/2010/main" val="337111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080B8A-5B9D-F0CB-3B0B-E4DD271B93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4849" y="1452522"/>
            <a:ext cx="8399007" cy="4724441"/>
          </a:xfrm>
        </p:spPr>
      </p:pic>
    </p:spTree>
    <p:extLst>
      <p:ext uri="{BB962C8B-B14F-4D97-AF65-F5344CB8AC3E}">
        <p14:creationId xmlns:p14="http://schemas.microsoft.com/office/powerpoint/2010/main" val="3163253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84AE-16BD-4AB2-4EB0-78B7643ADEC4}"/>
              </a:ext>
            </a:extLst>
          </p:cNvPr>
          <p:cNvSpPr>
            <a:spLocks noGrp="1"/>
          </p:cNvSpPr>
          <p:nvPr>
            <p:ph type="title"/>
          </p:nvPr>
        </p:nvSpPr>
        <p:spPr/>
        <p:txBody>
          <a:bodyPr/>
          <a:lstStyle/>
          <a:p>
            <a:r>
              <a:rPr lang="en-CA" dirty="0"/>
              <a:t>Histogram of empty slot</a:t>
            </a:r>
          </a:p>
        </p:txBody>
      </p:sp>
      <p:pic>
        <p:nvPicPr>
          <p:cNvPr id="5" name="Content Placeholder 4">
            <a:extLst>
              <a:ext uri="{FF2B5EF4-FFF2-40B4-BE49-F238E27FC236}">
                <a16:creationId xmlns:a16="http://schemas.microsoft.com/office/drawing/2014/main" id="{A8575428-0A45-5B49-6DDE-5EE4A63196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2589196"/>
            <a:ext cx="7735712" cy="4351338"/>
          </a:xfrm>
        </p:spPr>
      </p:pic>
    </p:spTree>
    <p:extLst>
      <p:ext uri="{BB962C8B-B14F-4D97-AF65-F5344CB8AC3E}">
        <p14:creationId xmlns:p14="http://schemas.microsoft.com/office/powerpoint/2010/main" val="250805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408293-A921-4853-E21E-2B89CC3FB3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777" y="2506662"/>
            <a:ext cx="8908054" cy="4351338"/>
          </a:xfrm>
        </p:spPr>
      </p:pic>
    </p:spTree>
    <p:extLst>
      <p:ext uri="{BB962C8B-B14F-4D97-AF65-F5344CB8AC3E}">
        <p14:creationId xmlns:p14="http://schemas.microsoft.com/office/powerpoint/2010/main" val="467077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DFB09F-CDFE-9CA3-2CF7-70CB9FA7B1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595" y="1825625"/>
            <a:ext cx="9924810" cy="4351338"/>
          </a:xfrm>
        </p:spPr>
      </p:pic>
    </p:spTree>
    <p:extLst>
      <p:ext uri="{BB962C8B-B14F-4D97-AF65-F5344CB8AC3E}">
        <p14:creationId xmlns:p14="http://schemas.microsoft.com/office/powerpoint/2010/main" val="132735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14AD33-0DC9-7A9B-C480-73615C573C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832" y="2287539"/>
            <a:ext cx="9958385" cy="4351338"/>
          </a:xfrm>
        </p:spPr>
      </p:pic>
    </p:spTree>
    <p:extLst>
      <p:ext uri="{BB962C8B-B14F-4D97-AF65-F5344CB8AC3E}">
        <p14:creationId xmlns:p14="http://schemas.microsoft.com/office/powerpoint/2010/main" val="216729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0BAA0F-F65A-86C0-B4C1-3C954106B2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482" y="1696441"/>
            <a:ext cx="7965373" cy="4480522"/>
          </a:xfrm>
        </p:spPr>
      </p:pic>
    </p:spTree>
    <p:extLst>
      <p:ext uri="{BB962C8B-B14F-4D97-AF65-F5344CB8AC3E}">
        <p14:creationId xmlns:p14="http://schemas.microsoft.com/office/powerpoint/2010/main" val="2227873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CF4A36-FE6B-B828-7735-53DDAA383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969" y="1797345"/>
            <a:ext cx="8559262" cy="4351338"/>
          </a:xfrm>
        </p:spPr>
      </p:pic>
    </p:spTree>
    <p:extLst>
      <p:ext uri="{BB962C8B-B14F-4D97-AF65-F5344CB8AC3E}">
        <p14:creationId xmlns:p14="http://schemas.microsoft.com/office/powerpoint/2010/main" val="427932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30C273-7125-29F0-0452-982BFA99C6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6496" y="1835052"/>
            <a:ext cx="8399007" cy="4351338"/>
          </a:xfrm>
        </p:spPr>
      </p:pic>
    </p:spTree>
    <p:extLst>
      <p:ext uri="{BB962C8B-B14F-4D97-AF65-F5344CB8AC3E}">
        <p14:creationId xmlns:p14="http://schemas.microsoft.com/office/powerpoint/2010/main" val="1601780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38961D-6008-1AC7-ABAA-AA393D8D69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9504" y="933254"/>
            <a:ext cx="9602088" cy="5130588"/>
          </a:xfrm>
        </p:spPr>
      </p:pic>
    </p:spTree>
    <p:extLst>
      <p:ext uri="{BB962C8B-B14F-4D97-AF65-F5344CB8AC3E}">
        <p14:creationId xmlns:p14="http://schemas.microsoft.com/office/powerpoint/2010/main" val="3642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EA35-E3B6-C2E1-77D7-F00946726C3F}"/>
              </a:ext>
            </a:extLst>
          </p:cNvPr>
          <p:cNvSpPr>
            <a:spLocks noGrp="1"/>
          </p:cNvSpPr>
          <p:nvPr>
            <p:ph type="title"/>
          </p:nvPr>
        </p:nvSpPr>
        <p:spPr/>
        <p:txBody>
          <a:bodyPr>
            <a:noAutofit/>
          </a:bodyPr>
          <a:lstStyle/>
          <a:p>
            <a:br>
              <a:rPr lang="en-CA" dirty="0">
                <a:effectLst/>
                <a:latin typeface="Franklin Gothic Book" panose="020B0503020102020204" pitchFamily="34" charset="0"/>
              </a:rPr>
            </a:br>
            <a:r>
              <a:rPr lang="en-CA" dirty="0">
                <a:effectLst/>
                <a:latin typeface="Franklin Gothic Book" panose="020B0503020102020204" pitchFamily="34" charset="0"/>
              </a:rPr>
              <a:t>Project/Goals</a:t>
            </a:r>
            <a:br>
              <a:rPr lang="en-CA" dirty="0">
                <a:effectLst/>
                <a:latin typeface="Franklin Gothic Book" panose="020B0503020102020204" pitchFamily="34" charset="0"/>
              </a:rPr>
            </a:br>
            <a:endParaRPr lang="en-CA"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50FC34C0-18A0-D880-A193-BB3384EE1359}"/>
              </a:ext>
            </a:extLst>
          </p:cNvPr>
          <p:cNvSpPr>
            <a:spLocks noGrp="1"/>
          </p:cNvSpPr>
          <p:nvPr>
            <p:ph idx="1"/>
          </p:nvPr>
        </p:nvSpPr>
        <p:spPr>
          <a:xfrm>
            <a:off x="838200" y="1825624"/>
            <a:ext cx="9802906" cy="4351057"/>
          </a:xfrm>
        </p:spPr>
        <p:txBody>
          <a:bodyPr>
            <a:normAutofit/>
          </a:bodyPr>
          <a:lstStyle/>
          <a:p>
            <a:r>
              <a:rPr lang="en-CA" dirty="0"/>
              <a:t>The project’s main goal is to collect data from different APIs like CITY BIKE API, FOURSQUARE API &amp; YELP API.</a:t>
            </a:r>
          </a:p>
          <a:p>
            <a:r>
              <a:rPr lang="en-CA" dirty="0"/>
              <a:t>To analyze data which collect from various APIs &amp; clean data to remove duplicates and irrelevant values &amp; make data more sensible and useful.</a:t>
            </a:r>
          </a:p>
          <a:p>
            <a:r>
              <a:rPr lang="en-CA" dirty="0"/>
              <a:t>Then, create data visualization which helps understand data in the easiest way.</a:t>
            </a:r>
          </a:p>
          <a:p>
            <a:r>
              <a:rPr lang="en-CA" dirty="0"/>
              <a:t>Generate regression model which is </a:t>
            </a:r>
            <a:r>
              <a:rPr lang="en-US" b="0" i="0" dirty="0">
                <a:solidFill>
                  <a:srgbClr val="212529"/>
                </a:solidFill>
                <a:effectLst/>
                <a:latin typeface="-apple-system"/>
              </a:rPr>
              <a:t>the relationship between multiple independent variables and one dependent variable.</a:t>
            </a:r>
            <a:endParaRPr lang="en-CA" dirty="0"/>
          </a:p>
          <a:p>
            <a:endParaRPr lang="en-CA" dirty="0"/>
          </a:p>
        </p:txBody>
      </p:sp>
    </p:spTree>
    <p:extLst>
      <p:ext uri="{BB962C8B-B14F-4D97-AF65-F5344CB8AC3E}">
        <p14:creationId xmlns:p14="http://schemas.microsoft.com/office/powerpoint/2010/main" val="2606179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E097CF-0E13-5A19-FC6F-366B808538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061" y="2862573"/>
            <a:ext cx="9327173" cy="4179250"/>
          </a:xfrm>
        </p:spPr>
      </p:pic>
    </p:spTree>
    <p:extLst>
      <p:ext uri="{BB962C8B-B14F-4D97-AF65-F5344CB8AC3E}">
        <p14:creationId xmlns:p14="http://schemas.microsoft.com/office/powerpoint/2010/main" val="1482733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2102-77B5-11AB-E9A8-E7DBECE81F0B}"/>
              </a:ext>
            </a:extLst>
          </p:cNvPr>
          <p:cNvSpPr>
            <a:spLocks noGrp="1"/>
          </p:cNvSpPr>
          <p:nvPr>
            <p:ph type="title"/>
          </p:nvPr>
        </p:nvSpPr>
        <p:spPr/>
        <p:txBody>
          <a:bodyPr/>
          <a:lstStyle/>
          <a:p>
            <a:r>
              <a:rPr lang="en-CA" dirty="0"/>
              <a:t>Model Building</a:t>
            </a:r>
          </a:p>
        </p:txBody>
      </p:sp>
      <p:pic>
        <p:nvPicPr>
          <p:cNvPr id="5" name="Content Placeholder 4">
            <a:extLst>
              <a:ext uri="{FF2B5EF4-FFF2-40B4-BE49-F238E27FC236}">
                <a16:creationId xmlns:a16="http://schemas.microsoft.com/office/drawing/2014/main" id="{57869DA7-2E2E-AE76-8669-B5CBFBD80F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2135" y="1825625"/>
            <a:ext cx="8167729" cy="4667250"/>
          </a:xfrm>
        </p:spPr>
      </p:pic>
    </p:spTree>
    <p:extLst>
      <p:ext uri="{BB962C8B-B14F-4D97-AF65-F5344CB8AC3E}">
        <p14:creationId xmlns:p14="http://schemas.microsoft.com/office/powerpoint/2010/main" val="1921431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09D3270-A4A1-1EF1-DE47-9ED9BCCC0AEB}"/>
              </a:ext>
            </a:extLst>
          </p:cNvPr>
          <p:cNvSpPr>
            <a:spLocks noGrp="1"/>
          </p:cNvSpPr>
          <p:nvPr>
            <p:ph idx="1"/>
          </p:nvPr>
        </p:nvSpPr>
        <p:spPr>
          <a:xfrm>
            <a:off x="838200" y="1825625"/>
            <a:ext cx="10515600" cy="2011269"/>
          </a:xfrm>
        </p:spPr>
        <p:txBody>
          <a:bodyPr/>
          <a:lstStyle/>
          <a:p>
            <a:r>
              <a:rPr lang="en-CA" dirty="0"/>
              <a:t>The Regression model is not a good fit because the value of R square is too low.</a:t>
            </a:r>
          </a:p>
          <a:p>
            <a:r>
              <a:rPr lang="en-US" dirty="0"/>
              <a:t>p-value is zero so that in the model output shows the effect of each variable is too low on outcome.</a:t>
            </a:r>
            <a:endParaRPr lang="en-CA" dirty="0"/>
          </a:p>
          <a:p>
            <a:pPr marL="0" indent="0">
              <a:buNone/>
            </a:pPr>
            <a:endParaRPr lang="en-CA" dirty="0"/>
          </a:p>
        </p:txBody>
      </p:sp>
    </p:spTree>
    <p:extLst>
      <p:ext uri="{BB962C8B-B14F-4D97-AF65-F5344CB8AC3E}">
        <p14:creationId xmlns:p14="http://schemas.microsoft.com/office/powerpoint/2010/main" val="3514892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9BAE-E851-552C-F09C-DE16319D5C76}"/>
              </a:ext>
            </a:extLst>
          </p:cNvPr>
          <p:cNvSpPr>
            <a:spLocks noGrp="1"/>
          </p:cNvSpPr>
          <p:nvPr>
            <p:ph type="title"/>
          </p:nvPr>
        </p:nvSpPr>
        <p:spPr/>
        <p:txBody>
          <a:bodyPr>
            <a:noAutofit/>
          </a:bodyPr>
          <a:lstStyle/>
          <a:p>
            <a:br>
              <a:rPr lang="en-CA" dirty="0">
                <a:latin typeface="Franklin Gothic Book" panose="020B0503020102020204" pitchFamily="34" charset="0"/>
              </a:rPr>
            </a:br>
            <a:r>
              <a:rPr lang="en-CA" dirty="0">
                <a:latin typeface="Franklin Gothic Book" panose="020B0503020102020204" pitchFamily="34" charset="0"/>
              </a:rPr>
              <a:t>Challenges </a:t>
            </a:r>
            <a:br>
              <a:rPr lang="en-CA" dirty="0">
                <a:latin typeface="Franklin Gothic Book" panose="020B0503020102020204" pitchFamily="34" charset="0"/>
              </a:rPr>
            </a:br>
            <a:endParaRPr lang="en-CA" dirty="0">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B769D459-52F1-CE48-70FB-5FF41B1B31CA}"/>
              </a:ext>
            </a:extLst>
          </p:cNvPr>
          <p:cNvSpPr>
            <a:spLocks noGrp="1"/>
          </p:cNvSpPr>
          <p:nvPr>
            <p:ph idx="1"/>
          </p:nvPr>
        </p:nvSpPr>
        <p:spPr>
          <a:xfrm>
            <a:off x="838200" y="1825625"/>
            <a:ext cx="10515600" cy="3642846"/>
          </a:xfrm>
        </p:spPr>
        <p:txBody>
          <a:bodyPr>
            <a:normAutofit/>
          </a:bodyPr>
          <a:lstStyle/>
          <a:p>
            <a:pPr marL="0" indent="0">
              <a:buNone/>
            </a:pPr>
            <a:r>
              <a:rPr lang="en-US" b="0" dirty="0">
                <a:solidFill>
                  <a:schemeClr val="tx1">
                    <a:lumMod val="95000"/>
                    <a:lumOff val="5000"/>
                  </a:schemeClr>
                </a:solidFill>
                <a:effectLst/>
                <a:latin typeface="Consolas" panose="020B0609020204030204" pitchFamily="49" charset="0"/>
              </a:rPr>
              <a:t>(1) Extract data from APIs.</a:t>
            </a:r>
          </a:p>
          <a:p>
            <a:pPr marL="0" indent="0">
              <a:buNone/>
            </a:pPr>
            <a:r>
              <a:rPr lang="en-US" b="0" dirty="0">
                <a:solidFill>
                  <a:schemeClr val="tx1">
                    <a:lumMod val="95000"/>
                    <a:lumOff val="5000"/>
                  </a:schemeClr>
                </a:solidFill>
                <a:effectLst/>
                <a:latin typeface="Consolas" panose="020B0609020204030204" pitchFamily="49" charset="0"/>
              </a:rPr>
              <a:t>(2) Difficult to store API key in the environment.</a:t>
            </a:r>
          </a:p>
          <a:p>
            <a:pPr marL="0" indent="0">
              <a:buNone/>
            </a:pPr>
            <a:r>
              <a:rPr lang="en-US" b="0" dirty="0">
                <a:solidFill>
                  <a:schemeClr val="tx1">
                    <a:lumMod val="95000"/>
                    <a:lumOff val="5000"/>
                  </a:schemeClr>
                </a:solidFill>
                <a:effectLst/>
                <a:latin typeface="Consolas" panose="020B0609020204030204" pitchFamily="49" charset="0"/>
              </a:rPr>
              <a:t>(3) When I deleted duplicate data from Data Frame I lost many rows of data.</a:t>
            </a:r>
          </a:p>
          <a:p>
            <a:pPr marL="0" indent="0">
              <a:buNone/>
            </a:pPr>
            <a:r>
              <a:rPr lang="en-US" b="0" dirty="0">
                <a:solidFill>
                  <a:schemeClr val="tx1">
                    <a:lumMod val="95000"/>
                    <a:lumOff val="5000"/>
                  </a:schemeClr>
                </a:solidFill>
                <a:effectLst/>
                <a:latin typeface="Consolas" panose="020B0609020204030204" pitchFamily="49" charset="0"/>
              </a:rPr>
              <a:t>(4) When I merge data</a:t>
            </a:r>
            <a:r>
              <a:rPr lang="en-US" dirty="0">
                <a:solidFill>
                  <a:schemeClr val="tx1">
                    <a:lumMod val="95000"/>
                    <a:lumOff val="5000"/>
                  </a:schemeClr>
                </a:solidFill>
                <a:latin typeface="Consolas" panose="020B0609020204030204" pitchFamily="49" charset="0"/>
              </a:rPr>
              <a:t>, I got too complicated data</a:t>
            </a:r>
            <a:endParaRPr lang="en-US" b="0" dirty="0">
              <a:solidFill>
                <a:schemeClr val="tx1">
                  <a:lumMod val="95000"/>
                  <a:lumOff val="5000"/>
                </a:schemeClr>
              </a:solidFill>
              <a:effectLst/>
              <a:latin typeface="Consolas" panose="020B0609020204030204" pitchFamily="49" charset="0"/>
            </a:endParaRPr>
          </a:p>
          <a:p>
            <a:pPr marL="0" indent="0">
              <a:buNone/>
            </a:pPr>
            <a:r>
              <a:rPr lang="en-US" b="0" dirty="0">
                <a:solidFill>
                  <a:schemeClr val="tx1">
                    <a:lumMod val="95000"/>
                    <a:lumOff val="5000"/>
                  </a:schemeClr>
                </a:solidFill>
                <a:effectLst/>
                <a:latin typeface="Consolas" panose="020B0609020204030204" pitchFamily="49" charset="0"/>
              </a:rPr>
              <a:t>(5) </a:t>
            </a:r>
            <a:r>
              <a:rPr lang="en-US" dirty="0">
                <a:solidFill>
                  <a:schemeClr val="tx1">
                    <a:lumMod val="95000"/>
                    <a:lumOff val="5000"/>
                  </a:schemeClr>
                </a:solidFill>
                <a:latin typeface="Consolas" panose="020B0609020204030204" pitchFamily="49" charset="0"/>
              </a:rPr>
              <a:t>Model Building I </a:t>
            </a:r>
            <a:r>
              <a:rPr lang="en-US">
                <a:solidFill>
                  <a:schemeClr val="tx1">
                    <a:lumMod val="95000"/>
                    <a:lumOff val="5000"/>
                  </a:schemeClr>
                </a:solidFill>
                <a:latin typeface="Consolas" panose="020B0609020204030204" pitchFamily="49" charset="0"/>
              </a:rPr>
              <a:t>did not get </a:t>
            </a:r>
            <a:r>
              <a:rPr lang="en-US" dirty="0">
                <a:solidFill>
                  <a:schemeClr val="tx1">
                    <a:lumMod val="95000"/>
                    <a:lumOff val="5000"/>
                  </a:schemeClr>
                </a:solidFill>
                <a:latin typeface="Consolas" panose="020B0609020204030204" pitchFamily="49" charset="0"/>
              </a:rPr>
              <a:t>proper Output.</a:t>
            </a:r>
            <a:endParaRPr lang="en-US" b="0" dirty="0">
              <a:solidFill>
                <a:schemeClr val="tx1">
                  <a:lumMod val="95000"/>
                  <a:lumOff val="5000"/>
                </a:schemeClr>
              </a:solidFill>
              <a:effectLst/>
              <a:latin typeface="Consolas" panose="020B0609020204030204" pitchFamily="49" charset="0"/>
            </a:endParaRPr>
          </a:p>
        </p:txBody>
      </p:sp>
    </p:spTree>
    <p:extLst>
      <p:ext uri="{BB962C8B-B14F-4D97-AF65-F5344CB8AC3E}">
        <p14:creationId xmlns:p14="http://schemas.microsoft.com/office/powerpoint/2010/main" val="900559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E852-AF01-6552-470E-84D530D74E4D}"/>
              </a:ext>
            </a:extLst>
          </p:cNvPr>
          <p:cNvSpPr>
            <a:spLocks noGrp="1"/>
          </p:cNvSpPr>
          <p:nvPr>
            <p:ph type="title"/>
          </p:nvPr>
        </p:nvSpPr>
        <p:spPr/>
        <p:txBody>
          <a:bodyPr>
            <a:normAutofit fontScale="90000"/>
          </a:bodyPr>
          <a:lstStyle/>
          <a:p>
            <a:br>
              <a:rPr lang="en-CA" b="1" dirty="0">
                <a:solidFill>
                  <a:srgbClr val="569CD6"/>
                </a:solidFill>
                <a:effectLst/>
                <a:latin typeface="Consolas" panose="020B0609020204030204" pitchFamily="49" charset="0"/>
              </a:rPr>
            </a:br>
            <a:r>
              <a:rPr lang="en-CA" sz="4900" dirty="0">
                <a:solidFill>
                  <a:schemeClr val="tx1">
                    <a:lumMod val="95000"/>
                    <a:lumOff val="5000"/>
                  </a:schemeClr>
                </a:solidFill>
                <a:effectLst/>
                <a:latin typeface="Franklin Gothic Book" panose="020B0503020102020204" pitchFamily="34" charset="0"/>
              </a:rPr>
              <a:t>Future Goals</a:t>
            </a:r>
            <a:br>
              <a:rPr lang="en-CA" sz="4900" dirty="0">
                <a:solidFill>
                  <a:schemeClr val="tx1">
                    <a:lumMod val="95000"/>
                    <a:lumOff val="5000"/>
                  </a:schemeClr>
                </a:solidFill>
                <a:effectLst/>
                <a:latin typeface="Franklin Gothic Book" panose="020B0503020102020204" pitchFamily="34" charset="0"/>
              </a:rPr>
            </a:br>
            <a:endParaRPr lang="en-CA" sz="4900" dirty="0">
              <a:solidFill>
                <a:schemeClr val="tx1">
                  <a:lumMod val="95000"/>
                  <a:lumOff val="5000"/>
                </a:schemeClr>
              </a:solidFill>
              <a:latin typeface="Franklin Gothic Book" panose="020B0503020102020204" pitchFamily="34" charset="0"/>
            </a:endParaRPr>
          </a:p>
        </p:txBody>
      </p:sp>
      <p:sp>
        <p:nvSpPr>
          <p:cNvPr id="3" name="Content Placeholder 2">
            <a:extLst>
              <a:ext uri="{FF2B5EF4-FFF2-40B4-BE49-F238E27FC236}">
                <a16:creationId xmlns:a16="http://schemas.microsoft.com/office/drawing/2014/main" id="{2176ADFF-21EE-B387-A03D-416D049169FC}"/>
              </a:ext>
            </a:extLst>
          </p:cNvPr>
          <p:cNvSpPr>
            <a:spLocks noGrp="1"/>
          </p:cNvSpPr>
          <p:nvPr>
            <p:ph idx="1"/>
          </p:nvPr>
        </p:nvSpPr>
        <p:spPr>
          <a:xfrm>
            <a:off x="838200" y="1816660"/>
            <a:ext cx="10515600" cy="1405255"/>
          </a:xfrm>
        </p:spPr>
        <p:txBody>
          <a:bodyPr>
            <a:normAutofit/>
          </a:bodyPr>
          <a:lstStyle/>
          <a:p>
            <a:pPr marL="0" indent="0">
              <a:buNone/>
            </a:pPr>
            <a:r>
              <a:rPr lang="en-US" b="0" dirty="0">
                <a:solidFill>
                  <a:schemeClr val="tx1">
                    <a:lumMod val="85000"/>
                    <a:lumOff val="15000"/>
                  </a:schemeClr>
                </a:solidFill>
                <a:effectLst/>
                <a:latin typeface="Consolas" panose="020B0609020204030204" pitchFamily="49" charset="0"/>
              </a:rPr>
              <a:t>If </a:t>
            </a:r>
            <a:r>
              <a:rPr lang="en-US" dirty="0">
                <a:solidFill>
                  <a:schemeClr val="tx1">
                    <a:lumMod val="85000"/>
                    <a:lumOff val="15000"/>
                  </a:schemeClr>
                </a:solidFill>
                <a:latin typeface="Consolas" panose="020B0609020204030204" pitchFamily="49" charset="0"/>
              </a:rPr>
              <a:t>I</a:t>
            </a:r>
            <a:r>
              <a:rPr lang="en-US" b="0" dirty="0">
                <a:solidFill>
                  <a:schemeClr val="tx1">
                    <a:lumMod val="85000"/>
                    <a:lumOff val="15000"/>
                  </a:schemeClr>
                </a:solidFill>
                <a:effectLst/>
                <a:latin typeface="Consolas" panose="020B0609020204030204" pitchFamily="49" charset="0"/>
              </a:rPr>
              <a:t> have time </a:t>
            </a:r>
            <a:r>
              <a:rPr lang="en-US" dirty="0">
                <a:solidFill>
                  <a:schemeClr val="tx1">
                    <a:lumMod val="85000"/>
                    <a:lumOff val="15000"/>
                  </a:schemeClr>
                </a:solidFill>
                <a:latin typeface="Consolas" panose="020B0609020204030204" pitchFamily="49" charset="0"/>
              </a:rPr>
              <a:t>I</a:t>
            </a:r>
            <a:r>
              <a:rPr lang="en-US" b="0" dirty="0">
                <a:solidFill>
                  <a:schemeClr val="tx1">
                    <a:lumMod val="85000"/>
                    <a:lumOff val="15000"/>
                  </a:schemeClr>
                </a:solidFill>
                <a:effectLst/>
                <a:latin typeface="Consolas" panose="020B0609020204030204" pitchFamily="49" charset="0"/>
              </a:rPr>
              <a:t> properly analyze data and try to understand data and I will do with better with visualization and modeling.</a:t>
            </a:r>
          </a:p>
          <a:p>
            <a:pPr marL="0" indent="0">
              <a:buNone/>
            </a:pPr>
            <a:endParaRPr lang="en-US" b="0" dirty="0">
              <a:solidFill>
                <a:schemeClr val="tx1">
                  <a:lumMod val="85000"/>
                  <a:lumOff val="15000"/>
                </a:schemeClr>
              </a:solidFill>
              <a:effectLst/>
              <a:latin typeface="Consolas" panose="020B0609020204030204" pitchFamily="49" charset="0"/>
            </a:endParaRPr>
          </a:p>
        </p:txBody>
      </p:sp>
    </p:spTree>
    <p:extLst>
      <p:ext uri="{BB962C8B-B14F-4D97-AF65-F5344CB8AC3E}">
        <p14:creationId xmlns:p14="http://schemas.microsoft.com/office/powerpoint/2010/main" val="3406676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379635-EF67-22EF-D464-09CB069EE34A}"/>
              </a:ext>
            </a:extLst>
          </p:cNvPr>
          <p:cNvSpPr>
            <a:spLocks noGrp="1"/>
          </p:cNvSpPr>
          <p:nvPr>
            <p:ph idx="1"/>
          </p:nvPr>
        </p:nvSpPr>
        <p:spPr/>
        <p:txBody>
          <a:bodyPr>
            <a:normAutofit/>
          </a:bodyPr>
          <a:lstStyle/>
          <a:p>
            <a:pPr marL="0" indent="0">
              <a:buNone/>
            </a:pPr>
            <a:endParaRPr lang="en-CA" sz="5400" dirty="0"/>
          </a:p>
          <a:p>
            <a:pPr marL="0" indent="0">
              <a:buNone/>
            </a:pPr>
            <a:r>
              <a:rPr lang="en-CA" sz="5400" dirty="0"/>
              <a:t>				</a:t>
            </a:r>
          </a:p>
          <a:p>
            <a:pPr marL="0" indent="0">
              <a:buNone/>
            </a:pPr>
            <a:r>
              <a:rPr lang="en-CA" sz="5400" b="1" dirty="0"/>
              <a:t>				THANK YOU</a:t>
            </a:r>
          </a:p>
        </p:txBody>
      </p:sp>
    </p:spTree>
    <p:extLst>
      <p:ext uri="{BB962C8B-B14F-4D97-AF65-F5344CB8AC3E}">
        <p14:creationId xmlns:p14="http://schemas.microsoft.com/office/powerpoint/2010/main" val="12528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Tool Installation &amp; Set Up</a:t>
            </a:r>
          </a:p>
        </p:txBody>
      </p:sp>
      <p:sp>
        <p:nvSpPr>
          <p:cNvPr id="5" name="TextBox 4">
            <a:extLst>
              <a:ext uri="{FF2B5EF4-FFF2-40B4-BE49-F238E27FC236}">
                <a16:creationId xmlns:a16="http://schemas.microsoft.com/office/drawing/2014/main" id="{25AD4F61-E023-4530-BF03-8BC2D825D0BF}"/>
              </a:ext>
            </a:extLst>
          </p:cNvPr>
          <p:cNvSpPr txBox="1"/>
          <p:nvPr/>
        </p:nvSpPr>
        <p:spPr>
          <a:xfrm>
            <a:off x="1103839" y="4397884"/>
            <a:ext cx="2553761" cy="64633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Use </a:t>
            </a:r>
            <a:r>
              <a:rPr lang="en-US" dirty="0" err="1">
                <a:latin typeface="Segoe UI" panose="020B0502040204020203" pitchFamily="34" charset="0"/>
                <a:cs typeface="Segoe UI" panose="020B0502040204020203" pitchFamily="34" charset="0"/>
              </a:rPr>
              <a:t>Jupyter</a:t>
            </a:r>
            <a:r>
              <a:rPr lang="en-US" dirty="0">
                <a:latin typeface="Segoe UI" panose="020B0502040204020203" pitchFamily="34" charset="0"/>
                <a:cs typeface="Segoe UI" panose="020B0502040204020203" pitchFamily="34" charset="0"/>
              </a:rPr>
              <a:t> lab for python programming. </a:t>
            </a:r>
          </a:p>
        </p:txBody>
      </p:sp>
      <p:sp>
        <p:nvSpPr>
          <p:cNvPr id="7" name="TextBox 6">
            <a:extLst>
              <a:ext uri="{FF2B5EF4-FFF2-40B4-BE49-F238E27FC236}">
                <a16:creationId xmlns:a16="http://schemas.microsoft.com/office/drawing/2014/main" id="{E5564556-59F0-4D0A-A6CD-ADF8F4D7428B}"/>
              </a:ext>
            </a:extLst>
          </p:cNvPr>
          <p:cNvSpPr txBox="1"/>
          <p:nvPr/>
        </p:nvSpPr>
        <p:spPr>
          <a:xfrm>
            <a:off x="5082578" y="4351717"/>
            <a:ext cx="2367093" cy="923330"/>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Use Visual Studio for editing files which clone from GitHub.</a:t>
            </a:r>
          </a:p>
        </p:txBody>
      </p:sp>
      <p:pic>
        <p:nvPicPr>
          <p:cNvPr id="12" name="Picture 11">
            <a:extLst>
              <a:ext uri="{FF2B5EF4-FFF2-40B4-BE49-F238E27FC236}">
                <a16:creationId xmlns:a16="http://schemas.microsoft.com/office/drawing/2014/main" id="{DA4ED782-BCE6-B1A3-1981-ABD39E746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5" y="1771507"/>
            <a:ext cx="2990850" cy="1533525"/>
          </a:xfrm>
          <a:prstGeom prst="rect">
            <a:avLst/>
          </a:prstGeom>
        </p:spPr>
      </p:pic>
      <p:pic>
        <p:nvPicPr>
          <p:cNvPr id="14" name="Picture 13">
            <a:extLst>
              <a:ext uri="{FF2B5EF4-FFF2-40B4-BE49-F238E27FC236}">
                <a16:creationId xmlns:a16="http://schemas.microsoft.com/office/drawing/2014/main" id="{4B504281-C9D9-2FCE-1DEC-498EE236CD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1646" y="1217563"/>
            <a:ext cx="3608804" cy="2856581"/>
          </a:xfrm>
          <a:prstGeom prst="rect">
            <a:avLst/>
          </a:prstGeom>
        </p:spPr>
      </p:pic>
      <p:sp>
        <p:nvSpPr>
          <p:cNvPr id="15" name="TextBox 14">
            <a:extLst>
              <a:ext uri="{FF2B5EF4-FFF2-40B4-BE49-F238E27FC236}">
                <a16:creationId xmlns:a16="http://schemas.microsoft.com/office/drawing/2014/main" id="{5ED89C4A-0DFE-4425-810E-D758F418B5BB}"/>
              </a:ext>
            </a:extLst>
          </p:cNvPr>
          <p:cNvSpPr txBox="1"/>
          <p:nvPr/>
        </p:nvSpPr>
        <p:spPr>
          <a:xfrm>
            <a:off x="8641976" y="4464423"/>
            <a:ext cx="2832848" cy="1200329"/>
          </a:xfrm>
          <a:prstGeom prst="rect">
            <a:avLst/>
          </a:prstGeom>
          <a:noFill/>
        </p:spPr>
        <p:txBody>
          <a:bodyPr wrap="square" rtlCol="0">
            <a:spAutoFit/>
          </a:bodyPr>
          <a:lstStyle/>
          <a:p>
            <a:r>
              <a:rPr lang="en-CA" dirty="0"/>
              <a:t>Use GitHub for storing files of project data and share on local server it is easy way to access and store data.</a:t>
            </a:r>
          </a:p>
        </p:txBody>
      </p:sp>
      <p:pic>
        <p:nvPicPr>
          <p:cNvPr id="4" name="Picture 3">
            <a:extLst>
              <a:ext uri="{FF2B5EF4-FFF2-40B4-BE49-F238E27FC236}">
                <a16:creationId xmlns:a16="http://schemas.microsoft.com/office/drawing/2014/main" id="{CE26335B-81F6-3106-3B41-9C9DA4C41D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957" y="1931287"/>
            <a:ext cx="3809524" cy="2142857"/>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D0A42-B011-4DBF-B5CD-6718A97E3C70}"/>
              </a:ext>
            </a:extLst>
          </p:cNvPr>
          <p:cNvSpPr>
            <a:spLocks noGrp="1"/>
          </p:cNvSpPr>
          <p:nvPr>
            <p:ph type="title"/>
          </p:nvPr>
        </p:nvSpPr>
        <p:spPr/>
        <p:txBody>
          <a:bodyPr/>
          <a:lstStyle/>
          <a:p>
            <a:pPr marL="0" marR="0" lvl="0" indent="0" defTabSz="777213" rtl="0" eaLnBrk="1" fontAlgn="auto" latinLnBrk="0" hangingPunct="1">
              <a:lnSpc>
                <a:spcPct val="90000"/>
              </a:lnSpc>
              <a:spcBef>
                <a:spcPts val="850"/>
              </a:spcBef>
              <a:spcAft>
                <a:spcPts val="0"/>
              </a:spcAft>
              <a:buClrTx/>
              <a:buSzTx/>
              <a:buFontTx/>
              <a:buNone/>
              <a:tabLst/>
              <a:defRPr/>
            </a:pPr>
            <a:r>
              <a:rPr kumimoji="0" lang="en-US" sz="3200" i="0" u="none" strike="noStrike" kern="1200" cap="none" spc="0" normalizeH="0" baseline="0" noProof="0" dirty="0">
                <a:ln>
                  <a:noFill/>
                </a:ln>
                <a:effectLst/>
                <a:uLnTx/>
                <a:uFillTx/>
                <a:latin typeface="Franklin Gothic Book" panose="020B0503020102020204" pitchFamily="34" charset="0"/>
                <a:ea typeface="+mn-ea"/>
                <a:cs typeface="+mn-cs"/>
              </a:rPr>
              <a:t>Use </a:t>
            </a:r>
            <a:r>
              <a:rPr lang="en-US" sz="3200" dirty="0">
                <a:latin typeface="Franklin Gothic Book" panose="020B0503020102020204" pitchFamily="34" charset="0"/>
                <a:ea typeface="+mn-ea"/>
                <a:cs typeface="+mn-cs"/>
              </a:rPr>
              <a:t>City bike API for collect data for  bike</a:t>
            </a:r>
            <a:endParaRPr kumimoji="0" lang="en-US" sz="3200" i="0" u="none" strike="noStrike" kern="1200" cap="none" spc="0" normalizeH="0" baseline="0" noProof="0" dirty="0">
              <a:ln>
                <a:noFill/>
              </a:ln>
              <a:effectLst/>
              <a:uLnTx/>
              <a:uFillTx/>
              <a:latin typeface="Franklin Gothic Book" panose="020B0503020102020204" pitchFamily="34" charset="0"/>
              <a:ea typeface="+mn-ea"/>
              <a:cs typeface="+mn-cs"/>
            </a:endParaRPr>
          </a:p>
        </p:txBody>
      </p:sp>
      <p:sp>
        <p:nvSpPr>
          <p:cNvPr id="11" name="TextBox 10">
            <a:extLst>
              <a:ext uri="{FF2B5EF4-FFF2-40B4-BE49-F238E27FC236}">
                <a16:creationId xmlns:a16="http://schemas.microsoft.com/office/drawing/2014/main" id="{753429FD-0356-16E6-60DB-2C42D5025833}"/>
              </a:ext>
            </a:extLst>
          </p:cNvPr>
          <p:cNvSpPr txBox="1"/>
          <p:nvPr/>
        </p:nvSpPr>
        <p:spPr>
          <a:xfrm>
            <a:off x="1774749" y="5205606"/>
            <a:ext cx="6992733" cy="369332"/>
          </a:xfrm>
          <a:prstGeom prst="rect">
            <a:avLst/>
          </a:prstGeom>
          <a:noFill/>
        </p:spPr>
        <p:txBody>
          <a:bodyPr wrap="square" rtlCol="0">
            <a:spAutoFit/>
          </a:bodyPr>
          <a:lstStyle/>
          <a:p>
            <a:pPr marL="285750" indent="-285750">
              <a:buFont typeface="Arial" panose="020B0604020202020204" pitchFamily="34" charset="0"/>
              <a:buChar char="•"/>
            </a:pPr>
            <a:r>
              <a:rPr lang="en-CA" dirty="0"/>
              <a:t>I select Chicago City to collect data on bike details.</a:t>
            </a:r>
          </a:p>
        </p:txBody>
      </p:sp>
      <p:pic>
        <p:nvPicPr>
          <p:cNvPr id="3" name="Picture 2">
            <a:extLst>
              <a:ext uri="{FF2B5EF4-FFF2-40B4-BE49-F238E27FC236}">
                <a16:creationId xmlns:a16="http://schemas.microsoft.com/office/drawing/2014/main" id="{D1595BCE-0F00-E722-858C-2BE6D4192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717" y="1542771"/>
            <a:ext cx="7109012" cy="3174321"/>
          </a:xfrm>
          <a:prstGeom prst="rect">
            <a:avLst/>
          </a:prstGeom>
        </p:spPr>
      </p:pic>
    </p:spTree>
    <p:extLst>
      <p:ext uri="{BB962C8B-B14F-4D97-AF65-F5344CB8AC3E}">
        <p14:creationId xmlns:p14="http://schemas.microsoft.com/office/powerpoint/2010/main" val="212758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9E55-8A34-8397-7E95-E4079B1D8D54}"/>
              </a:ext>
            </a:extLst>
          </p:cNvPr>
          <p:cNvSpPr>
            <a:spLocks noGrp="1"/>
          </p:cNvSpPr>
          <p:nvPr>
            <p:ph type="title"/>
          </p:nvPr>
        </p:nvSpPr>
        <p:spPr/>
        <p:txBody>
          <a:bodyPr>
            <a:normAutofit/>
          </a:bodyPr>
          <a:lstStyle/>
          <a:p>
            <a:r>
              <a:rPr lang="en-CA" sz="3200" dirty="0">
                <a:latin typeface="Franklin Gothic Book" panose="020B0503020102020204" pitchFamily="34" charset="0"/>
              </a:rPr>
              <a:t>Collect data from different APIs</a:t>
            </a:r>
          </a:p>
        </p:txBody>
      </p:sp>
      <p:pic>
        <p:nvPicPr>
          <p:cNvPr id="4" name="Picture 3">
            <a:extLst>
              <a:ext uri="{FF2B5EF4-FFF2-40B4-BE49-F238E27FC236}">
                <a16:creationId xmlns:a16="http://schemas.microsoft.com/office/drawing/2014/main" id="{DF6551E5-FF46-8C33-CE9E-4FB837440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806" y="2397498"/>
            <a:ext cx="3686175" cy="1238250"/>
          </a:xfrm>
          <a:prstGeom prst="rect">
            <a:avLst/>
          </a:prstGeom>
        </p:spPr>
      </p:pic>
      <p:pic>
        <p:nvPicPr>
          <p:cNvPr id="7" name="Picture 6">
            <a:extLst>
              <a:ext uri="{FF2B5EF4-FFF2-40B4-BE49-F238E27FC236}">
                <a16:creationId xmlns:a16="http://schemas.microsoft.com/office/drawing/2014/main" id="{69265346-18FA-F91A-4F2F-5E8B5284D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341" y="1529972"/>
            <a:ext cx="3472422" cy="2592864"/>
          </a:xfrm>
          <a:prstGeom prst="rect">
            <a:avLst/>
          </a:prstGeom>
        </p:spPr>
      </p:pic>
      <p:sp>
        <p:nvSpPr>
          <p:cNvPr id="8" name="TextBox 7">
            <a:extLst>
              <a:ext uri="{FF2B5EF4-FFF2-40B4-BE49-F238E27FC236}">
                <a16:creationId xmlns:a16="http://schemas.microsoft.com/office/drawing/2014/main" id="{F66027C7-ED7F-2BE9-2809-B68D988A7FED}"/>
              </a:ext>
            </a:extLst>
          </p:cNvPr>
          <p:cNvSpPr txBox="1"/>
          <p:nvPr/>
        </p:nvSpPr>
        <p:spPr>
          <a:xfrm>
            <a:off x="1231806" y="4294094"/>
            <a:ext cx="10121994" cy="1477328"/>
          </a:xfrm>
          <a:prstGeom prst="rect">
            <a:avLst/>
          </a:prstGeom>
          <a:noFill/>
        </p:spPr>
        <p:txBody>
          <a:bodyPr wrap="square" rtlCol="0">
            <a:spAutoFit/>
          </a:bodyPr>
          <a:lstStyle/>
          <a:p>
            <a:pPr marL="285750" indent="-285750">
              <a:buFont typeface="Arial" panose="020B0604020202020204" pitchFamily="34" charset="0"/>
              <a:buChar char="•"/>
            </a:pPr>
            <a:r>
              <a:rPr lang="en-CA" dirty="0"/>
              <a:t>Collect data on Bars for each bike station using foursquare API and collect data on Restaurants for each bike station using Yelp API.</a:t>
            </a:r>
          </a:p>
          <a:p>
            <a:pPr marL="285750" indent="-285750">
              <a:buFont typeface="Arial" panose="020B0604020202020204" pitchFamily="34" charset="0"/>
              <a:buChar char="•"/>
            </a:pPr>
            <a:r>
              <a:rPr lang="en-CA" dirty="0"/>
              <a:t>Foursquare API provides more complex data compare to Yelp API because it gives more data for each bike station location.</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41490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35D0D01-8832-DD91-D938-9661A5EFC289}"/>
              </a:ext>
            </a:extLst>
          </p:cNvPr>
          <p:cNvSpPr txBox="1"/>
          <p:nvPr/>
        </p:nvSpPr>
        <p:spPr>
          <a:xfrm>
            <a:off x="4455459" y="3346217"/>
            <a:ext cx="3137647" cy="830997"/>
          </a:xfrm>
          <a:prstGeom prst="rect">
            <a:avLst/>
          </a:prstGeom>
          <a:noFill/>
        </p:spPr>
        <p:txBody>
          <a:bodyPr wrap="square" rtlCol="0">
            <a:spAutoFit/>
          </a:bodyPr>
          <a:lstStyle/>
          <a:p>
            <a:endParaRPr lang="en-CA" sz="4800" b="1" dirty="0">
              <a:latin typeface="Franklin Gothic Book" panose="020B0503020102020204" pitchFamily="34" charset="0"/>
            </a:endParaRPr>
          </a:p>
        </p:txBody>
      </p:sp>
      <p:sp>
        <p:nvSpPr>
          <p:cNvPr id="9" name="TextBox 8">
            <a:extLst>
              <a:ext uri="{FF2B5EF4-FFF2-40B4-BE49-F238E27FC236}">
                <a16:creationId xmlns:a16="http://schemas.microsoft.com/office/drawing/2014/main" id="{BF9453E2-17B5-A894-42FD-B9C46718A31E}"/>
              </a:ext>
            </a:extLst>
          </p:cNvPr>
          <p:cNvSpPr txBox="1"/>
          <p:nvPr/>
        </p:nvSpPr>
        <p:spPr>
          <a:xfrm>
            <a:off x="510988" y="340659"/>
            <a:ext cx="7306236" cy="584775"/>
          </a:xfrm>
          <a:prstGeom prst="rect">
            <a:avLst/>
          </a:prstGeom>
          <a:noFill/>
        </p:spPr>
        <p:txBody>
          <a:bodyPr wrap="square" rtlCol="0">
            <a:spAutoFit/>
          </a:bodyPr>
          <a:lstStyle/>
          <a:p>
            <a:r>
              <a:rPr lang="en-CA" sz="3200" dirty="0">
                <a:latin typeface="Franklin Gothic Book" panose="020B0503020102020204" pitchFamily="34" charset="0"/>
              </a:rPr>
              <a:t>Data Analysis and Data Cleaning</a:t>
            </a:r>
          </a:p>
        </p:txBody>
      </p:sp>
      <p:sp>
        <p:nvSpPr>
          <p:cNvPr id="15" name="TextBox 14">
            <a:extLst>
              <a:ext uri="{FF2B5EF4-FFF2-40B4-BE49-F238E27FC236}">
                <a16:creationId xmlns:a16="http://schemas.microsoft.com/office/drawing/2014/main" id="{70342264-9667-0919-404D-D09CEE7DE7AF}"/>
              </a:ext>
            </a:extLst>
          </p:cNvPr>
          <p:cNvSpPr txBox="1"/>
          <p:nvPr/>
        </p:nvSpPr>
        <p:spPr>
          <a:xfrm>
            <a:off x="887506" y="1703293"/>
            <a:ext cx="8875059" cy="3970318"/>
          </a:xfrm>
          <a:prstGeom prst="rect">
            <a:avLst/>
          </a:prstGeom>
          <a:noFill/>
        </p:spPr>
        <p:txBody>
          <a:bodyPr wrap="square" rtlCol="0">
            <a:spAutoFit/>
          </a:bodyPr>
          <a:lstStyle/>
          <a:p>
            <a:pPr marL="285750" indent="-285750">
              <a:buFont typeface="Arial" panose="020B0604020202020204" pitchFamily="34" charset="0"/>
              <a:buChar char="•"/>
            </a:pPr>
            <a:r>
              <a:rPr lang="en-CA" sz="2800" dirty="0"/>
              <a:t>In Data Analysis, Analyze data and check whether we got appropriate data or not and check each value in the data set.</a:t>
            </a:r>
          </a:p>
          <a:p>
            <a:pPr marL="285750" indent="-285750">
              <a:buFont typeface="Arial" panose="020B0604020202020204" pitchFamily="34" charset="0"/>
              <a:buChar char="•"/>
            </a:pPr>
            <a:r>
              <a:rPr lang="en-CA" sz="2800" dirty="0"/>
              <a:t>In Data Cleaning,</a:t>
            </a:r>
          </a:p>
          <a:p>
            <a:pPr marL="342900" indent="-342900">
              <a:buFont typeface="+mj-lt"/>
              <a:buAutoNum type="arabicPeriod"/>
            </a:pPr>
            <a:r>
              <a:rPr lang="en-CA" sz="2800" dirty="0"/>
              <a:t>Remove Duplicate values from data.</a:t>
            </a:r>
          </a:p>
          <a:p>
            <a:pPr marL="342900" indent="-342900">
              <a:buFont typeface="+mj-lt"/>
              <a:buAutoNum type="arabicPeriod"/>
            </a:pPr>
            <a:r>
              <a:rPr lang="en-CA" sz="2800" dirty="0"/>
              <a:t>Remove Null values</a:t>
            </a:r>
          </a:p>
          <a:p>
            <a:pPr marL="342900" indent="-342900">
              <a:buFont typeface="+mj-lt"/>
              <a:buAutoNum type="arabicPeriod"/>
            </a:pPr>
            <a:r>
              <a:rPr lang="en-CA" sz="2800" dirty="0"/>
              <a:t>Remove Irrelevant column.</a:t>
            </a:r>
          </a:p>
          <a:p>
            <a:endParaRPr lang="en-CA" sz="2800" dirty="0"/>
          </a:p>
          <a:p>
            <a:pPr marL="342900" indent="-342900">
              <a:buFont typeface="+mj-lt"/>
              <a:buAutoNum type="arabicPeriod"/>
            </a:pPr>
            <a:endParaRPr lang="en-CA" sz="2800" dirty="0"/>
          </a:p>
        </p:txBody>
      </p:sp>
    </p:spTree>
    <p:extLst>
      <p:ext uri="{BB962C8B-B14F-4D97-AF65-F5344CB8AC3E}">
        <p14:creationId xmlns:p14="http://schemas.microsoft.com/office/powerpoint/2010/main" val="38165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A4B5-C6E3-64AA-23D2-817D1FA2DA56}"/>
              </a:ext>
            </a:extLst>
          </p:cNvPr>
          <p:cNvSpPr>
            <a:spLocks noGrp="1"/>
          </p:cNvSpPr>
          <p:nvPr>
            <p:ph type="title"/>
          </p:nvPr>
        </p:nvSpPr>
        <p:spPr>
          <a:xfrm>
            <a:off x="851647" y="349625"/>
            <a:ext cx="10502153" cy="905434"/>
          </a:xfrm>
        </p:spPr>
        <p:txBody>
          <a:bodyPr/>
          <a:lstStyle/>
          <a:p>
            <a:r>
              <a:rPr lang="en-CA" dirty="0">
                <a:latin typeface="Franklin Gothic Book" panose="020B0503020102020204" pitchFamily="34" charset="0"/>
              </a:rPr>
              <a:t>Data Visualization</a:t>
            </a:r>
          </a:p>
        </p:txBody>
      </p:sp>
      <p:sp>
        <p:nvSpPr>
          <p:cNvPr id="3" name="TextBox 2">
            <a:extLst>
              <a:ext uri="{FF2B5EF4-FFF2-40B4-BE49-F238E27FC236}">
                <a16:creationId xmlns:a16="http://schemas.microsoft.com/office/drawing/2014/main" id="{73290487-E803-1E98-B8EA-7D80DAFF955B}"/>
              </a:ext>
            </a:extLst>
          </p:cNvPr>
          <p:cNvSpPr txBox="1"/>
          <p:nvPr/>
        </p:nvSpPr>
        <p:spPr>
          <a:xfrm>
            <a:off x="1093509" y="1461155"/>
            <a:ext cx="7711126" cy="369332"/>
          </a:xfrm>
          <a:prstGeom prst="rect">
            <a:avLst/>
          </a:prstGeom>
          <a:noFill/>
        </p:spPr>
        <p:txBody>
          <a:bodyPr wrap="square" rtlCol="0">
            <a:spAutoFit/>
          </a:bodyPr>
          <a:lstStyle/>
          <a:p>
            <a:r>
              <a:rPr lang="en-CA" dirty="0"/>
              <a:t>DETECTING OUTLINERS</a:t>
            </a:r>
          </a:p>
        </p:txBody>
      </p:sp>
      <p:pic>
        <p:nvPicPr>
          <p:cNvPr id="7" name="Picture 6">
            <a:extLst>
              <a:ext uri="{FF2B5EF4-FFF2-40B4-BE49-F238E27FC236}">
                <a16:creationId xmlns:a16="http://schemas.microsoft.com/office/drawing/2014/main" id="{2AC5FBCE-7777-017E-73A9-2A12E2779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510" y="1912192"/>
            <a:ext cx="8371002" cy="4102110"/>
          </a:xfrm>
          <a:prstGeom prst="rect">
            <a:avLst/>
          </a:prstGeom>
        </p:spPr>
      </p:pic>
    </p:spTree>
    <p:extLst>
      <p:ext uri="{BB962C8B-B14F-4D97-AF65-F5344CB8AC3E}">
        <p14:creationId xmlns:p14="http://schemas.microsoft.com/office/powerpoint/2010/main" val="327233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6DDD70-D1DD-C300-D6D1-11062B44BC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606" y="1325260"/>
            <a:ext cx="8625250" cy="4851703"/>
          </a:xfrm>
        </p:spPr>
      </p:pic>
    </p:spTree>
    <p:extLst>
      <p:ext uri="{BB962C8B-B14F-4D97-AF65-F5344CB8AC3E}">
        <p14:creationId xmlns:p14="http://schemas.microsoft.com/office/powerpoint/2010/main" val="3439651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A82CBA-AA61-235D-201A-924D0B750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0497" y="1391992"/>
            <a:ext cx="8094207" cy="4351338"/>
          </a:xfrm>
        </p:spPr>
      </p:pic>
    </p:spTree>
    <p:extLst>
      <p:ext uri="{BB962C8B-B14F-4D97-AF65-F5344CB8AC3E}">
        <p14:creationId xmlns:p14="http://schemas.microsoft.com/office/powerpoint/2010/main" val="1726778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1346</TotalTime>
  <Words>682</Words>
  <Application>Microsoft Office PowerPoint</Application>
  <PresentationFormat>Widescreen</PresentationFormat>
  <Paragraphs>60</Paragraphs>
  <Slides>25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-apple-system</vt:lpstr>
      <vt:lpstr>Arial</vt:lpstr>
      <vt:lpstr>Calibri</vt:lpstr>
      <vt:lpstr>Calibri Light</vt:lpstr>
      <vt:lpstr>Consolas</vt:lpstr>
      <vt:lpstr>Franklin Gothic Book</vt:lpstr>
      <vt:lpstr>Sagona Book</vt:lpstr>
      <vt:lpstr>Segoe UI</vt:lpstr>
      <vt:lpstr>Office Theme</vt:lpstr>
      <vt:lpstr>Statistical Modelling with Python</vt:lpstr>
      <vt:lpstr> Project/Goals </vt:lpstr>
      <vt:lpstr>Tool Installation &amp; Set Up</vt:lpstr>
      <vt:lpstr>Use City bike API for collect data for  bike</vt:lpstr>
      <vt:lpstr>Collect data from different APIs</vt:lpstr>
      <vt:lpstr>PowerPoint Presentation</vt:lpstr>
      <vt:lpstr>Data Visualization</vt:lpstr>
      <vt:lpstr>PowerPoint Presentation</vt:lpstr>
      <vt:lpstr>PowerPoint Presentation</vt:lpstr>
      <vt:lpstr>PowerPoint Presentation</vt:lpstr>
      <vt:lpstr>PowerPoint Presentation</vt:lpstr>
      <vt:lpstr>Histogram of empty slot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vt:lpstr>
      <vt:lpstr>PowerPoint Presentation</vt:lpstr>
      <vt:lpstr> Challenges  </vt:lpstr>
      <vt:lpstr> Future Goals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Transforming and Analyzing Data with SQL</dc:title>
  <dc:creator>Rinkal Raj</dc:creator>
  <cp:lastModifiedBy>Rinkal Raj</cp:lastModifiedBy>
  <cp:revision>59</cp:revision>
  <dcterms:created xsi:type="dcterms:W3CDTF">2023-05-14T15:49:18Z</dcterms:created>
  <dcterms:modified xsi:type="dcterms:W3CDTF">2023-06-05T15:12:37Z</dcterms:modified>
</cp:coreProperties>
</file>