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3" r:id="rId6"/>
    <p:sldId id="260" r:id="rId7"/>
    <p:sldId id="261" r:id="rId8"/>
    <p:sldId id="264" r:id="rId9"/>
    <p:sldId id="262" r:id="rId10"/>
    <p:sldId id="265" r:id="rId11"/>
    <p:sldId id="266" r:id="rId12"/>
    <p:sldId id="267" r:id="rId13"/>
    <p:sldId id="268" r:id="rId14"/>
    <p:sldId id="269" r:id="rId15"/>
    <p:sldId id="270" r:id="rId16"/>
    <p:sldId id="281" r:id="rId17"/>
    <p:sldId id="282" r:id="rId18"/>
    <p:sldId id="283" r:id="rId19"/>
    <p:sldId id="284" r:id="rId20"/>
    <p:sldId id="285" r:id="rId21"/>
    <p:sldId id="277" r:id="rId22"/>
    <p:sldId id="271" r:id="rId23"/>
    <p:sldId id="272" r:id="rId24"/>
    <p:sldId id="274" r:id="rId25"/>
    <p:sldId id="275" r:id="rId26"/>
    <p:sldId id="276" r:id="rId27"/>
    <p:sldId id="278" r:id="rId28"/>
    <p:sldId id="279" r:id="rId29"/>
    <p:sldId id="280" r:id="rId30"/>
  </p:sldIdLst>
  <p:sldSz cx="9144000" cy="5143500" type="screen16x9"/>
  <p:notesSz cx="6858000" cy="9144000"/>
  <p:embeddedFontLst>
    <p:embeddedFont>
      <p:font typeface="Montserrat" panose="00000500000000000000" pitchFamily="2"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9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5ACE6B-9FFA-409A-8CAC-F44ECBC79F8C}" type="doc">
      <dgm:prSet loTypeId="urn:microsoft.com/office/officeart/2005/8/layout/process1" loCatId="process" qsTypeId="urn:microsoft.com/office/officeart/2005/8/quickstyle/simple1" qsCatId="simple" csTypeId="urn:microsoft.com/office/officeart/2005/8/colors/accent1_2" csCatId="accent1" phldr="1"/>
      <dgm:spPr/>
    </dgm:pt>
    <dgm:pt modelId="{CACE0A30-22BD-4028-8BA0-D4BEF9A43AEE}">
      <dgm:prSet phldrT="[Text]"/>
      <dgm:spPr/>
      <dgm:t>
        <a:bodyPr/>
        <a:lstStyle/>
        <a:p>
          <a:r>
            <a:rPr lang="en-IN" b="1" u="sng" dirty="0"/>
            <a:t>Data Cleaning</a:t>
          </a:r>
        </a:p>
      </dgm:t>
    </dgm:pt>
    <dgm:pt modelId="{FB5B8470-5E60-4DAF-9719-88AFD0C6AFF6}" type="parTrans" cxnId="{355B52EA-BE63-4B1F-8745-B8D99830D8E6}">
      <dgm:prSet/>
      <dgm:spPr/>
      <dgm:t>
        <a:bodyPr/>
        <a:lstStyle/>
        <a:p>
          <a:endParaRPr lang="en-IN"/>
        </a:p>
      </dgm:t>
    </dgm:pt>
    <dgm:pt modelId="{90009A34-82C4-49FE-8175-B7713F80E1B6}" type="sibTrans" cxnId="{355B52EA-BE63-4B1F-8745-B8D99830D8E6}">
      <dgm:prSet/>
      <dgm:spPr>
        <a:solidFill>
          <a:schemeClr val="tx1"/>
        </a:solidFill>
      </dgm:spPr>
      <dgm:t>
        <a:bodyPr/>
        <a:lstStyle/>
        <a:p>
          <a:endParaRPr lang="en-IN"/>
        </a:p>
      </dgm:t>
    </dgm:pt>
    <dgm:pt modelId="{5BAF52C3-9A03-435D-A5AB-91CDE22A91CD}">
      <dgm:prSet phldrT="[Text]"/>
      <dgm:spPr/>
      <dgm:t>
        <a:bodyPr/>
        <a:lstStyle/>
        <a:p>
          <a:r>
            <a:rPr lang="en-IN" b="1" u="sng" dirty="0"/>
            <a:t>Data Analysis</a:t>
          </a:r>
        </a:p>
      </dgm:t>
    </dgm:pt>
    <dgm:pt modelId="{3BDB322D-C140-496F-8A9C-A578B9A566C5}" type="parTrans" cxnId="{64AF600B-4E61-4842-9D20-F8988F9CD3D2}">
      <dgm:prSet/>
      <dgm:spPr/>
      <dgm:t>
        <a:bodyPr/>
        <a:lstStyle/>
        <a:p>
          <a:endParaRPr lang="en-IN"/>
        </a:p>
      </dgm:t>
    </dgm:pt>
    <dgm:pt modelId="{6376AD8A-F215-4B30-8FC1-D692C6BD8F99}" type="sibTrans" cxnId="{64AF600B-4E61-4842-9D20-F8988F9CD3D2}">
      <dgm:prSet/>
      <dgm:spPr>
        <a:solidFill>
          <a:schemeClr val="tx1"/>
        </a:solidFill>
      </dgm:spPr>
      <dgm:t>
        <a:bodyPr/>
        <a:lstStyle/>
        <a:p>
          <a:endParaRPr lang="en-IN"/>
        </a:p>
      </dgm:t>
    </dgm:pt>
    <dgm:pt modelId="{BDE1AE81-3B44-4D8E-A6C6-128DCD1EFACE}">
      <dgm:prSet phldrT="[Text]"/>
      <dgm:spPr/>
      <dgm:t>
        <a:bodyPr/>
        <a:lstStyle/>
        <a:p>
          <a:r>
            <a:rPr lang="en-IN" b="1" u="sng" dirty="0"/>
            <a:t>Model Training</a:t>
          </a:r>
        </a:p>
      </dgm:t>
    </dgm:pt>
    <dgm:pt modelId="{10C60C1D-6CB5-4B52-9A23-CC5C13957DAD}" type="parTrans" cxnId="{C1D6CE90-14B5-4312-B9F9-3693499D46DB}">
      <dgm:prSet/>
      <dgm:spPr/>
      <dgm:t>
        <a:bodyPr/>
        <a:lstStyle/>
        <a:p>
          <a:endParaRPr lang="en-IN"/>
        </a:p>
      </dgm:t>
    </dgm:pt>
    <dgm:pt modelId="{9010724E-909C-49F5-A2B4-09E180130713}" type="sibTrans" cxnId="{C1D6CE90-14B5-4312-B9F9-3693499D46DB}">
      <dgm:prSet/>
      <dgm:spPr/>
      <dgm:t>
        <a:bodyPr/>
        <a:lstStyle/>
        <a:p>
          <a:endParaRPr lang="en-IN"/>
        </a:p>
      </dgm:t>
    </dgm:pt>
    <dgm:pt modelId="{2C8F60BE-728B-4DAA-B1BA-84C0330CFD25}" type="pres">
      <dgm:prSet presAssocID="{CE5ACE6B-9FFA-409A-8CAC-F44ECBC79F8C}" presName="Name0" presStyleCnt="0">
        <dgm:presLayoutVars>
          <dgm:dir/>
          <dgm:resizeHandles val="exact"/>
        </dgm:presLayoutVars>
      </dgm:prSet>
      <dgm:spPr/>
    </dgm:pt>
    <dgm:pt modelId="{AEFC19E6-63B8-40BF-9D80-5AED55BE2F33}" type="pres">
      <dgm:prSet presAssocID="{CACE0A30-22BD-4028-8BA0-D4BEF9A43AEE}" presName="node" presStyleLbl="node1" presStyleIdx="0" presStyleCnt="3" custScaleX="118107" custLinFactX="-69697" custLinFactNeighborX="-100000" custLinFactNeighborY="6649">
        <dgm:presLayoutVars>
          <dgm:bulletEnabled val="1"/>
        </dgm:presLayoutVars>
      </dgm:prSet>
      <dgm:spPr/>
    </dgm:pt>
    <dgm:pt modelId="{CB60AFF6-B124-496E-A91C-B82F826A8CC1}" type="pres">
      <dgm:prSet presAssocID="{90009A34-82C4-49FE-8175-B7713F80E1B6}" presName="sibTrans" presStyleLbl="sibTrans2D1" presStyleIdx="0" presStyleCnt="2"/>
      <dgm:spPr/>
    </dgm:pt>
    <dgm:pt modelId="{B986049C-2DE3-43D3-BA93-FBEC0D5E328D}" type="pres">
      <dgm:prSet presAssocID="{90009A34-82C4-49FE-8175-B7713F80E1B6}" presName="connectorText" presStyleLbl="sibTrans2D1" presStyleIdx="0" presStyleCnt="2"/>
      <dgm:spPr/>
    </dgm:pt>
    <dgm:pt modelId="{05BC58C1-433A-485A-90F3-711488E06934}" type="pres">
      <dgm:prSet presAssocID="{5BAF52C3-9A03-435D-A5AB-91CDE22A91CD}" presName="node" presStyleLbl="node1" presStyleIdx="1" presStyleCnt="3" custScaleX="122244">
        <dgm:presLayoutVars>
          <dgm:bulletEnabled val="1"/>
        </dgm:presLayoutVars>
      </dgm:prSet>
      <dgm:spPr/>
    </dgm:pt>
    <dgm:pt modelId="{B07392FC-4DC5-4AC1-B5B5-1B514756AEE3}" type="pres">
      <dgm:prSet presAssocID="{6376AD8A-F215-4B30-8FC1-D692C6BD8F99}" presName="sibTrans" presStyleLbl="sibTrans2D1" presStyleIdx="1" presStyleCnt="2"/>
      <dgm:spPr/>
    </dgm:pt>
    <dgm:pt modelId="{2AE3564C-886A-48DE-BC0A-F01B76557170}" type="pres">
      <dgm:prSet presAssocID="{6376AD8A-F215-4B30-8FC1-D692C6BD8F99}" presName="connectorText" presStyleLbl="sibTrans2D1" presStyleIdx="1" presStyleCnt="2"/>
      <dgm:spPr/>
    </dgm:pt>
    <dgm:pt modelId="{BBA99B38-946D-445E-BC04-54500DC14902}" type="pres">
      <dgm:prSet presAssocID="{BDE1AE81-3B44-4D8E-A6C6-128DCD1EFACE}" presName="node" presStyleLbl="node1" presStyleIdx="2" presStyleCnt="3" custLinFactNeighborX="7063" custLinFactNeighborY="-9526">
        <dgm:presLayoutVars>
          <dgm:bulletEnabled val="1"/>
        </dgm:presLayoutVars>
      </dgm:prSet>
      <dgm:spPr/>
    </dgm:pt>
  </dgm:ptLst>
  <dgm:cxnLst>
    <dgm:cxn modelId="{64AF600B-4E61-4842-9D20-F8988F9CD3D2}" srcId="{CE5ACE6B-9FFA-409A-8CAC-F44ECBC79F8C}" destId="{5BAF52C3-9A03-435D-A5AB-91CDE22A91CD}" srcOrd="1" destOrd="0" parTransId="{3BDB322D-C140-496F-8A9C-A578B9A566C5}" sibTransId="{6376AD8A-F215-4B30-8FC1-D692C6BD8F99}"/>
    <dgm:cxn modelId="{100E3B1B-8605-4C9E-9488-7AC80CAEC2B1}" type="presOf" srcId="{90009A34-82C4-49FE-8175-B7713F80E1B6}" destId="{CB60AFF6-B124-496E-A91C-B82F826A8CC1}" srcOrd="0" destOrd="0" presId="urn:microsoft.com/office/officeart/2005/8/layout/process1"/>
    <dgm:cxn modelId="{D5D7FD29-A324-46F8-AC98-43158034E431}" type="presOf" srcId="{CACE0A30-22BD-4028-8BA0-D4BEF9A43AEE}" destId="{AEFC19E6-63B8-40BF-9D80-5AED55BE2F33}" srcOrd="0" destOrd="0" presId="urn:microsoft.com/office/officeart/2005/8/layout/process1"/>
    <dgm:cxn modelId="{CAF9F447-6641-4934-B815-EF554ABBEAD3}" type="presOf" srcId="{90009A34-82C4-49FE-8175-B7713F80E1B6}" destId="{B986049C-2DE3-43D3-BA93-FBEC0D5E328D}" srcOrd="1" destOrd="0" presId="urn:microsoft.com/office/officeart/2005/8/layout/process1"/>
    <dgm:cxn modelId="{B6875D49-2CFE-441F-8D4A-ACE090336EC6}" type="presOf" srcId="{6376AD8A-F215-4B30-8FC1-D692C6BD8F99}" destId="{2AE3564C-886A-48DE-BC0A-F01B76557170}" srcOrd="1" destOrd="0" presId="urn:microsoft.com/office/officeart/2005/8/layout/process1"/>
    <dgm:cxn modelId="{51685172-E6A7-4A6A-BDCB-A72BCB62A1D8}" type="presOf" srcId="{5BAF52C3-9A03-435D-A5AB-91CDE22A91CD}" destId="{05BC58C1-433A-485A-90F3-711488E06934}" srcOrd="0" destOrd="0" presId="urn:microsoft.com/office/officeart/2005/8/layout/process1"/>
    <dgm:cxn modelId="{26BAC352-96CC-4AD6-ABB0-E34A37574329}" type="presOf" srcId="{6376AD8A-F215-4B30-8FC1-D692C6BD8F99}" destId="{B07392FC-4DC5-4AC1-B5B5-1B514756AEE3}" srcOrd="0" destOrd="0" presId="urn:microsoft.com/office/officeart/2005/8/layout/process1"/>
    <dgm:cxn modelId="{0A4D6D59-4140-4A84-823E-BBEAE79087CA}" type="presOf" srcId="{CE5ACE6B-9FFA-409A-8CAC-F44ECBC79F8C}" destId="{2C8F60BE-728B-4DAA-B1BA-84C0330CFD25}" srcOrd="0" destOrd="0" presId="urn:microsoft.com/office/officeart/2005/8/layout/process1"/>
    <dgm:cxn modelId="{C1D6CE90-14B5-4312-B9F9-3693499D46DB}" srcId="{CE5ACE6B-9FFA-409A-8CAC-F44ECBC79F8C}" destId="{BDE1AE81-3B44-4D8E-A6C6-128DCD1EFACE}" srcOrd="2" destOrd="0" parTransId="{10C60C1D-6CB5-4B52-9A23-CC5C13957DAD}" sibTransId="{9010724E-909C-49F5-A2B4-09E180130713}"/>
    <dgm:cxn modelId="{65769695-60A4-458D-960F-301A729910DB}" type="presOf" srcId="{BDE1AE81-3B44-4D8E-A6C6-128DCD1EFACE}" destId="{BBA99B38-946D-445E-BC04-54500DC14902}" srcOrd="0" destOrd="0" presId="urn:microsoft.com/office/officeart/2005/8/layout/process1"/>
    <dgm:cxn modelId="{355B52EA-BE63-4B1F-8745-B8D99830D8E6}" srcId="{CE5ACE6B-9FFA-409A-8CAC-F44ECBC79F8C}" destId="{CACE0A30-22BD-4028-8BA0-D4BEF9A43AEE}" srcOrd="0" destOrd="0" parTransId="{FB5B8470-5E60-4DAF-9719-88AFD0C6AFF6}" sibTransId="{90009A34-82C4-49FE-8175-B7713F80E1B6}"/>
    <dgm:cxn modelId="{EFDC4786-23FD-4F76-9DD0-BC4B0FB9674A}" type="presParOf" srcId="{2C8F60BE-728B-4DAA-B1BA-84C0330CFD25}" destId="{AEFC19E6-63B8-40BF-9D80-5AED55BE2F33}" srcOrd="0" destOrd="0" presId="urn:microsoft.com/office/officeart/2005/8/layout/process1"/>
    <dgm:cxn modelId="{E32E738C-5C46-4AC5-A684-0B12A56A325D}" type="presParOf" srcId="{2C8F60BE-728B-4DAA-B1BA-84C0330CFD25}" destId="{CB60AFF6-B124-496E-A91C-B82F826A8CC1}" srcOrd="1" destOrd="0" presId="urn:microsoft.com/office/officeart/2005/8/layout/process1"/>
    <dgm:cxn modelId="{A333D635-2C32-477A-A7F4-E2F3743662F7}" type="presParOf" srcId="{CB60AFF6-B124-496E-A91C-B82F826A8CC1}" destId="{B986049C-2DE3-43D3-BA93-FBEC0D5E328D}" srcOrd="0" destOrd="0" presId="urn:microsoft.com/office/officeart/2005/8/layout/process1"/>
    <dgm:cxn modelId="{67B5F188-B3CC-44C3-A5E7-734AE2FEC427}" type="presParOf" srcId="{2C8F60BE-728B-4DAA-B1BA-84C0330CFD25}" destId="{05BC58C1-433A-485A-90F3-711488E06934}" srcOrd="2" destOrd="0" presId="urn:microsoft.com/office/officeart/2005/8/layout/process1"/>
    <dgm:cxn modelId="{EC156C8C-9370-4B79-95EF-82D28461C0F8}" type="presParOf" srcId="{2C8F60BE-728B-4DAA-B1BA-84C0330CFD25}" destId="{B07392FC-4DC5-4AC1-B5B5-1B514756AEE3}" srcOrd="3" destOrd="0" presId="urn:microsoft.com/office/officeart/2005/8/layout/process1"/>
    <dgm:cxn modelId="{EA03ECE6-7AE2-4A6B-8B38-631EF4812A78}" type="presParOf" srcId="{B07392FC-4DC5-4AC1-B5B5-1B514756AEE3}" destId="{2AE3564C-886A-48DE-BC0A-F01B76557170}" srcOrd="0" destOrd="0" presId="urn:microsoft.com/office/officeart/2005/8/layout/process1"/>
    <dgm:cxn modelId="{CB427D3D-25D9-4F2C-9741-81F164F57F69}" type="presParOf" srcId="{2C8F60BE-728B-4DAA-B1BA-84C0330CFD25}" destId="{BBA99B38-946D-445E-BC04-54500DC14902}"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C19E6-63B8-40BF-9D80-5AED55BE2F33}">
      <dsp:nvSpPr>
        <dsp:cNvPr id="0" name=""/>
        <dsp:cNvSpPr/>
      </dsp:nvSpPr>
      <dsp:spPr>
        <a:xfrm>
          <a:off x="0" y="0"/>
          <a:ext cx="2340052" cy="5245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u="sng" kern="1200" dirty="0"/>
            <a:t>Data Cleaning</a:t>
          </a:r>
        </a:p>
      </dsp:txBody>
      <dsp:txXfrm>
        <a:off x="15364" y="15364"/>
        <a:ext cx="2309324" cy="493824"/>
      </dsp:txXfrm>
    </dsp:sp>
    <dsp:sp modelId="{CB60AFF6-B124-496E-A91C-B82F826A8CC1}">
      <dsp:nvSpPr>
        <dsp:cNvPr id="0" name=""/>
        <dsp:cNvSpPr/>
      </dsp:nvSpPr>
      <dsp:spPr>
        <a:xfrm>
          <a:off x="2538635" y="16594"/>
          <a:ext cx="420995" cy="491362"/>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2538635" y="114866"/>
        <a:ext cx="294697" cy="294818"/>
      </dsp:txXfrm>
    </dsp:sp>
    <dsp:sp modelId="{05BC58C1-433A-485A-90F3-711488E06934}">
      <dsp:nvSpPr>
        <dsp:cNvPr id="0" name=""/>
        <dsp:cNvSpPr/>
      </dsp:nvSpPr>
      <dsp:spPr>
        <a:xfrm>
          <a:off x="3134383" y="0"/>
          <a:ext cx="2422018" cy="5245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u="sng" kern="1200" dirty="0"/>
            <a:t>Data Analysis</a:t>
          </a:r>
        </a:p>
      </dsp:txBody>
      <dsp:txXfrm>
        <a:off x="3149747" y="15364"/>
        <a:ext cx="2391290" cy="493824"/>
      </dsp:txXfrm>
    </dsp:sp>
    <dsp:sp modelId="{B07392FC-4DC5-4AC1-B5B5-1B514756AEE3}">
      <dsp:nvSpPr>
        <dsp:cNvPr id="0" name=""/>
        <dsp:cNvSpPr/>
      </dsp:nvSpPr>
      <dsp:spPr>
        <a:xfrm>
          <a:off x="5754985" y="16594"/>
          <a:ext cx="420995" cy="491362"/>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5754985" y="114866"/>
        <a:ext cx="294697" cy="294818"/>
      </dsp:txXfrm>
    </dsp:sp>
    <dsp:sp modelId="{BBA99B38-946D-445E-BC04-54500DC14902}">
      <dsp:nvSpPr>
        <dsp:cNvPr id="0" name=""/>
        <dsp:cNvSpPr/>
      </dsp:nvSpPr>
      <dsp:spPr>
        <a:xfrm>
          <a:off x="6350734" y="0"/>
          <a:ext cx="1981298" cy="5245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u="sng" kern="1200" dirty="0"/>
            <a:t>Model Training</a:t>
          </a:r>
        </a:p>
      </dsp:txBody>
      <dsp:txXfrm>
        <a:off x="6366098" y="15364"/>
        <a:ext cx="1950570" cy="4938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85294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30715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87130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47531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70683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18137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65959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11330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44763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98691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70205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41430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360807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34485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63728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09715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84261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997169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121222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36279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02447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41450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93344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00562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7988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5164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94808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webp"/><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4634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Project-2</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IN" sz="3600" b="1" dirty="0">
                <a:solidFill>
                  <a:schemeClr val="lt1"/>
                </a:solidFill>
                <a:latin typeface="Montserrat"/>
                <a:ea typeface="Montserrat"/>
                <a:cs typeface="Montserrat"/>
                <a:sym typeface="Montserrat"/>
              </a:rPr>
              <a:t> </a:t>
            </a:r>
            <a:r>
              <a:rPr lang="en-IN" sz="3600" b="1">
                <a:solidFill>
                  <a:schemeClr val="lt1"/>
                </a:solidFill>
                <a:latin typeface="Montserrat"/>
                <a:ea typeface="Montserrat"/>
                <a:cs typeface="Montserrat"/>
                <a:sym typeface="Montserrat"/>
              </a:rPr>
              <a:t>Bike Sharing </a:t>
            </a:r>
            <a:r>
              <a:rPr lang="en-IN" sz="3600" b="1" dirty="0">
                <a:solidFill>
                  <a:schemeClr val="lt1"/>
                </a:solidFill>
                <a:latin typeface="Montserrat"/>
                <a:ea typeface="Montserrat"/>
                <a:cs typeface="Montserrat"/>
                <a:sym typeface="Montserrat"/>
              </a:rPr>
              <a:t>Demand Prediction</a:t>
            </a:r>
            <a:br>
              <a:rPr lang="en-IN" sz="3600" b="1" dirty="0">
                <a:solidFill>
                  <a:schemeClr val="lt1"/>
                </a:solidFill>
                <a:latin typeface="Montserrat"/>
                <a:ea typeface="Montserrat"/>
                <a:cs typeface="Montserrat"/>
                <a:sym typeface="Montserrat"/>
              </a:rPr>
            </a:br>
            <a:br>
              <a:rPr lang="en-IN" sz="3600" b="1" dirty="0">
                <a:solidFill>
                  <a:schemeClr val="lt1"/>
                </a:solidFill>
                <a:latin typeface="Montserrat"/>
                <a:ea typeface="Montserrat"/>
                <a:cs typeface="Montserrat"/>
                <a:sym typeface="Montserrat"/>
              </a:rPr>
            </a:br>
            <a:r>
              <a:rPr lang="en-IN" sz="2400" b="1" dirty="0">
                <a:solidFill>
                  <a:schemeClr val="lt1"/>
                </a:solidFill>
                <a:latin typeface="Montserrat"/>
                <a:ea typeface="Montserrat"/>
                <a:cs typeface="Montserrat"/>
                <a:sym typeface="Montserrat"/>
              </a:rPr>
              <a:t>Submitted by-</a:t>
            </a:r>
            <a:br>
              <a:rPr lang="en-IN" sz="2400" b="1" dirty="0">
                <a:solidFill>
                  <a:schemeClr val="lt1"/>
                </a:solidFill>
                <a:latin typeface="Montserrat"/>
                <a:ea typeface="Montserrat"/>
                <a:cs typeface="Montserrat"/>
                <a:sym typeface="Montserrat"/>
              </a:rPr>
            </a:br>
            <a:r>
              <a:rPr lang="en-IN" sz="3200" b="1" dirty="0">
                <a:solidFill>
                  <a:srgbClr val="C00000"/>
                </a:solidFill>
                <a:latin typeface="Montserrat"/>
                <a:ea typeface="Montserrat"/>
                <a:cs typeface="Montserrat"/>
                <a:sym typeface="Montserrat"/>
              </a:rPr>
              <a:t>Rinkesh</a:t>
            </a:r>
            <a:r>
              <a:rPr lang="en-IN" sz="3600" b="1" dirty="0">
                <a:solidFill>
                  <a:srgbClr val="C00000"/>
                </a:solidFill>
                <a:latin typeface="Montserrat"/>
                <a:ea typeface="Montserrat"/>
                <a:cs typeface="Montserrat"/>
                <a:sym typeface="Montserrat"/>
              </a:rPr>
              <a:t> Das</a:t>
            </a:r>
            <a:br>
              <a:rPr lang="en-IN" sz="3600" b="1" dirty="0">
                <a:solidFill>
                  <a:srgbClr val="C00000"/>
                </a:solidFill>
                <a:latin typeface="Montserrat"/>
                <a:ea typeface="Montserrat"/>
                <a:cs typeface="Montserrat"/>
                <a:sym typeface="Montserrat"/>
              </a:rPr>
            </a:br>
            <a:r>
              <a:rPr lang="en-IN" sz="1800" b="1" dirty="0">
                <a:solidFill>
                  <a:srgbClr val="C00000"/>
                </a:solidFill>
                <a:latin typeface="Montserrat"/>
                <a:ea typeface="Montserrat"/>
                <a:cs typeface="Montserrat"/>
                <a:sym typeface="Montserrat"/>
              </a:rPr>
              <a:t>Data Science Trainee, </a:t>
            </a:r>
            <a:r>
              <a:rPr lang="en-IN" sz="1800" b="1" dirty="0" err="1">
                <a:solidFill>
                  <a:srgbClr val="C00000"/>
                </a:solidFill>
                <a:latin typeface="Montserrat"/>
                <a:ea typeface="Montserrat"/>
                <a:cs typeface="Montserrat"/>
                <a:sym typeface="Montserrat"/>
              </a:rPr>
              <a:t>Almabetter</a:t>
            </a:r>
            <a:br>
              <a:rPr lang="en-IN" sz="1800" b="1" dirty="0">
                <a:solidFill>
                  <a:srgbClr val="C00000"/>
                </a:solidFill>
                <a:latin typeface="Montserrat"/>
                <a:ea typeface="Montserrat"/>
                <a:cs typeface="Montserrat"/>
                <a:sym typeface="Montserrat"/>
              </a:rPr>
            </a:br>
            <a:r>
              <a:rPr lang="en-IN" sz="3600" b="1" dirty="0">
                <a:solidFill>
                  <a:srgbClr val="C00000"/>
                </a:solidFill>
                <a:latin typeface="Montserrat"/>
                <a:ea typeface="Montserrat"/>
                <a:cs typeface="Montserrat"/>
                <a:sym typeface="Montserrat"/>
              </a:rPr>
              <a:t>Cohort </a:t>
            </a:r>
            <a:r>
              <a:rPr lang="en-IN" sz="3600" b="1" dirty="0" err="1">
                <a:solidFill>
                  <a:srgbClr val="C00000"/>
                </a:solidFill>
                <a:latin typeface="Montserrat"/>
                <a:ea typeface="Montserrat"/>
                <a:cs typeface="Montserrat"/>
                <a:sym typeface="Montserrat"/>
              </a:rPr>
              <a:t>Kaimur</a:t>
            </a:r>
            <a:br>
              <a:rPr lang="en-IN" sz="1800" b="1" dirty="0">
                <a:solidFill>
                  <a:srgbClr val="C00000"/>
                </a:solidFill>
                <a:latin typeface="Montserrat"/>
                <a:ea typeface="Montserrat"/>
                <a:cs typeface="Montserrat"/>
                <a:sym typeface="Montserrat"/>
              </a:rPr>
            </a:br>
            <a:endParaRPr sz="1800" b="1" dirty="0">
              <a:solidFill>
                <a:srgbClr val="C00000"/>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7357"/>
            <a:ext cx="8520600" cy="59960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Outliers Removal</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00116F6C-1610-4E9B-86EC-E78E14CCFEC4}"/>
              </a:ext>
            </a:extLst>
          </p:cNvPr>
          <p:cNvSpPr>
            <a:spLocks noGrp="1"/>
          </p:cNvSpPr>
          <p:nvPr>
            <p:ph type="body" idx="1"/>
          </p:nvPr>
        </p:nvSpPr>
        <p:spPr>
          <a:xfrm>
            <a:off x="311700" y="816964"/>
            <a:ext cx="8520600" cy="4264701"/>
          </a:xfrm>
        </p:spPr>
        <p:txBody>
          <a:bodyPr/>
          <a:lstStyle/>
          <a:p>
            <a:pPr>
              <a:buClr>
                <a:schemeClr val="bg2">
                  <a:lumMod val="10000"/>
                </a:schemeClr>
              </a:buClr>
              <a:buFont typeface="Arial" panose="020B0604020202020204" pitchFamily="34" charset="0"/>
              <a:buChar char="•"/>
            </a:pPr>
            <a:endParaRPr lang="en-US" sz="1400" b="1" i="0" dirty="0">
              <a:solidFill>
                <a:schemeClr val="bg2">
                  <a:lumMod val="10000"/>
                </a:schemeClr>
              </a:solidFill>
              <a:effectLst/>
              <a:latin typeface="Roboto" panose="020B0604020202020204" pitchFamily="2" charset="0"/>
            </a:endParaRPr>
          </a:p>
          <a:p>
            <a:pPr>
              <a:buClr>
                <a:schemeClr val="bg2">
                  <a:lumMod val="10000"/>
                </a:schemeClr>
              </a:buClr>
              <a:buFont typeface="Arial" panose="020B0604020202020204" pitchFamily="34" charset="0"/>
              <a:buChar char="•"/>
            </a:pPr>
            <a:endParaRPr lang="en-IN" sz="1400" dirty="0">
              <a:solidFill>
                <a:schemeClr val="bg2">
                  <a:lumMod val="10000"/>
                </a:schemeClr>
              </a:solidFill>
              <a:latin typeface="+mn-lt"/>
            </a:endParaRPr>
          </a:p>
        </p:txBody>
      </p:sp>
      <p:pic>
        <p:nvPicPr>
          <p:cNvPr id="4" name="Picture 3">
            <a:extLst>
              <a:ext uri="{FF2B5EF4-FFF2-40B4-BE49-F238E27FC236}">
                <a16:creationId xmlns:a16="http://schemas.microsoft.com/office/drawing/2014/main" id="{492F54E9-0D39-4E56-AC70-91261EFF0988}"/>
              </a:ext>
            </a:extLst>
          </p:cNvPr>
          <p:cNvPicPr>
            <a:picLocks noChangeAspect="1"/>
          </p:cNvPicPr>
          <p:nvPr/>
        </p:nvPicPr>
        <p:blipFill>
          <a:blip r:embed="rId3"/>
          <a:stretch>
            <a:fillRect/>
          </a:stretch>
        </p:blipFill>
        <p:spPr>
          <a:xfrm>
            <a:off x="311700" y="816964"/>
            <a:ext cx="4057933" cy="2061770"/>
          </a:xfrm>
          <a:prstGeom prst="rect">
            <a:avLst/>
          </a:prstGeom>
          <a:effectLst>
            <a:outerShdw blurRad="419100" dist="50800" dir="5400000" algn="ctr" rotWithShape="0">
              <a:srgbClr val="000000">
                <a:alpha val="46000"/>
              </a:srgbClr>
            </a:outerShdw>
          </a:effectLst>
        </p:spPr>
      </p:pic>
      <p:pic>
        <p:nvPicPr>
          <p:cNvPr id="6" name="Picture 5">
            <a:extLst>
              <a:ext uri="{FF2B5EF4-FFF2-40B4-BE49-F238E27FC236}">
                <a16:creationId xmlns:a16="http://schemas.microsoft.com/office/drawing/2014/main" id="{B6BCDA9A-3C62-470F-B87F-AB11C23CECEF}"/>
              </a:ext>
            </a:extLst>
          </p:cNvPr>
          <p:cNvPicPr>
            <a:picLocks noChangeAspect="1"/>
          </p:cNvPicPr>
          <p:nvPr/>
        </p:nvPicPr>
        <p:blipFill>
          <a:blip r:embed="rId4"/>
          <a:stretch>
            <a:fillRect/>
          </a:stretch>
        </p:blipFill>
        <p:spPr>
          <a:xfrm>
            <a:off x="4249711" y="2878733"/>
            <a:ext cx="4699418" cy="2054143"/>
          </a:xfrm>
          <a:prstGeom prst="rect">
            <a:avLst/>
          </a:prstGeom>
          <a:effectLst>
            <a:outerShdw blurRad="317500" dist="50800" dir="5400000" algn="ctr" rotWithShape="0">
              <a:srgbClr val="000000">
                <a:alpha val="66000"/>
              </a:srgbClr>
            </a:outerShdw>
          </a:effectLst>
        </p:spPr>
      </p:pic>
      <p:sp>
        <p:nvSpPr>
          <p:cNvPr id="8" name="Arrow: Right 7">
            <a:extLst>
              <a:ext uri="{FF2B5EF4-FFF2-40B4-BE49-F238E27FC236}">
                <a16:creationId xmlns:a16="http://schemas.microsoft.com/office/drawing/2014/main" id="{4DB9DAE5-16BC-4ADA-AAC2-E78D6EF20813}"/>
              </a:ext>
            </a:extLst>
          </p:cNvPr>
          <p:cNvSpPr/>
          <p:nvPr/>
        </p:nvSpPr>
        <p:spPr>
          <a:xfrm>
            <a:off x="2705724" y="3710376"/>
            <a:ext cx="1439055" cy="269823"/>
          </a:xfrm>
          <a:prstGeom prst="rightArrow">
            <a:avLst/>
          </a:prstGeom>
          <a:solidFill>
            <a:srgbClr val="C00000"/>
          </a:solidFill>
          <a:ln>
            <a:noFill/>
          </a:ln>
          <a:effectLst>
            <a:outerShdw blurRad="622300" dist="50800" dir="12900000" algn="ctr" rotWithShape="0">
              <a:srgbClr val="000000">
                <a:alpha val="5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Left 9">
            <a:extLst>
              <a:ext uri="{FF2B5EF4-FFF2-40B4-BE49-F238E27FC236}">
                <a16:creationId xmlns:a16="http://schemas.microsoft.com/office/drawing/2014/main" id="{792DB390-9922-4966-A7E6-20BF7823023D}"/>
              </a:ext>
            </a:extLst>
          </p:cNvPr>
          <p:cNvSpPr/>
          <p:nvPr/>
        </p:nvSpPr>
        <p:spPr>
          <a:xfrm>
            <a:off x="4464867" y="1724179"/>
            <a:ext cx="1424066" cy="247338"/>
          </a:xfrm>
          <a:prstGeom prst="leftArrow">
            <a:avLst/>
          </a:prstGeom>
          <a:solidFill>
            <a:srgbClr val="C00000"/>
          </a:solidFill>
          <a:ln>
            <a:noFill/>
          </a:ln>
          <a:effectLst>
            <a:outerShdw blurRad="635000" dist="50800" dir="5400000" algn="c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02B0191B-4AA4-457E-9EE0-CFD858574599}"/>
              </a:ext>
            </a:extLst>
          </p:cNvPr>
          <p:cNvSpPr/>
          <p:nvPr/>
        </p:nvSpPr>
        <p:spPr>
          <a:xfrm>
            <a:off x="899410" y="3661814"/>
            <a:ext cx="1611442" cy="366946"/>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u="sng" dirty="0">
                <a:solidFill>
                  <a:srgbClr val="C00000"/>
                </a:solidFill>
              </a:rPr>
              <a:t>AFTER</a:t>
            </a:r>
          </a:p>
        </p:txBody>
      </p:sp>
      <p:sp>
        <p:nvSpPr>
          <p:cNvPr id="12" name="Rectangle: Rounded Corners 11">
            <a:extLst>
              <a:ext uri="{FF2B5EF4-FFF2-40B4-BE49-F238E27FC236}">
                <a16:creationId xmlns:a16="http://schemas.microsoft.com/office/drawing/2014/main" id="{5974F084-1EBE-4F62-9DFD-6457FD96CAE2}"/>
              </a:ext>
            </a:extLst>
          </p:cNvPr>
          <p:cNvSpPr/>
          <p:nvPr/>
        </p:nvSpPr>
        <p:spPr>
          <a:xfrm>
            <a:off x="6153462" y="1649229"/>
            <a:ext cx="1813810" cy="397239"/>
          </a:xfrm>
          <a:prstGeom prst="round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u="sng" dirty="0">
                <a:solidFill>
                  <a:srgbClr val="C00000"/>
                </a:solidFill>
              </a:rPr>
              <a:t>BEFORE</a:t>
            </a:r>
          </a:p>
        </p:txBody>
      </p:sp>
    </p:spTree>
    <p:extLst>
      <p:ext uri="{BB962C8B-B14F-4D97-AF65-F5344CB8AC3E}">
        <p14:creationId xmlns:p14="http://schemas.microsoft.com/office/powerpoint/2010/main" val="713609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7357"/>
            <a:ext cx="8520600" cy="59960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Exploratory Data Analysis</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00116F6C-1610-4E9B-86EC-E78E14CCFEC4}"/>
              </a:ext>
            </a:extLst>
          </p:cNvPr>
          <p:cNvSpPr>
            <a:spLocks noGrp="1"/>
          </p:cNvSpPr>
          <p:nvPr>
            <p:ph type="body" idx="1"/>
          </p:nvPr>
        </p:nvSpPr>
        <p:spPr>
          <a:xfrm>
            <a:off x="311700" y="816964"/>
            <a:ext cx="4668127" cy="4264701"/>
          </a:xfrm>
        </p:spPr>
        <p:txBody>
          <a:bodyPr/>
          <a:lstStyle/>
          <a:p>
            <a:pPr>
              <a:buClr>
                <a:schemeClr val="bg2">
                  <a:lumMod val="10000"/>
                </a:schemeClr>
              </a:buClr>
              <a:buFont typeface="Arial" panose="020B0604020202020204" pitchFamily="34" charset="0"/>
              <a:buChar char="•"/>
            </a:pPr>
            <a:r>
              <a:rPr lang="en-IN" b="1" u="sng" dirty="0">
                <a:solidFill>
                  <a:schemeClr val="bg2">
                    <a:lumMod val="10000"/>
                  </a:schemeClr>
                </a:solidFill>
                <a:latin typeface="+mn-lt"/>
              </a:rPr>
              <a:t>Rented bike count </a:t>
            </a:r>
            <a:r>
              <a:rPr lang="en-IN" b="1" u="sng" dirty="0" err="1">
                <a:solidFill>
                  <a:schemeClr val="bg2">
                    <a:lumMod val="10000"/>
                  </a:schemeClr>
                </a:solidFill>
                <a:latin typeface="+mn-lt"/>
              </a:rPr>
              <a:t>w.r.t.</a:t>
            </a:r>
            <a:r>
              <a:rPr lang="en-IN" b="1" u="sng" dirty="0">
                <a:solidFill>
                  <a:schemeClr val="bg2">
                    <a:lumMod val="10000"/>
                  </a:schemeClr>
                </a:solidFill>
                <a:latin typeface="+mn-lt"/>
              </a:rPr>
              <a:t> Temperature</a:t>
            </a:r>
          </a:p>
          <a:p>
            <a:pPr>
              <a:buClr>
                <a:schemeClr val="bg2">
                  <a:lumMod val="10000"/>
                </a:schemeClr>
              </a:buClr>
              <a:buFont typeface="Arial" panose="020B0604020202020204" pitchFamily="34" charset="0"/>
              <a:buChar char="•"/>
            </a:pPr>
            <a:endParaRPr lang="en-IN" sz="1600" dirty="0">
              <a:solidFill>
                <a:schemeClr val="bg2">
                  <a:lumMod val="10000"/>
                </a:schemeClr>
              </a:solidFill>
              <a:latin typeface="+mn-lt"/>
            </a:endParaRPr>
          </a:p>
          <a:p>
            <a:pPr>
              <a:buClr>
                <a:schemeClr val="bg2">
                  <a:lumMod val="10000"/>
                </a:schemeClr>
              </a:buClr>
              <a:buFont typeface="Arial" panose="020B0604020202020204" pitchFamily="34" charset="0"/>
              <a:buChar char="•"/>
            </a:pPr>
            <a:r>
              <a:rPr lang="en-IN" sz="1600" dirty="0">
                <a:solidFill>
                  <a:schemeClr val="bg2">
                    <a:lumMod val="10000"/>
                  </a:schemeClr>
                </a:solidFill>
                <a:latin typeface="+mn-lt"/>
              </a:rPr>
              <a:t>It is observed that when the temperature is very low, the number of bikes rented is less</a:t>
            </a:r>
          </a:p>
          <a:p>
            <a:pPr>
              <a:buClr>
                <a:schemeClr val="bg2">
                  <a:lumMod val="10000"/>
                </a:schemeClr>
              </a:buClr>
              <a:buFont typeface="Arial" panose="020B0604020202020204" pitchFamily="34" charset="0"/>
              <a:buChar char="•"/>
            </a:pPr>
            <a:r>
              <a:rPr lang="en-IN" sz="1600" dirty="0">
                <a:solidFill>
                  <a:schemeClr val="bg2">
                    <a:lumMod val="10000"/>
                  </a:schemeClr>
                </a:solidFill>
                <a:latin typeface="+mn-lt"/>
              </a:rPr>
              <a:t>When the temperature is normal (i.e. close to 30 degree Celsius) the number of bikes rented is very high.</a:t>
            </a:r>
          </a:p>
          <a:p>
            <a:pPr>
              <a:buClr>
                <a:schemeClr val="bg2">
                  <a:lumMod val="10000"/>
                </a:schemeClr>
              </a:buClr>
              <a:buFont typeface="Arial" panose="020B0604020202020204" pitchFamily="34" charset="0"/>
              <a:buChar char="•"/>
            </a:pPr>
            <a:r>
              <a:rPr lang="en-IN" sz="1600" dirty="0">
                <a:solidFill>
                  <a:schemeClr val="bg2">
                    <a:lumMod val="10000"/>
                  </a:schemeClr>
                </a:solidFill>
                <a:latin typeface="+mn-lt"/>
              </a:rPr>
              <a:t>Thus customers do not like to rent a bike when it is too cold outside.</a:t>
            </a:r>
          </a:p>
        </p:txBody>
      </p:sp>
      <p:pic>
        <p:nvPicPr>
          <p:cNvPr id="4" name="Picture 3">
            <a:extLst>
              <a:ext uri="{FF2B5EF4-FFF2-40B4-BE49-F238E27FC236}">
                <a16:creationId xmlns:a16="http://schemas.microsoft.com/office/drawing/2014/main" id="{98FA5D87-D168-4724-8397-B6F029ED03DB}"/>
              </a:ext>
            </a:extLst>
          </p:cNvPr>
          <p:cNvPicPr>
            <a:picLocks noChangeAspect="1"/>
          </p:cNvPicPr>
          <p:nvPr/>
        </p:nvPicPr>
        <p:blipFill>
          <a:blip r:embed="rId3"/>
          <a:stretch>
            <a:fillRect/>
          </a:stretch>
        </p:blipFill>
        <p:spPr>
          <a:xfrm>
            <a:off x="5069768" y="1034322"/>
            <a:ext cx="3852473" cy="3433366"/>
          </a:xfrm>
          <a:prstGeom prst="rect">
            <a:avLst/>
          </a:prstGeom>
          <a:effectLst>
            <a:outerShdw blurRad="444500" dist="50800" dir="5400000" algn="ctr" rotWithShape="0">
              <a:srgbClr val="000000">
                <a:alpha val="54000"/>
              </a:srgbClr>
            </a:outerShdw>
          </a:effectLst>
        </p:spPr>
      </p:pic>
    </p:spTree>
    <p:extLst>
      <p:ext uri="{BB962C8B-B14F-4D97-AF65-F5344CB8AC3E}">
        <p14:creationId xmlns:p14="http://schemas.microsoft.com/office/powerpoint/2010/main" val="3319592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7357"/>
            <a:ext cx="8520600" cy="59960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Exploratory Data Analysis</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00116F6C-1610-4E9B-86EC-E78E14CCFEC4}"/>
              </a:ext>
            </a:extLst>
          </p:cNvPr>
          <p:cNvSpPr>
            <a:spLocks noGrp="1"/>
          </p:cNvSpPr>
          <p:nvPr>
            <p:ph type="body" idx="1"/>
          </p:nvPr>
        </p:nvSpPr>
        <p:spPr>
          <a:xfrm>
            <a:off x="311700" y="816964"/>
            <a:ext cx="8520600" cy="4264701"/>
          </a:xfrm>
        </p:spPr>
        <p:txBody>
          <a:bodyPr/>
          <a:lstStyle/>
          <a:p>
            <a:pPr>
              <a:buClr>
                <a:schemeClr val="bg2">
                  <a:lumMod val="10000"/>
                </a:schemeClr>
              </a:buClr>
              <a:buFont typeface="Arial" panose="020B0604020202020204" pitchFamily="34" charset="0"/>
              <a:buChar char="•"/>
            </a:pPr>
            <a:r>
              <a:rPr lang="en-IN" b="1" u="sng" dirty="0">
                <a:solidFill>
                  <a:schemeClr val="bg2">
                    <a:lumMod val="10000"/>
                  </a:schemeClr>
                </a:solidFill>
                <a:latin typeface="+mn-lt"/>
              </a:rPr>
              <a:t>Rented bike count </a:t>
            </a:r>
            <a:r>
              <a:rPr lang="en-IN" b="1" u="sng" dirty="0" err="1">
                <a:solidFill>
                  <a:schemeClr val="bg2">
                    <a:lumMod val="10000"/>
                  </a:schemeClr>
                </a:solidFill>
                <a:latin typeface="+mn-lt"/>
              </a:rPr>
              <a:t>w.r.t.</a:t>
            </a:r>
            <a:r>
              <a:rPr lang="en-IN" b="1" u="sng" dirty="0">
                <a:solidFill>
                  <a:schemeClr val="bg2">
                    <a:lumMod val="10000"/>
                  </a:schemeClr>
                </a:solidFill>
                <a:latin typeface="+mn-lt"/>
              </a:rPr>
              <a:t> Rainfall</a:t>
            </a:r>
          </a:p>
          <a:p>
            <a:pPr>
              <a:buClr>
                <a:schemeClr val="bg2">
                  <a:lumMod val="10000"/>
                </a:schemeClr>
              </a:buClr>
              <a:buFont typeface="Arial" panose="020B0604020202020204" pitchFamily="34" charset="0"/>
              <a:buChar char="•"/>
            </a:pPr>
            <a:r>
              <a:rPr lang="en-IN" sz="1600" dirty="0">
                <a:solidFill>
                  <a:schemeClr val="bg2">
                    <a:lumMod val="10000"/>
                  </a:schemeClr>
                </a:solidFill>
                <a:latin typeface="+mn-lt"/>
              </a:rPr>
              <a:t>It is observed that highest number of bikes are rented when there is no rainfall.</a:t>
            </a:r>
          </a:p>
          <a:p>
            <a:pPr>
              <a:buClr>
                <a:schemeClr val="bg2">
                  <a:lumMod val="10000"/>
                </a:schemeClr>
              </a:buClr>
              <a:buFont typeface="Arial" panose="020B0604020202020204" pitchFamily="34" charset="0"/>
              <a:buChar char="•"/>
            </a:pPr>
            <a:endParaRPr lang="en-IN" sz="1600" dirty="0">
              <a:solidFill>
                <a:schemeClr val="bg2">
                  <a:lumMod val="10000"/>
                </a:schemeClr>
              </a:solidFill>
              <a:latin typeface="+mn-lt"/>
            </a:endParaRPr>
          </a:p>
        </p:txBody>
      </p:sp>
      <p:pic>
        <p:nvPicPr>
          <p:cNvPr id="5" name="Picture 4">
            <a:extLst>
              <a:ext uri="{FF2B5EF4-FFF2-40B4-BE49-F238E27FC236}">
                <a16:creationId xmlns:a16="http://schemas.microsoft.com/office/drawing/2014/main" id="{5DC6ED3E-361F-4CE0-835C-36A75B63331F}"/>
              </a:ext>
            </a:extLst>
          </p:cNvPr>
          <p:cNvPicPr>
            <a:picLocks noChangeAspect="1"/>
          </p:cNvPicPr>
          <p:nvPr/>
        </p:nvPicPr>
        <p:blipFill>
          <a:blip r:embed="rId3"/>
          <a:stretch>
            <a:fillRect/>
          </a:stretch>
        </p:blipFill>
        <p:spPr>
          <a:xfrm>
            <a:off x="368567" y="1686394"/>
            <a:ext cx="8520600" cy="3239750"/>
          </a:xfrm>
          <a:prstGeom prst="rect">
            <a:avLst/>
          </a:prstGeom>
          <a:effectLst>
            <a:outerShdw blurRad="228600" dist="50800" dir="7440000" algn="ctr" rotWithShape="0">
              <a:srgbClr val="000000">
                <a:alpha val="65000"/>
              </a:srgbClr>
            </a:outerShdw>
          </a:effectLst>
        </p:spPr>
      </p:pic>
    </p:spTree>
    <p:extLst>
      <p:ext uri="{BB962C8B-B14F-4D97-AF65-F5344CB8AC3E}">
        <p14:creationId xmlns:p14="http://schemas.microsoft.com/office/powerpoint/2010/main" val="535325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7357"/>
            <a:ext cx="8520600" cy="59960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Exploratory Data Analysis</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00116F6C-1610-4E9B-86EC-E78E14CCFEC4}"/>
              </a:ext>
            </a:extLst>
          </p:cNvPr>
          <p:cNvSpPr>
            <a:spLocks noGrp="1"/>
          </p:cNvSpPr>
          <p:nvPr>
            <p:ph type="body" idx="1"/>
          </p:nvPr>
        </p:nvSpPr>
        <p:spPr>
          <a:xfrm>
            <a:off x="311700" y="816964"/>
            <a:ext cx="8520600" cy="4264701"/>
          </a:xfrm>
        </p:spPr>
        <p:txBody>
          <a:bodyPr/>
          <a:lstStyle/>
          <a:p>
            <a:pPr>
              <a:buClr>
                <a:schemeClr val="bg2">
                  <a:lumMod val="10000"/>
                </a:schemeClr>
              </a:buClr>
              <a:buFont typeface="Arial" panose="020B0604020202020204" pitchFamily="34" charset="0"/>
              <a:buChar char="•"/>
            </a:pPr>
            <a:r>
              <a:rPr lang="en-IN" b="1" u="sng" dirty="0">
                <a:solidFill>
                  <a:schemeClr val="bg2">
                    <a:lumMod val="10000"/>
                  </a:schemeClr>
                </a:solidFill>
                <a:latin typeface="+mn-lt"/>
              </a:rPr>
              <a:t>Rented bike count </a:t>
            </a:r>
            <a:r>
              <a:rPr lang="en-IN" b="1" u="sng" dirty="0" err="1">
                <a:solidFill>
                  <a:schemeClr val="bg2">
                    <a:lumMod val="10000"/>
                  </a:schemeClr>
                </a:solidFill>
                <a:latin typeface="+mn-lt"/>
              </a:rPr>
              <a:t>w.r.t.</a:t>
            </a:r>
            <a:r>
              <a:rPr lang="en-IN" b="1" u="sng" dirty="0">
                <a:solidFill>
                  <a:schemeClr val="bg2">
                    <a:lumMod val="10000"/>
                  </a:schemeClr>
                </a:solidFill>
                <a:latin typeface="+mn-lt"/>
              </a:rPr>
              <a:t> Snowfall</a:t>
            </a:r>
          </a:p>
          <a:p>
            <a:pPr>
              <a:buClr>
                <a:schemeClr val="bg2">
                  <a:lumMod val="10000"/>
                </a:schemeClr>
              </a:buClr>
              <a:buFont typeface="Arial" panose="020B0604020202020204" pitchFamily="34" charset="0"/>
              <a:buChar char="•"/>
            </a:pPr>
            <a:r>
              <a:rPr lang="en-IN" sz="1600" dirty="0">
                <a:solidFill>
                  <a:schemeClr val="bg2">
                    <a:lumMod val="10000"/>
                  </a:schemeClr>
                </a:solidFill>
                <a:latin typeface="+mn-lt"/>
              </a:rPr>
              <a:t>It is observed that the highest number of bikes are rented when there is no snowfall.</a:t>
            </a:r>
          </a:p>
          <a:p>
            <a:pPr>
              <a:buClr>
                <a:schemeClr val="bg2">
                  <a:lumMod val="10000"/>
                </a:schemeClr>
              </a:buClr>
              <a:buFont typeface="Arial" panose="020B0604020202020204" pitchFamily="34" charset="0"/>
              <a:buChar char="•"/>
            </a:pPr>
            <a:endParaRPr lang="en-IN" sz="1600" dirty="0">
              <a:solidFill>
                <a:schemeClr val="bg2">
                  <a:lumMod val="10000"/>
                </a:schemeClr>
              </a:solidFill>
              <a:latin typeface="+mn-lt"/>
            </a:endParaRPr>
          </a:p>
        </p:txBody>
      </p:sp>
      <p:pic>
        <p:nvPicPr>
          <p:cNvPr id="4" name="Picture 3">
            <a:extLst>
              <a:ext uri="{FF2B5EF4-FFF2-40B4-BE49-F238E27FC236}">
                <a16:creationId xmlns:a16="http://schemas.microsoft.com/office/drawing/2014/main" id="{4261CF66-7580-42DC-97A5-6116E9500334}"/>
              </a:ext>
            </a:extLst>
          </p:cNvPr>
          <p:cNvPicPr>
            <a:picLocks noChangeAspect="1"/>
          </p:cNvPicPr>
          <p:nvPr/>
        </p:nvPicPr>
        <p:blipFill>
          <a:blip r:embed="rId3"/>
          <a:stretch>
            <a:fillRect/>
          </a:stretch>
        </p:blipFill>
        <p:spPr>
          <a:xfrm>
            <a:off x="311700" y="1603948"/>
            <a:ext cx="8614943" cy="3259025"/>
          </a:xfrm>
          <a:prstGeom prst="rect">
            <a:avLst/>
          </a:prstGeom>
          <a:effectLst>
            <a:outerShdw blurRad="215900" dist="50800" dir="6540000" algn="ctr" rotWithShape="0">
              <a:srgbClr val="000000">
                <a:alpha val="68000"/>
              </a:srgbClr>
            </a:outerShdw>
          </a:effectLst>
        </p:spPr>
      </p:pic>
    </p:spTree>
    <p:extLst>
      <p:ext uri="{BB962C8B-B14F-4D97-AF65-F5344CB8AC3E}">
        <p14:creationId xmlns:p14="http://schemas.microsoft.com/office/powerpoint/2010/main" val="407416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7357"/>
            <a:ext cx="8520600" cy="59960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Exploratory Data Analysis</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00116F6C-1610-4E9B-86EC-E78E14CCFEC4}"/>
              </a:ext>
            </a:extLst>
          </p:cNvPr>
          <p:cNvSpPr>
            <a:spLocks noGrp="1"/>
          </p:cNvSpPr>
          <p:nvPr>
            <p:ph type="body" idx="1"/>
          </p:nvPr>
        </p:nvSpPr>
        <p:spPr>
          <a:xfrm>
            <a:off x="311700" y="816964"/>
            <a:ext cx="8520600" cy="4264701"/>
          </a:xfrm>
        </p:spPr>
        <p:txBody>
          <a:bodyPr/>
          <a:lstStyle/>
          <a:p>
            <a:pPr>
              <a:buClr>
                <a:schemeClr val="bg2">
                  <a:lumMod val="10000"/>
                </a:schemeClr>
              </a:buClr>
              <a:buFont typeface="Arial" panose="020B0604020202020204" pitchFamily="34" charset="0"/>
              <a:buChar char="•"/>
            </a:pPr>
            <a:r>
              <a:rPr lang="en-IN" b="1" u="sng" dirty="0">
                <a:solidFill>
                  <a:schemeClr val="bg2">
                    <a:lumMod val="10000"/>
                  </a:schemeClr>
                </a:solidFill>
                <a:latin typeface="+mn-lt"/>
              </a:rPr>
              <a:t>Rented bike count </a:t>
            </a:r>
            <a:r>
              <a:rPr lang="en-IN" b="1" u="sng" dirty="0" err="1">
                <a:solidFill>
                  <a:schemeClr val="bg2">
                    <a:lumMod val="10000"/>
                  </a:schemeClr>
                </a:solidFill>
                <a:latin typeface="+mn-lt"/>
              </a:rPr>
              <a:t>w.r.t.</a:t>
            </a:r>
            <a:r>
              <a:rPr lang="en-IN" b="1" u="sng" dirty="0">
                <a:solidFill>
                  <a:schemeClr val="bg2">
                    <a:lumMod val="10000"/>
                  </a:schemeClr>
                </a:solidFill>
                <a:latin typeface="+mn-lt"/>
              </a:rPr>
              <a:t> Humidity</a:t>
            </a:r>
          </a:p>
          <a:p>
            <a:pPr>
              <a:buClr>
                <a:schemeClr val="bg2">
                  <a:lumMod val="10000"/>
                </a:schemeClr>
              </a:buClr>
              <a:buFont typeface="Arial" panose="020B0604020202020204" pitchFamily="34" charset="0"/>
              <a:buChar char="•"/>
            </a:pPr>
            <a:r>
              <a:rPr lang="en-IN" sz="1600" dirty="0">
                <a:solidFill>
                  <a:schemeClr val="bg2">
                    <a:lumMod val="10000"/>
                  </a:schemeClr>
                </a:solidFill>
                <a:latin typeface="+mn-lt"/>
              </a:rPr>
              <a:t>It is observed that more bikes are rented when there is less humidity.</a:t>
            </a:r>
          </a:p>
          <a:p>
            <a:pPr>
              <a:buClr>
                <a:schemeClr val="bg2">
                  <a:lumMod val="10000"/>
                </a:schemeClr>
              </a:buClr>
              <a:buFont typeface="Arial" panose="020B0604020202020204" pitchFamily="34" charset="0"/>
              <a:buChar char="•"/>
            </a:pPr>
            <a:endParaRPr lang="en-IN" sz="1600" dirty="0">
              <a:solidFill>
                <a:schemeClr val="bg2">
                  <a:lumMod val="10000"/>
                </a:schemeClr>
              </a:solidFill>
              <a:latin typeface="+mn-lt"/>
            </a:endParaRPr>
          </a:p>
        </p:txBody>
      </p:sp>
      <p:pic>
        <p:nvPicPr>
          <p:cNvPr id="5" name="Picture 4">
            <a:extLst>
              <a:ext uri="{FF2B5EF4-FFF2-40B4-BE49-F238E27FC236}">
                <a16:creationId xmlns:a16="http://schemas.microsoft.com/office/drawing/2014/main" id="{1A2D3DD6-D708-4700-A759-BA5DFB891FC7}"/>
              </a:ext>
            </a:extLst>
          </p:cNvPr>
          <p:cNvPicPr>
            <a:picLocks noChangeAspect="1"/>
          </p:cNvPicPr>
          <p:nvPr/>
        </p:nvPicPr>
        <p:blipFill>
          <a:blip r:embed="rId3"/>
          <a:stretch>
            <a:fillRect/>
          </a:stretch>
        </p:blipFill>
        <p:spPr>
          <a:xfrm>
            <a:off x="311700" y="1753849"/>
            <a:ext cx="8607448" cy="3109092"/>
          </a:xfrm>
          <a:prstGeom prst="rect">
            <a:avLst/>
          </a:prstGeom>
          <a:effectLst>
            <a:outerShdw blurRad="165100" dist="50800" dir="7920000" algn="ctr" rotWithShape="0">
              <a:srgbClr val="000000">
                <a:alpha val="69000"/>
              </a:srgbClr>
            </a:outerShdw>
          </a:effectLst>
        </p:spPr>
      </p:pic>
    </p:spTree>
    <p:extLst>
      <p:ext uri="{BB962C8B-B14F-4D97-AF65-F5344CB8AC3E}">
        <p14:creationId xmlns:p14="http://schemas.microsoft.com/office/powerpoint/2010/main" val="31092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7357"/>
            <a:ext cx="8520600" cy="59960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Exploratory Data Analysis</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00116F6C-1610-4E9B-86EC-E78E14CCFEC4}"/>
              </a:ext>
            </a:extLst>
          </p:cNvPr>
          <p:cNvSpPr>
            <a:spLocks noGrp="1"/>
          </p:cNvSpPr>
          <p:nvPr>
            <p:ph type="body" idx="1"/>
          </p:nvPr>
        </p:nvSpPr>
        <p:spPr>
          <a:xfrm>
            <a:off x="311700" y="816964"/>
            <a:ext cx="4668127" cy="4264701"/>
          </a:xfrm>
        </p:spPr>
        <p:txBody>
          <a:bodyPr/>
          <a:lstStyle/>
          <a:p>
            <a:pPr>
              <a:buClr>
                <a:schemeClr val="bg2">
                  <a:lumMod val="10000"/>
                </a:schemeClr>
              </a:buClr>
              <a:buFont typeface="Arial" panose="020B0604020202020204" pitchFamily="34" charset="0"/>
              <a:buChar char="•"/>
            </a:pPr>
            <a:r>
              <a:rPr lang="en-IN" b="1" u="sng" dirty="0">
                <a:solidFill>
                  <a:schemeClr val="bg2">
                    <a:lumMod val="10000"/>
                  </a:schemeClr>
                </a:solidFill>
                <a:latin typeface="+mn-lt"/>
              </a:rPr>
              <a:t>Rented bike count </a:t>
            </a:r>
            <a:r>
              <a:rPr lang="en-IN" b="1" u="sng" dirty="0" err="1">
                <a:solidFill>
                  <a:schemeClr val="bg2">
                    <a:lumMod val="10000"/>
                  </a:schemeClr>
                </a:solidFill>
                <a:latin typeface="+mn-lt"/>
              </a:rPr>
              <a:t>w.r.t.</a:t>
            </a:r>
            <a:r>
              <a:rPr lang="en-IN" b="1" u="sng" dirty="0">
                <a:solidFill>
                  <a:schemeClr val="bg2">
                    <a:lumMod val="10000"/>
                  </a:schemeClr>
                </a:solidFill>
                <a:latin typeface="+mn-lt"/>
              </a:rPr>
              <a:t> Solar Radiation</a:t>
            </a:r>
          </a:p>
          <a:p>
            <a:pPr>
              <a:buClr>
                <a:schemeClr val="bg2">
                  <a:lumMod val="10000"/>
                </a:schemeClr>
              </a:buClr>
              <a:buFont typeface="Arial" panose="020B0604020202020204" pitchFamily="34" charset="0"/>
              <a:buChar char="•"/>
            </a:pPr>
            <a:endParaRPr lang="en-IN" sz="1600" dirty="0">
              <a:solidFill>
                <a:schemeClr val="bg2">
                  <a:lumMod val="10000"/>
                </a:schemeClr>
              </a:solidFill>
              <a:latin typeface="+mn-lt"/>
            </a:endParaRPr>
          </a:p>
          <a:p>
            <a:pPr>
              <a:buClr>
                <a:schemeClr val="bg2">
                  <a:lumMod val="10000"/>
                </a:schemeClr>
              </a:buClr>
              <a:buFont typeface="Arial" panose="020B0604020202020204" pitchFamily="34" charset="0"/>
              <a:buChar char="•"/>
            </a:pPr>
            <a:r>
              <a:rPr lang="en-IN" sz="1600" dirty="0">
                <a:solidFill>
                  <a:schemeClr val="bg2">
                    <a:lumMod val="10000"/>
                  </a:schemeClr>
                </a:solidFill>
                <a:latin typeface="+mn-lt"/>
              </a:rPr>
              <a:t>No significant trend is observed when number of bikes rented are plotted against Solar radiation.</a:t>
            </a:r>
          </a:p>
          <a:p>
            <a:pPr>
              <a:buClr>
                <a:schemeClr val="bg2">
                  <a:lumMod val="10000"/>
                </a:schemeClr>
              </a:buClr>
              <a:buFont typeface="Arial" panose="020B0604020202020204" pitchFamily="34" charset="0"/>
              <a:buChar char="•"/>
            </a:pPr>
            <a:r>
              <a:rPr lang="en-IN" sz="1600" dirty="0">
                <a:solidFill>
                  <a:schemeClr val="bg2">
                    <a:lumMod val="10000"/>
                  </a:schemeClr>
                </a:solidFill>
                <a:latin typeface="+mn-lt"/>
              </a:rPr>
              <a:t>This suggests that the number of bikes rented does not have a strong, clear relationship with Solar radiation</a:t>
            </a:r>
          </a:p>
        </p:txBody>
      </p:sp>
      <p:pic>
        <p:nvPicPr>
          <p:cNvPr id="5" name="Picture 4">
            <a:extLst>
              <a:ext uri="{FF2B5EF4-FFF2-40B4-BE49-F238E27FC236}">
                <a16:creationId xmlns:a16="http://schemas.microsoft.com/office/drawing/2014/main" id="{63C81627-F306-48D3-97B1-6177612C8778}"/>
              </a:ext>
            </a:extLst>
          </p:cNvPr>
          <p:cNvPicPr>
            <a:picLocks noChangeAspect="1"/>
          </p:cNvPicPr>
          <p:nvPr/>
        </p:nvPicPr>
        <p:blipFill>
          <a:blip r:embed="rId3"/>
          <a:stretch>
            <a:fillRect/>
          </a:stretch>
        </p:blipFill>
        <p:spPr>
          <a:xfrm>
            <a:off x="4979827" y="1011836"/>
            <a:ext cx="3954311" cy="3814997"/>
          </a:xfrm>
          <a:prstGeom prst="rect">
            <a:avLst/>
          </a:prstGeom>
          <a:effectLst>
            <a:outerShdw blurRad="279400" dist="50800" dir="5400000" algn="ctr" rotWithShape="0">
              <a:srgbClr val="000000">
                <a:alpha val="67000"/>
              </a:srgbClr>
            </a:outerShdw>
          </a:effectLst>
        </p:spPr>
      </p:pic>
    </p:spTree>
    <p:extLst>
      <p:ext uri="{BB962C8B-B14F-4D97-AF65-F5344CB8AC3E}">
        <p14:creationId xmlns:p14="http://schemas.microsoft.com/office/powerpoint/2010/main" val="2414443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7357"/>
            <a:ext cx="8520600" cy="59960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Exploratory Data Analysis</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00116F6C-1610-4E9B-86EC-E78E14CCFEC4}"/>
              </a:ext>
            </a:extLst>
          </p:cNvPr>
          <p:cNvSpPr>
            <a:spLocks noGrp="1"/>
          </p:cNvSpPr>
          <p:nvPr>
            <p:ph type="body" idx="1"/>
          </p:nvPr>
        </p:nvSpPr>
        <p:spPr>
          <a:xfrm>
            <a:off x="311700" y="816964"/>
            <a:ext cx="4668127" cy="4264701"/>
          </a:xfrm>
        </p:spPr>
        <p:txBody>
          <a:bodyPr/>
          <a:lstStyle/>
          <a:p>
            <a:pPr>
              <a:buClr>
                <a:schemeClr val="bg2">
                  <a:lumMod val="10000"/>
                </a:schemeClr>
              </a:buClr>
              <a:buFont typeface="Arial" panose="020B0604020202020204" pitchFamily="34" charset="0"/>
              <a:buChar char="•"/>
            </a:pPr>
            <a:r>
              <a:rPr lang="en-IN" b="1" u="sng" dirty="0">
                <a:solidFill>
                  <a:schemeClr val="bg2">
                    <a:lumMod val="10000"/>
                  </a:schemeClr>
                </a:solidFill>
                <a:latin typeface="+mn-lt"/>
              </a:rPr>
              <a:t>Rented bike count </a:t>
            </a:r>
            <a:r>
              <a:rPr lang="en-IN" b="1" u="sng" dirty="0" err="1">
                <a:solidFill>
                  <a:schemeClr val="bg2">
                    <a:lumMod val="10000"/>
                  </a:schemeClr>
                </a:solidFill>
                <a:latin typeface="+mn-lt"/>
              </a:rPr>
              <a:t>w.r.t.</a:t>
            </a:r>
            <a:r>
              <a:rPr lang="en-IN" b="1" u="sng" dirty="0">
                <a:solidFill>
                  <a:schemeClr val="bg2">
                    <a:lumMod val="10000"/>
                  </a:schemeClr>
                </a:solidFill>
                <a:latin typeface="+mn-lt"/>
              </a:rPr>
              <a:t> Visibility</a:t>
            </a:r>
          </a:p>
          <a:p>
            <a:pPr>
              <a:buClr>
                <a:schemeClr val="bg2">
                  <a:lumMod val="10000"/>
                </a:schemeClr>
              </a:buClr>
              <a:buFont typeface="Arial" panose="020B0604020202020204" pitchFamily="34" charset="0"/>
              <a:buChar char="•"/>
            </a:pPr>
            <a:endParaRPr lang="en-IN" sz="1600" dirty="0">
              <a:solidFill>
                <a:schemeClr val="bg2">
                  <a:lumMod val="10000"/>
                </a:schemeClr>
              </a:solidFill>
              <a:latin typeface="+mn-lt"/>
            </a:endParaRPr>
          </a:p>
          <a:p>
            <a:pPr>
              <a:buClr>
                <a:schemeClr val="bg2">
                  <a:lumMod val="10000"/>
                </a:schemeClr>
              </a:buClr>
              <a:buFont typeface="Arial" panose="020B0604020202020204" pitchFamily="34" charset="0"/>
              <a:buChar char="•"/>
            </a:pPr>
            <a:r>
              <a:rPr lang="en-IN" sz="1600" dirty="0">
                <a:solidFill>
                  <a:schemeClr val="bg2">
                    <a:lumMod val="10000"/>
                  </a:schemeClr>
                </a:solidFill>
                <a:latin typeface="+mn-lt"/>
              </a:rPr>
              <a:t>It is observed that more number of bikes are rented when the visibility is high or very high.</a:t>
            </a:r>
          </a:p>
        </p:txBody>
      </p:sp>
      <p:pic>
        <p:nvPicPr>
          <p:cNvPr id="4" name="Picture 3">
            <a:extLst>
              <a:ext uri="{FF2B5EF4-FFF2-40B4-BE49-F238E27FC236}">
                <a16:creationId xmlns:a16="http://schemas.microsoft.com/office/drawing/2014/main" id="{E60C8EB7-56C7-4364-8945-4B0F6549A92D}"/>
              </a:ext>
            </a:extLst>
          </p:cNvPr>
          <p:cNvPicPr>
            <a:picLocks noChangeAspect="1"/>
          </p:cNvPicPr>
          <p:nvPr/>
        </p:nvPicPr>
        <p:blipFill>
          <a:blip r:embed="rId3"/>
          <a:stretch>
            <a:fillRect/>
          </a:stretch>
        </p:blipFill>
        <p:spPr>
          <a:xfrm>
            <a:off x="4877079" y="914399"/>
            <a:ext cx="4057969" cy="3959277"/>
          </a:xfrm>
          <a:prstGeom prst="rect">
            <a:avLst/>
          </a:prstGeom>
        </p:spPr>
      </p:pic>
    </p:spTree>
    <p:extLst>
      <p:ext uri="{BB962C8B-B14F-4D97-AF65-F5344CB8AC3E}">
        <p14:creationId xmlns:p14="http://schemas.microsoft.com/office/powerpoint/2010/main" val="2681366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7357"/>
            <a:ext cx="8520600" cy="59960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Exploratory Data Analysis</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00116F6C-1610-4E9B-86EC-E78E14CCFEC4}"/>
              </a:ext>
            </a:extLst>
          </p:cNvPr>
          <p:cNvSpPr>
            <a:spLocks noGrp="1"/>
          </p:cNvSpPr>
          <p:nvPr>
            <p:ph type="body" idx="1"/>
          </p:nvPr>
        </p:nvSpPr>
        <p:spPr>
          <a:xfrm>
            <a:off x="311700" y="816964"/>
            <a:ext cx="4668127" cy="4264701"/>
          </a:xfrm>
        </p:spPr>
        <p:txBody>
          <a:bodyPr/>
          <a:lstStyle/>
          <a:p>
            <a:pPr>
              <a:buClr>
                <a:schemeClr val="bg2">
                  <a:lumMod val="10000"/>
                </a:schemeClr>
              </a:buClr>
              <a:buFont typeface="Arial" panose="020B0604020202020204" pitchFamily="34" charset="0"/>
              <a:buChar char="•"/>
            </a:pPr>
            <a:r>
              <a:rPr lang="en-IN" b="1" u="sng" dirty="0">
                <a:solidFill>
                  <a:schemeClr val="bg2">
                    <a:lumMod val="10000"/>
                  </a:schemeClr>
                </a:solidFill>
                <a:latin typeface="+mn-lt"/>
              </a:rPr>
              <a:t>Rented bike count </a:t>
            </a:r>
            <a:r>
              <a:rPr lang="en-IN" b="1" u="sng" dirty="0" err="1">
                <a:solidFill>
                  <a:schemeClr val="bg2">
                    <a:lumMod val="10000"/>
                  </a:schemeClr>
                </a:solidFill>
                <a:latin typeface="+mn-lt"/>
              </a:rPr>
              <a:t>w.r.t.</a:t>
            </a:r>
            <a:r>
              <a:rPr lang="en-IN" b="1" u="sng" dirty="0">
                <a:solidFill>
                  <a:schemeClr val="bg2">
                    <a:lumMod val="10000"/>
                  </a:schemeClr>
                </a:solidFill>
                <a:latin typeface="+mn-lt"/>
              </a:rPr>
              <a:t> Seasons</a:t>
            </a:r>
          </a:p>
          <a:p>
            <a:pPr>
              <a:buClr>
                <a:schemeClr val="bg2">
                  <a:lumMod val="10000"/>
                </a:schemeClr>
              </a:buClr>
              <a:buFont typeface="Arial" panose="020B0604020202020204" pitchFamily="34" charset="0"/>
              <a:buChar char="•"/>
            </a:pPr>
            <a:endParaRPr lang="en-IN" sz="1600" dirty="0">
              <a:solidFill>
                <a:schemeClr val="bg2">
                  <a:lumMod val="10000"/>
                </a:schemeClr>
              </a:solidFill>
              <a:latin typeface="+mn-lt"/>
            </a:endParaRPr>
          </a:p>
          <a:p>
            <a:pPr>
              <a:buClr>
                <a:schemeClr val="bg2">
                  <a:lumMod val="10000"/>
                </a:schemeClr>
              </a:buClr>
              <a:buFont typeface="Arial" panose="020B0604020202020204" pitchFamily="34" charset="0"/>
              <a:buChar char="•"/>
            </a:pPr>
            <a:r>
              <a:rPr lang="en-IN" sz="1600" dirty="0">
                <a:solidFill>
                  <a:schemeClr val="bg2">
                    <a:lumMod val="10000"/>
                  </a:schemeClr>
                </a:solidFill>
                <a:latin typeface="+mn-lt"/>
              </a:rPr>
              <a:t>It is observed that the most number of bikes are rented during summer and the least number of bikes are rented during winter.</a:t>
            </a:r>
          </a:p>
        </p:txBody>
      </p:sp>
      <p:pic>
        <p:nvPicPr>
          <p:cNvPr id="5" name="Picture 4">
            <a:extLst>
              <a:ext uri="{FF2B5EF4-FFF2-40B4-BE49-F238E27FC236}">
                <a16:creationId xmlns:a16="http://schemas.microsoft.com/office/drawing/2014/main" id="{AB09F651-4A0F-4B11-9224-FA740B76EF67}"/>
              </a:ext>
            </a:extLst>
          </p:cNvPr>
          <p:cNvPicPr>
            <a:picLocks noChangeAspect="1"/>
          </p:cNvPicPr>
          <p:nvPr/>
        </p:nvPicPr>
        <p:blipFill>
          <a:blip r:embed="rId3"/>
          <a:stretch>
            <a:fillRect/>
          </a:stretch>
        </p:blipFill>
        <p:spPr>
          <a:xfrm>
            <a:off x="4979827" y="816964"/>
            <a:ext cx="3802038" cy="3733015"/>
          </a:xfrm>
          <a:prstGeom prst="rect">
            <a:avLst/>
          </a:prstGeom>
        </p:spPr>
      </p:pic>
    </p:spTree>
    <p:extLst>
      <p:ext uri="{BB962C8B-B14F-4D97-AF65-F5344CB8AC3E}">
        <p14:creationId xmlns:p14="http://schemas.microsoft.com/office/powerpoint/2010/main" val="2179396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7357"/>
            <a:ext cx="8520600" cy="59960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Exploratory Data Analysis</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00116F6C-1610-4E9B-86EC-E78E14CCFEC4}"/>
              </a:ext>
            </a:extLst>
          </p:cNvPr>
          <p:cNvSpPr>
            <a:spLocks noGrp="1"/>
          </p:cNvSpPr>
          <p:nvPr>
            <p:ph type="body" idx="1"/>
          </p:nvPr>
        </p:nvSpPr>
        <p:spPr>
          <a:xfrm>
            <a:off x="311700" y="816964"/>
            <a:ext cx="4668127" cy="4264701"/>
          </a:xfrm>
        </p:spPr>
        <p:txBody>
          <a:bodyPr/>
          <a:lstStyle/>
          <a:p>
            <a:pPr>
              <a:buClr>
                <a:schemeClr val="bg2">
                  <a:lumMod val="10000"/>
                </a:schemeClr>
              </a:buClr>
              <a:buFont typeface="Arial" panose="020B0604020202020204" pitchFamily="34" charset="0"/>
              <a:buChar char="•"/>
            </a:pPr>
            <a:r>
              <a:rPr lang="en-IN" b="1" u="sng" dirty="0">
                <a:solidFill>
                  <a:schemeClr val="bg2">
                    <a:lumMod val="10000"/>
                  </a:schemeClr>
                </a:solidFill>
                <a:latin typeface="+mn-lt"/>
              </a:rPr>
              <a:t>Rented bike count </a:t>
            </a:r>
            <a:r>
              <a:rPr lang="en-IN" b="1" u="sng" dirty="0" err="1">
                <a:solidFill>
                  <a:schemeClr val="bg2">
                    <a:lumMod val="10000"/>
                  </a:schemeClr>
                </a:solidFill>
                <a:latin typeface="+mn-lt"/>
              </a:rPr>
              <a:t>w.r.t.</a:t>
            </a:r>
            <a:r>
              <a:rPr lang="en-IN" b="1" u="sng" dirty="0">
                <a:solidFill>
                  <a:schemeClr val="bg2">
                    <a:lumMod val="10000"/>
                  </a:schemeClr>
                </a:solidFill>
                <a:latin typeface="+mn-lt"/>
              </a:rPr>
              <a:t> Months of an year</a:t>
            </a:r>
          </a:p>
          <a:p>
            <a:pPr>
              <a:buClr>
                <a:schemeClr val="bg2">
                  <a:lumMod val="10000"/>
                </a:schemeClr>
              </a:buClr>
              <a:buFont typeface="Arial" panose="020B0604020202020204" pitchFamily="34" charset="0"/>
              <a:buChar char="•"/>
            </a:pPr>
            <a:endParaRPr lang="en-IN" sz="1600" dirty="0">
              <a:solidFill>
                <a:schemeClr val="bg2">
                  <a:lumMod val="10000"/>
                </a:schemeClr>
              </a:solidFill>
              <a:latin typeface="+mn-lt"/>
            </a:endParaRPr>
          </a:p>
          <a:p>
            <a:pPr>
              <a:buClr>
                <a:schemeClr val="bg2">
                  <a:lumMod val="10000"/>
                </a:schemeClr>
              </a:buClr>
              <a:buFont typeface="Arial" panose="020B0604020202020204" pitchFamily="34" charset="0"/>
              <a:buChar char="•"/>
            </a:pPr>
            <a:r>
              <a:rPr lang="en-IN" sz="1600" dirty="0">
                <a:solidFill>
                  <a:schemeClr val="bg2">
                    <a:lumMod val="10000"/>
                  </a:schemeClr>
                </a:solidFill>
                <a:latin typeface="+mn-lt"/>
              </a:rPr>
              <a:t>It is observed that the most number of bikes are rented in June and the least number of bikes are rented in February.</a:t>
            </a:r>
          </a:p>
        </p:txBody>
      </p:sp>
      <p:pic>
        <p:nvPicPr>
          <p:cNvPr id="4" name="Picture 3">
            <a:extLst>
              <a:ext uri="{FF2B5EF4-FFF2-40B4-BE49-F238E27FC236}">
                <a16:creationId xmlns:a16="http://schemas.microsoft.com/office/drawing/2014/main" id="{665DBB2D-2CC9-4E7E-8039-ACEABDFD9364}"/>
              </a:ext>
            </a:extLst>
          </p:cNvPr>
          <p:cNvPicPr>
            <a:picLocks noChangeAspect="1"/>
          </p:cNvPicPr>
          <p:nvPr/>
        </p:nvPicPr>
        <p:blipFill>
          <a:blip r:embed="rId3"/>
          <a:stretch>
            <a:fillRect/>
          </a:stretch>
        </p:blipFill>
        <p:spPr>
          <a:xfrm>
            <a:off x="5349533" y="1017559"/>
            <a:ext cx="3389734" cy="3454506"/>
          </a:xfrm>
          <a:prstGeom prst="rect">
            <a:avLst/>
          </a:prstGeom>
        </p:spPr>
      </p:pic>
    </p:spTree>
    <p:extLst>
      <p:ext uri="{BB962C8B-B14F-4D97-AF65-F5344CB8AC3E}">
        <p14:creationId xmlns:p14="http://schemas.microsoft.com/office/powerpoint/2010/main" val="3595753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7357"/>
            <a:ext cx="8520600" cy="59960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Exploratory Data Analysis</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00116F6C-1610-4E9B-86EC-E78E14CCFEC4}"/>
              </a:ext>
            </a:extLst>
          </p:cNvPr>
          <p:cNvSpPr>
            <a:spLocks noGrp="1"/>
          </p:cNvSpPr>
          <p:nvPr>
            <p:ph type="body" idx="1"/>
          </p:nvPr>
        </p:nvSpPr>
        <p:spPr>
          <a:xfrm>
            <a:off x="311700" y="816964"/>
            <a:ext cx="4668127" cy="4264701"/>
          </a:xfrm>
        </p:spPr>
        <p:txBody>
          <a:bodyPr/>
          <a:lstStyle/>
          <a:p>
            <a:pPr>
              <a:buClr>
                <a:schemeClr val="bg2">
                  <a:lumMod val="10000"/>
                </a:schemeClr>
              </a:buClr>
              <a:buFont typeface="Arial" panose="020B0604020202020204" pitchFamily="34" charset="0"/>
              <a:buChar char="•"/>
            </a:pPr>
            <a:r>
              <a:rPr lang="en-IN" b="1" u="sng" dirty="0">
                <a:solidFill>
                  <a:schemeClr val="bg2">
                    <a:lumMod val="10000"/>
                  </a:schemeClr>
                </a:solidFill>
                <a:latin typeface="+mn-lt"/>
              </a:rPr>
              <a:t>Rented bike count </a:t>
            </a:r>
            <a:r>
              <a:rPr lang="en-IN" b="1" u="sng" dirty="0" err="1">
                <a:solidFill>
                  <a:schemeClr val="bg2">
                    <a:lumMod val="10000"/>
                  </a:schemeClr>
                </a:solidFill>
                <a:latin typeface="+mn-lt"/>
              </a:rPr>
              <a:t>w.r.t.</a:t>
            </a:r>
            <a:r>
              <a:rPr lang="en-IN" b="1" u="sng" dirty="0">
                <a:solidFill>
                  <a:schemeClr val="bg2">
                    <a:lumMod val="10000"/>
                  </a:schemeClr>
                </a:solidFill>
                <a:latin typeface="+mn-lt"/>
              </a:rPr>
              <a:t> days of a week</a:t>
            </a:r>
            <a:endParaRPr lang="en-IN" sz="1600" dirty="0">
              <a:solidFill>
                <a:schemeClr val="bg2">
                  <a:lumMod val="10000"/>
                </a:schemeClr>
              </a:solidFill>
              <a:latin typeface="+mn-lt"/>
            </a:endParaRPr>
          </a:p>
          <a:p>
            <a:pPr>
              <a:buClr>
                <a:schemeClr val="bg2">
                  <a:lumMod val="10000"/>
                </a:schemeClr>
              </a:buClr>
              <a:buFont typeface="Arial" panose="020B0604020202020204" pitchFamily="34" charset="0"/>
              <a:buChar char="•"/>
            </a:pPr>
            <a:r>
              <a:rPr lang="en-IN" sz="1600" dirty="0">
                <a:solidFill>
                  <a:schemeClr val="bg2">
                    <a:lumMod val="10000"/>
                  </a:schemeClr>
                </a:solidFill>
                <a:latin typeface="+mn-lt"/>
              </a:rPr>
              <a:t>It is observed that the most number of bikes are rented on Thursday and the least number of bikes are rented on Sunday.</a:t>
            </a:r>
          </a:p>
        </p:txBody>
      </p:sp>
      <p:pic>
        <p:nvPicPr>
          <p:cNvPr id="5" name="Picture 4">
            <a:extLst>
              <a:ext uri="{FF2B5EF4-FFF2-40B4-BE49-F238E27FC236}">
                <a16:creationId xmlns:a16="http://schemas.microsoft.com/office/drawing/2014/main" id="{322BBC06-D320-4AEA-8F69-1A8C04FF1692}"/>
              </a:ext>
            </a:extLst>
          </p:cNvPr>
          <p:cNvPicPr>
            <a:picLocks noChangeAspect="1"/>
          </p:cNvPicPr>
          <p:nvPr/>
        </p:nvPicPr>
        <p:blipFill>
          <a:blip r:embed="rId3"/>
          <a:stretch>
            <a:fillRect/>
          </a:stretch>
        </p:blipFill>
        <p:spPr>
          <a:xfrm>
            <a:off x="5343993" y="1005182"/>
            <a:ext cx="3170421" cy="3286535"/>
          </a:xfrm>
          <a:prstGeom prst="rect">
            <a:avLst/>
          </a:prstGeom>
        </p:spPr>
      </p:pic>
    </p:spTree>
    <p:extLst>
      <p:ext uri="{BB962C8B-B14F-4D97-AF65-F5344CB8AC3E}">
        <p14:creationId xmlns:p14="http://schemas.microsoft.com/office/powerpoint/2010/main" val="3989720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IN" sz="3200" b="1" u="sng" dirty="0">
                <a:solidFill>
                  <a:srgbClr val="C00000"/>
                </a:solidFill>
                <a:latin typeface="Montserrat"/>
                <a:ea typeface="Montserrat"/>
                <a:cs typeface="Montserrat"/>
                <a:sym typeface="Montserrat"/>
              </a:rPr>
              <a:t>Outline</a:t>
            </a:r>
            <a:endParaRPr sz="3200" b="1" u="sng" dirty="0">
              <a:solidFill>
                <a:srgbClr val="C00000"/>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id="{00116F6C-1610-4E9B-86EC-E78E14CCFEC4}"/>
              </a:ext>
            </a:extLst>
          </p:cNvPr>
          <p:cNvSpPr>
            <a:spLocks noGrp="1"/>
          </p:cNvSpPr>
          <p:nvPr>
            <p:ph type="body" idx="1"/>
          </p:nvPr>
        </p:nvSpPr>
        <p:spPr/>
        <p:txBody>
          <a:bodyPr/>
          <a:lstStyle/>
          <a:p>
            <a:pPr>
              <a:buClr>
                <a:schemeClr val="bg2">
                  <a:lumMod val="10000"/>
                </a:schemeClr>
              </a:buClr>
              <a:buFont typeface="Arial" panose="020B0604020202020204" pitchFamily="34" charset="0"/>
              <a:buChar char="•"/>
            </a:pPr>
            <a:r>
              <a:rPr lang="en-IN" sz="2400" b="1" dirty="0">
                <a:solidFill>
                  <a:schemeClr val="bg2">
                    <a:lumMod val="10000"/>
                  </a:schemeClr>
                </a:solidFill>
              </a:rPr>
              <a:t>Problem Statement</a:t>
            </a:r>
          </a:p>
          <a:p>
            <a:pPr>
              <a:buClr>
                <a:schemeClr val="bg2">
                  <a:lumMod val="10000"/>
                </a:schemeClr>
              </a:buClr>
              <a:buFont typeface="Arial" panose="020B0604020202020204" pitchFamily="34" charset="0"/>
              <a:buChar char="•"/>
            </a:pPr>
            <a:r>
              <a:rPr lang="en-IN" sz="2400" b="1" dirty="0">
                <a:solidFill>
                  <a:schemeClr val="bg2">
                    <a:lumMod val="10000"/>
                  </a:schemeClr>
                </a:solidFill>
              </a:rPr>
              <a:t>Data Description</a:t>
            </a:r>
          </a:p>
          <a:p>
            <a:pPr>
              <a:buClr>
                <a:schemeClr val="bg2">
                  <a:lumMod val="10000"/>
                </a:schemeClr>
              </a:buClr>
              <a:buFont typeface="Arial" panose="020B0604020202020204" pitchFamily="34" charset="0"/>
              <a:buChar char="•"/>
            </a:pPr>
            <a:r>
              <a:rPr lang="en-IN" sz="2400" b="1" dirty="0">
                <a:solidFill>
                  <a:schemeClr val="bg2">
                    <a:lumMod val="10000"/>
                  </a:schemeClr>
                </a:solidFill>
              </a:rPr>
              <a:t>Data Cleaning</a:t>
            </a:r>
          </a:p>
          <a:p>
            <a:pPr>
              <a:buClr>
                <a:schemeClr val="bg2">
                  <a:lumMod val="10000"/>
                </a:schemeClr>
              </a:buClr>
              <a:buFont typeface="Arial" panose="020B0604020202020204" pitchFamily="34" charset="0"/>
              <a:buChar char="•"/>
            </a:pPr>
            <a:r>
              <a:rPr lang="en-IN" sz="2400" b="1" dirty="0">
                <a:solidFill>
                  <a:schemeClr val="bg2">
                    <a:lumMod val="10000"/>
                  </a:schemeClr>
                </a:solidFill>
              </a:rPr>
              <a:t>Exploratory Data Analysis (EDA)</a:t>
            </a:r>
          </a:p>
          <a:p>
            <a:pPr>
              <a:buClr>
                <a:schemeClr val="bg2">
                  <a:lumMod val="10000"/>
                </a:schemeClr>
              </a:buClr>
              <a:buFont typeface="Arial" panose="020B0604020202020204" pitchFamily="34" charset="0"/>
              <a:buChar char="•"/>
            </a:pPr>
            <a:r>
              <a:rPr lang="en-IN" sz="2400" b="1" dirty="0">
                <a:solidFill>
                  <a:schemeClr val="bg2">
                    <a:lumMod val="10000"/>
                  </a:schemeClr>
                </a:solidFill>
              </a:rPr>
              <a:t>Model Training and Implementation</a:t>
            </a:r>
          </a:p>
          <a:p>
            <a:pPr>
              <a:buClr>
                <a:schemeClr val="bg2">
                  <a:lumMod val="10000"/>
                </a:schemeClr>
              </a:buClr>
              <a:buFont typeface="Arial" panose="020B0604020202020204" pitchFamily="34" charset="0"/>
              <a:buChar char="•"/>
            </a:pPr>
            <a:r>
              <a:rPr lang="en-IN" sz="2400" b="1" dirty="0">
                <a:solidFill>
                  <a:schemeClr val="bg2">
                    <a:lumMod val="10000"/>
                  </a:schemeClr>
                </a:solidFill>
              </a:rPr>
              <a:t>Model Evaluation</a:t>
            </a:r>
          </a:p>
          <a:p>
            <a:pPr>
              <a:buClr>
                <a:schemeClr val="bg2">
                  <a:lumMod val="10000"/>
                </a:schemeClr>
              </a:buClr>
              <a:buFont typeface="Arial" panose="020B0604020202020204" pitchFamily="34" charset="0"/>
              <a:buChar char="•"/>
            </a:pPr>
            <a:r>
              <a:rPr lang="en-IN" sz="2400" b="1" dirty="0">
                <a:solidFill>
                  <a:schemeClr val="bg2">
                    <a:lumMod val="10000"/>
                  </a:schemeClr>
                </a:solidFill>
              </a:rPr>
              <a:t>Model Validation</a:t>
            </a:r>
          </a:p>
          <a:p>
            <a:pPr>
              <a:buClr>
                <a:schemeClr val="bg2">
                  <a:lumMod val="10000"/>
                </a:schemeClr>
              </a:buClr>
              <a:buFont typeface="Arial" panose="020B0604020202020204" pitchFamily="34" charset="0"/>
              <a:buChar char="•"/>
            </a:pPr>
            <a:r>
              <a:rPr lang="en-IN" sz="2400" b="1" dirty="0">
                <a:solidFill>
                  <a:schemeClr val="bg2">
                    <a:lumMod val="10000"/>
                  </a:schemeClr>
                </a:solidFill>
              </a:rPr>
              <a:t>Challenges faced</a:t>
            </a:r>
          </a:p>
          <a:p>
            <a:pPr>
              <a:buClr>
                <a:schemeClr val="bg2">
                  <a:lumMod val="10000"/>
                </a:schemeClr>
              </a:buClr>
              <a:buFont typeface="Arial" panose="020B0604020202020204" pitchFamily="34" charset="0"/>
              <a:buChar char="•"/>
            </a:pPr>
            <a:endParaRPr lang="en-IN" dirty="0">
              <a:solidFill>
                <a:schemeClr val="bg2">
                  <a:lumMod val="1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7357"/>
            <a:ext cx="8520600" cy="59960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Exploratory Data Analysis</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00116F6C-1610-4E9B-86EC-E78E14CCFEC4}"/>
              </a:ext>
            </a:extLst>
          </p:cNvPr>
          <p:cNvSpPr>
            <a:spLocks noGrp="1"/>
          </p:cNvSpPr>
          <p:nvPr>
            <p:ph type="body" idx="1"/>
          </p:nvPr>
        </p:nvSpPr>
        <p:spPr>
          <a:xfrm>
            <a:off x="311700" y="816964"/>
            <a:ext cx="4668127" cy="4264701"/>
          </a:xfrm>
        </p:spPr>
        <p:txBody>
          <a:bodyPr/>
          <a:lstStyle/>
          <a:p>
            <a:pPr>
              <a:buClr>
                <a:schemeClr val="bg2">
                  <a:lumMod val="10000"/>
                </a:schemeClr>
              </a:buClr>
              <a:buFont typeface="Arial" panose="020B0604020202020204" pitchFamily="34" charset="0"/>
              <a:buChar char="•"/>
            </a:pPr>
            <a:r>
              <a:rPr lang="en-IN" b="1" u="sng" dirty="0">
                <a:solidFill>
                  <a:schemeClr val="bg2">
                    <a:lumMod val="10000"/>
                  </a:schemeClr>
                </a:solidFill>
                <a:latin typeface="+mn-lt"/>
              </a:rPr>
              <a:t>Rented bike count </a:t>
            </a:r>
            <a:r>
              <a:rPr lang="en-IN" b="1" u="sng" dirty="0" err="1">
                <a:solidFill>
                  <a:schemeClr val="bg2">
                    <a:lumMod val="10000"/>
                  </a:schemeClr>
                </a:solidFill>
                <a:latin typeface="+mn-lt"/>
              </a:rPr>
              <a:t>w.r.t.</a:t>
            </a:r>
            <a:r>
              <a:rPr lang="en-IN" b="1" u="sng" dirty="0">
                <a:solidFill>
                  <a:schemeClr val="bg2">
                    <a:lumMod val="10000"/>
                  </a:schemeClr>
                </a:solidFill>
                <a:latin typeface="+mn-lt"/>
              </a:rPr>
              <a:t> holidays</a:t>
            </a:r>
          </a:p>
          <a:p>
            <a:pPr>
              <a:buClr>
                <a:schemeClr val="bg2">
                  <a:lumMod val="10000"/>
                </a:schemeClr>
              </a:buClr>
              <a:buFont typeface="Arial" panose="020B0604020202020204" pitchFamily="34" charset="0"/>
              <a:buChar char="•"/>
            </a:pPr>
            <a:endParaRPr lang="en-IN" sz="1600" b="1" u="sng" dirty="0">
              <a:solidFill>
                <a:schemeClr val="bg2">
                  <a:lumMod val="10000"/>
                </a:schemeClr>
              </a:solidFill>
              <a:latin typeface="+mn-lt"/>
            </a:endParaRPr>
          </a:p>
          <a:p>
            <a:pPr>
              <a:buClr>
                <a:schemeClr val="bg2">
                  <a:lumMod val="10000"/>
                </a:schemeClr>
              </a:buClr>
              <a:buFont typeface="Arial" panose="020B0604020202020204" pitchFamily="34" charset="0"/>
              <a:buChar char="•"/>
            </a:pPr>
            <a:r>
              <a:rPr lang="en-IN" sz="1600" dirty="0">
                <a:solidFill>
                  <a:schemeClr val="bg2">
                    <a:lumMod val="10000"/>
                  </a:schemeClr>
                </a:solidFill>
                <a:latin typeface="+mn-lt"/>
              </a:rPr>
              <a:t>It is observed that the most number of bikes are rented when there is no holiday.</a:t>
            </a:r>
          </a:p>
          <a:p>
            <a:pPr>
              <a:buClr>
                <a:schemeClr val="bg2">
                  <a:lumMod val="10000"/>
                </a:schemeClr>
              </a:buClr>
              <a:buFont typeface="Arial" panose="020B0604020202020204" pitchFamily="34" charset="0"/>
              <a:buChar char="•"/>
            </a:pPr>
            <a:r>
              <a:rPr lang="en-IN" sz="1600" dirty="0">
                <a:solidFill>
                  <a:schemeClr val="bg2">
                    <a:lumMod val="10000"/>
                  </a:schemeClr>
                </a:solidFill>
                <a:latin typeface="+mn-lt"/>
              </a:rPr>
              <a:t>This suggests that working professional might be the majority users of the service. </a:t>
            </a:r>
          </a:p>
        </p:txBody>
      </p:sp>
      <p:pic>
        <p:nvPicPr>
          <p:cNvPr id="4" name="Picture 3">
            <a:extLst>
              <a:ext uri="{FF2B5EF4-FFF2-40B4-BE49-F238E27FC236}">
                <a16:creationId xmlns:a16="http://schemas.microsoft.com/office/drawing/2014/main" id="{B35BAC92-FBE1-4BDE-A626-2702D4F25A03}"/>
              </a:ext>
            </a:extLst>
          </p:cNvPr>
          <p:cNvPicPr>
            <a:picLocks noChangeAspect="1"/>
          </p:cNvPicPr>
          <p:nvPr/>
        </p:nvPicPr>
        <p:blipFill>
          <a:blip r:embed="rId3"/>
          <a:stretch>
            <a:fillRect/>
          </a:stretch>
        </p:blipFill>
        <p:spPr>
          <a:xfrm>
            <a:off x="5360712" y="1317613"/>
            <a:ext cx="3296108" cy="3332790"/>
          </a:xfrm>
          <a:prstGeom prst="rect">
            <a:avLst/>
          </a:prstGeom>
        </p:spPr>
      </p:pic>
    </p:spTree>
    <p:extLst>
      <p:ext uri="{BB962C8B-B14F-4D97-AF65-F5344CB8AC3E}">
        <p14:creationId xmlns:p14="http://schemas.microsoft.com/office/powerpoint/2010/main" val="2302544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7357"/>
            <a:ext cx="8520600" cy="59960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Conclusions after EDA</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00116F6C-1610-4E9B-86EC-E78E14CCFEC4}"/>
              </a:ext>
            </a:extLst>
          </p:cNvPr>
          <p:cNvSpPr>
            <a:spLocks noGrp="1"/>
          </p:cNvSpPr>
          <p:nvPr>
            <p:ph type="body" idx="1"/>
          </p:nvPr>
        </p:nvSpPr>
        <p:spPr>
          <a:xfrm>
            <a:off x="311700" y="816964"/>
            <a:ext cx="8520600" cy="4264701"/>
          </a:xfrm>
        </p:spPr>
        <p:txBody>
          <a:bodyPr/>
          <a:lstStyle/>
          <a:p>
            <a:pPr>
              <a:buClr>
                <a:schemeClr val="bg2">
                  <a:lumMod val="10000"/>
                </a:schemeClr>
              </a:buClr>
              <a:buFont typeface="Arial" panose="020B0604020202020204" pitchFamily="34" charset="0"/>
              <a:buChar char="•"/>
            </a:pPr>
            <a:r>
              <a:rPr lang="en-IN" sz="1600" b="1" dirty="0">
                <a:solidFill>
                  <a:schemeClr val="bg2">
                    <a:lumMod val="10000"/>
                  </a:schemeClr>
                </a:solidFill>
                <a:latin typeface="+mn-lt"/>
              </a:rPr>
              <a:t>Customers do not like to rent a bike when it is too cold outside.</a:t>
            </a:r>
          </a:p>
          <a:p>
            <a:pPr>
              <a:buClr>
                <a:schemeClr val="bg2">
                  <a:lumMod val="10000"/>
                </a:schemeClr>
              </a:buClr>
              <a:buFont typeface="Arial" panose="020B0604020202020204" pitchFamily="34" charset="0"/>
              <a:buChar char="•"/>
            </a:pPr>
            <a:r>
              <a:rPr lang="en-IN" sz="1600" b="1" dirty="0">
                <a:solidFill>
                  <a:schemeClr val="bg2">
                    <a:lumMod val="10000"/>
                  </a:schemeClr>
                </a:solidFill>
                <a:latin typeface="+mn-lt"/>
              </a:rPr>
              <a:t>More bikes are rented when there is no rainfall.</a:t>
            </a:r>
          </a:p>
          <a:p>
            <a:pPr>
              <a:buClr>
                <a:schemeClr val="bg2">
                  <a:lumMod val="10000"/>
                </a:schemeClr>
              </a:buClr>
              <a:buFont typeface="Arial" panose="020B0604020202020204" pitchFamily="34" charset="0"/>
              <a:buChar char="•"/>
            </a:pPr>
            <a:r>
              <a:rPr lang="en-IN" sz="1600" b="1" dirty="0">
                <a:solidFill>
                  <a:schemeClr val="bg2">
                    <a:lumMod val="10000"/>
                  </a:schemeClr>
                </a:solidFill>
                <a:latin typeface="+mn-lt"/>
              </a:rPr>
              <a:t>More bikes are rented when there is no snowfall.</a:t>
            </a:r>
          </a:p>
          <a:p>
            <a:pPr>
              <a:buClr>
                <a:schemeClr val="bg2">
                  <a:lumMod val="10000"/>
                </a:schemeClr>
              </a:buClr>
              <a:buFont typeface="Arial" panose="020B0604020202020204" pitchFamily="34" charset="0"/>
              <a:buChar char="•"/>
            </a:pPr>
            <a:r>
              <a:rPr lang="en-IN" sz="1600" b="1" dirty="0">
                <a:solidFill>
                  <a:schemeClr val="bg2">
                    <a:lumMod val="10000"/>
                  </a:schemeClr>
                </a:solidFill>
                <a:latin typeface="+mn-lt"/>
              </a:rPr>
              <a:t>More bikes are rented when there is less humidity.</a:t>
            </a:r>
          </a:p>
          <a:p>
            <a:pPr>
              <a:buClr>
                <a:schemeClr val="bg2">
                  <a:lumMod val="10000"/>
                </a:schemeClr>
              </a:buClr>
              <a:buFont typeface="Arial" panose="020B0604020202020204" pitchFamily="34" charset="0"/>
              <a:buChar char="•"/>
            </a:pPr>
            <a:r>
              <a:rPr lang="en-IN" sz="1600" b="1" dirty="0">
                <a:solidFill>
                  <a:schemeClr val="bg2">
                    <a:lumMod val="10000"/>
                  </a:schemeClr>
                </a:solidFill>
                <a:latin typeface="+mn-lt"/>
              </a:rPr>
              <a:t>More number of bikes are rented when the visibility is high or very high.</a:t>
            </a:r>
          </a:p>
          <a:p>
            <a:pPr>
              <a:buClr>
                <a:schemeClr val="bg2">
                  <a:lumMod val="10000"/>
                </a:schemeClr>
              </a:buClr>
              <a:buFont typeface="Arial" panose="020B0604020202020204" pitchFamily="34" charset="0"/>
              <a:buChar char="•"/>
            </a:pPr>
            <a:r>
              <a:rPr lang="en-IN" sz="1600" b="1" dirty="0">
                <a:solidFill>
                  <a:schemeClr val="bg2">
                    <a:lumMod val="10000"/>
                  </a:schemeClr>
                </a:solidFill>
                <a:latin typeface="+mn-lt"/>
              </a:rPr>
              <a:t>Most number of bikes are rented during summer and the least number of bikes are rented during winter.</a:t>
            </a:r>
          </a:p>
          <a:p>
            <a:pPr>
              <a:buClr>
                <a:schemeClr val="bg2">
                  <a:lumMod val="10000"/>
                </a:schemeClr>
              </a:buClr>
              <a:buFont typeface="Arial" panose="020B0604020202020204" pitchFamily="34" charset="0"/>
              <a:buChar char="•"/>
            </a:pPr>
            <a:r>
              <a:rPr lang="en-IN" sz="1600" b="1" dirty="0">
                <a:solidFill>
                  <a:schemeClr val="bg2">
                    <a:lumMod val="10000"/>
                  </a:schemeClr>
                </a:solidFill>
                <a:latin typeface="+mn-lt"/>
              </a:rPr>
              <a:t>Most number of bikes are rented in June and the least number of bikes are rented in February.</a:t>
            </a:r>
          </a:p>
          <a:p>
            <a:pPr>
              <a:buClr>
                <a:schemeClr val="bg2">
                  <a:lumMod val="10000"/>
                </a:schemeClr>
              </a:buClr>
              <a:buFont typeface="Arial" panose="020B0604020202020204" pitchFamily="34" charset="0"/>
              <a:buChar char="•"/>
            </a:pPr>
            <a:r>
              <a:rPr lang="en-IN" sz="1600" b="1" dirty="0">
                <a:solidFill>
                  <a:schemeClr val="bg2">
                    <a:lumMod val="10000"/>
                  </a:schemeClr>
                </a:solidFill>
                <a:latin typeface="+mn-lt"/>
              </a:rPr>
              <a:t>Most number of bikes are rented on Thursday and the least number of bikes are rented on Sunday.</a:t>
            </a:r>
          </a:p>
          <a:p>
            <a:pPr>
              <a:buClr>
                <a:schemeClr val="bg2">
                  <a:lumMod val="10000"/>
                </a:schemeClr>
              </a:buClr>
              <a:buFont typeface="Arial" panose="020B0604020202020204" pitchFamily="34" charset="0"/>
              <a:buChar char="•"/>
            </a:pPr>
            <a:r>
              <a:rPr lang="en-IN" sz="1600" b="1" dirty="0">
                <a:solidFill>
                  <a:schemeClr val="bg2">
                    <a:lumMod val="10000"/>
                  </a:schemeClr>
                </a:solidFill>
                <a:latin typeface="+mn-lt"/>
              </a:rPr>
              <a:t>Most number of bikes are rented when there is no </a:t>
            </a:r>
            <a:r>
              <a:rPr lang="en-IN" sz="1600" b="1" dirty="0" err="1">
                <a:solidFill>
                  <a:schemeClr val="bg2">
                    <a:lumMod val="10000"/>
                  </a:schemeClr>
                </a:solidFill>
                <a:latin typeface="+mn-lt"/>
              </a:rPr>
              <a:t>holiday.This</a:t>
            </a:r>
            <a:r>
              <a:rPr lang="en-IN" sz="1600" b="1" dirty="0">
                <a:solidFill>
                  <a:schemeClr val="bg2">
                    <a:lumMod val="10000"/>
                  </a:schemeClr>
                </a:solidFill>
                <a:latin typeface="+mn-lt"/>
              </a:rPr>
              <a:t> suggests that working professional might be the majority users of the service. </a:t>
            </a:r>
          </a:p>
          <a:p>
            <a:pPr>
              <a:buClr>
                <a:schemeClr val="bg2">
                  <a:lumMod val="10000"/>
                </a:schemeClr>
              </a:buClr>
              <a:buFont typeface="Arial" panose="020B0604020202020204" pitchFamily="34" charset="0"/>
              <a:buChar char="•"/>
            </a:pPr>
            <a:endParaRPr lang="en-IN" sz="1800" dirty="0">
              <a:solidFill>
                <a:schemeClr val="bg2">
                  <a:lumMod val="10000"/>
                </a:schemeClr>
              </a:solidFill>
              <a:latin typeface="+mn-lt"/>
            </a:endParaRPr>
          </a:p>
          <a:p>
            <a:pPr>
              <a:buClr>
                <a:schemeClr val="bg2">
                  <a:lumMod val="10000"/>
                </a:schemeClr>
              </a:buClr>
              <a:buFont typeface="Arial" panose="020B0604020202020204" pitchFamily="34" charset="0"/>
              <a:buChar char="•"/>
            </a:pPr>
            <a:endParaRPr lang="en-IN" dirty="0">
              <a:solidFill>
                <a:schemeClr val="bg2">
                  <a:lumMod val="10000"/>
                </a:schemeClr>
              </a:solidFill>
              <a:latin typeface="+mn-lt"/>
            </a:endParaRPr>
          </a:p>
          <a:p>
            <a:pPr>
              <a:buClr>
                <a:schemeClr val="bg2">
                  <a:lumMod val="10000"/>
                </a:schemeClr>
              </a:buClr>
              <a:buFont typeface="Arial" panose="020B0604020202020204" pitchFamily="34" charset="0"/>
              <a:buChar char="•"/>
            </a:pPr>
            <a:endParaRPr lang="en-IN" sz="1800" dirty="0">
              <a:solidFill>
                <a:schemeClr val="bg2">
                  <a:lumMod val="10000"/>
                </a:schemeClr>
              </a:solidFill>
              <a:latin typeface="+mn-lt"/>
            </a:endParaRPr>
          </a:p>
          <a:p>
            <a:pPr>
              <a:buClr>
                <a:schemeClr val="bg2">
                  <a:lumMod val="10000"/>
                </a:schemeClr>
              </a:buClr>
              <a:buFont typeface="Arial" panose="020B0604020202020204" pitchFamily="34" charset="0"/>
              <a:buChar char="•"/>
            </a:pPr>
            <a:endParaRPr lang="en-IN" b="1" dirty="0">
              <a:solidFill>
                <a:schemeClr val="bg2">
                  <a:lumMod val="10000"/>
                </a:schemeClr>
              </a:solidFill>
              <a:latin typeface="+mn-lt"/>
            </a:endParaRPr>
          </a:p>
          <a:p>
            <a:pPr>
              <a:buClr>
                <a:schemeClr val="bg2">
                  <a:lumMod val="10000"/>
                </a:schemeClr>
              </a:buClr>
              <a:buFont typeface="Arial" panose="020B0604020202020204" pitchFamily="34" charset="0"/>
              <a:buChar char="•"/>
            </a:pPr>
            <a:endParaRPr lang="en-IN" sz="1600" dirty="0">
              <a:solidFill>
                <a:schemeClr val="bg2">
                  <a:lumMod val="10000"/>
                </a:schemeClr>
              </a:solidFill>
              <a:latin typeface="+mn-lt"/>
            </a:endParaRPr>
          </a:p>
        </p:txBody>
      </p:sp>
    </p:spTree>
    <p:extLst>
      <p:ext uri="{BB962C8B-B14F-4D97-AF65-F5344CB8AC3E}">
        <p14:creationId xmlns:p14="http://schemas.microsoft.com/office/powerpoint/2010/main" val="1284077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7357"/>
            <a:ext cx="8520600" cy="59960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Correlation among the variables</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00116F6C-1610-4E9B-86EC-E78E14CCFEC4}"/>
              </a:ext>
            </a:extLst>
          </p:cNvPr>
          <p:cNvSpPr>
            <a:spLocks noGrp="1"/>
          </p:cNvSpPr>
          <p:nvPr>
            <p:ph type="body" idx="1"/>
          </p:nvPr>
        </p:nvSpPr>
        <p:spPr>
          <a:xfrm>
            <a:off x="311700" y="816964"/>
            <a:ext cx="8520600" cy="4264701"/>
          </a:xfrm>
        </p:spPr>
        <p:txBody>
          <a:bodyPr/>
          <a:lstStyle/>
          <a:p>
            <a:pPr>
              <a:buClr>
                <a:schemeClr val="bg2">
                  <a:lumMod val="10000"/>
                </a:schemeClr>
              </a:buClr>
              <a:buFont typeface="Arial" panose="020B0604020202020204" pitchFamily="34" charset="0"/>
              <a:buChar char="•"/>
            </a:pPr>
            <a:endParaRPr lang="en-IN" sz="1600" dirty="0">
              <a:solidFill>
                <a:schemeClr val="bg2">
                  <a:lumMod val="10000"/>
                </a:schemeClr>
              </a:solidFill>
              <a:latin typeface="+mn-lt"/>
            </a:endParaRPr>
          </a:p>
        </p:txBody>
      </p:sp>
      <p:pic>
        <p:nvPicPr>
          <p:cNvPr id="4" name="Picture 3">
            <a:extLst>
              <a:ext uri="{FF2B5EF4-FFF2-40B4-BE49-F238E27FC236}">
                <a16:creationId xmlns:a16="http://schemas.microsoft.com/office/drawing/2014/main" id="{13AF2416-0AE0-4F43-86CE-17FFAD6DD308}"/>
              </a:ext>
            </a:extLst>
          </p:cNvPr>
          <p:cNvPicPr>
            <a:picLocks noChangeAspect="1"/>
          </p:cNvPicPr>
          <p:nvPr/>
        </p:nvPicPr>
        <p:blipFill rotWithShape="1">
          <a:blip r:embed="rId3"/>
          <a:srcRect r="8833"/>
          <a:stretch/>
        </p:blipFill>
        <p:spPr>
          <a:xfrm>
            <a:off x="373208" y="894725"/>
            <a:ext cx="8397584" cy="4109179"/>
          </a:xfrm>
          <a:prstGeom prst="rect">
            <a:avLst/>
          </a:prstGeom>
          <a:effectLst>
            <a:outerShdw blurRad="165100" dist="50800" dir="8220000" algn="ctr" rotWithShape="0">
              <a:srgbClr val="000000">
                <a:alpha val="64000"/>
              </a:srgbClr>
            </a:outerShdw>
          </a:effectLst>
        </p:spPr>
      </p:pic>
    </p:spTree>
    <p:extLst>
      <p:ext uri="{BB962C8B-B14F-4D97-AF65-F5344CB8AC3E}">
        <p14:creationId xmlns:p14="http://schemas.microsoft.com/office/powerpoint/2010/main" val="3304330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7357"/>
            <a:ext cx="8520600" cy="59960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One Hot Encoding</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00116F6C-1610-4E9B-86EC-E78E14CCFEC4}"/>
              </a:ext>
            </a:extLst>
          </p:cNvPr>
          <p:cNvSpPr>
            <a:spLocks noGrp="1"/>
          </p:cNvSpPr>
          <p:nvPr>
            <p:ph type="body" idx="1"/>
          </p:nvPr>
        </p:nvSpPr>
        <p:spPr>
          <a:xfrm>
            <a:off x="311700" y="816964"/>
            <a:ext cx="8520600" cy="4264701"/>
          </a:xfrm>
        </p:spPr>
        <p:txBody>
          <a:bodyPr/>
          <a:lstStyle/>
          <a:p>
            <a:pPr>
              <a:buClr>
                <a:schemeClr val="bg2">
                  <a:lumMod val="10000"/>
                </a:schemeClr>
              </a:buClr>
              <a:buFont typeface="Arial" panose="020B0604020202020204" pitchFamily="34" charset="0"/>
              <a:buChar char="•"/>
            </a:pPr>
            <a:r>
              <a:rPr lang="en-US" sz="1600" b="0" i="0" dirty="0">
                <a:solidFill>
                  <a:schemeClr val="bg2">
                    <a:lumMod val="10000"/>
                  </a:schemeClr>
                </a:solidFill>
                <a:effectLst/>
                <a:latin typeface="+mn-lt"/>
              </a:rPr>
              <a:t>One hot encoding algorithm is an encoding system of Sci-kit learn library. One Hot Encoding is used to convert numerical categorical variables into binary vectors.</a:t>
            </a:r>
          </a:p>
          <a:p>
            <a:pPr>
              <a:buClr>
                <a:schemeClr val="bg2">
                  <a:lumMod val="10000"/>
                </a:schemeClr>
              </a:buClr>
              <a:buFont typeface="Arial" panose="020B0604020202020204" pitchFamily="34" charset="0"/>
              <a:buChar char="•"/>
            </a:pPr>
            <a:r>
              <a:rPr lang="en-US" sz="1600" dirty="0">
                <a:solidFill>
                  <a:schemeClr val="bg2">
                    <a:lumMod val="10000"/>
                  </a:schemeClr>
                </a:solidFill>
                <a:latin typeface="+mn-lt"/>
              </a:rPr>
              <a:t>The categorical variables in the dataset were encoded.</a:t>
            </a:r>
          </a:p>
          <a:p>
            <a:pPr>
              <a:buClr>
                <a:schemeClr val="bg2">
                  <a:lumMod val="10000"/>
                </a:schemeClr>
              </a:buClr>
              <a:buFont typeface="Arial" panose="020B0604020202020204" pitchFamily="34" charset="0"/>
              <a:buChar char="•"/>
            </a:pPr>
            <a:r>
              <a:rPr lang="en-US" sz="1600" dirty="0">
                <a:solidFill>
                  <a:schemeClr val="bg2">
                    <a:lumMod val="10000"/>
                  </a:schemeClr>
                </a:solidFill>
                <a:latin typeface="+mn-lt"/>
              </a:rPr>
              <a:t>Finally, we had a dataset which consisted of 35 columns.</a:t>
            </a:r>
            <a:endParaRPr lang="en-IN" sz="1600" dirty="0">
              <a:solidFill>
                <a:schemeClr val="bg2">
                  <a:lumMod val="10000"/>
                </a:schemeClr>
              </a:solidFill>
              <a:latin typeface="+mn-lt"/>
            </a:endParaRPr>
          </a:p>
        </p:txBody>
      </p:sp>
      <p:pic>
        <p:nvPicPr>
          <p:cNvPr id="5" name="Picture 4">
            <a:extLst>
              <a:ext uri="{FF2B5EF4-FFF2-40B4-BE49-F238E27FC236}">
                <a16:creationId xmlns:a16="http://schemas.microsoft.com/office/drawing/2014/main" id="{D2C43106-E321-4261-8C35-BE8658464AA8}"/>
              </a:ext>
            </a:extLst>
          </p:cNvPr>
          <p:cNvPicPr>
            <a:picLocks noChangeAspect="1"/>
          </p:cNvPicPr>
          <p:nvPr/>
        </p:nvPicPr>
        <p:blipFill>
          <a:blip r:embed="rId3"/>
          <a:stretch>
            <a:fillRect/>
          </a:stretch>
        </p:blipFill>
        <p:spPr>
          <a:xfrm>
            <a:off x="749508" y="2360950"/>
            <a:ext cx="4287187" cy="2205428"/>
          </a:xfrm>
          <a:prstGeom prst="rect">
            <a:avLst/>
          </a:prstGeom>
          <a:effectLst>
            <a:outerShdw blurRad="203200" dist="50800" dir="6360000" algn="ctr" rotWithShape="0">
              <a:srgbClr val="000000">
                <a:alpha val="68000"/>
              </a:srgbClr>
            </a:outerShdw>
          </a:effectLst>
        </p:spPr>
      </p:pic>
    </p:spTree>
    <p:extLst>
      <p:ext uri="{BB962C8B-B14F-4D97-AF65-F5344CB8AC3E}">
        <p14:creationId xmlns:p14="http://schemas.microsoft.com/office/powerpoint/2010/main" val="936955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Model Training and Implementation</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00116F6C-1610-4E9B-86EC-E78E14CCFEC4}"/>
              </a:ext>
            </a:extLst>
          </p:cNvPr>
          <p:cNvSpPr>
            <a:spLocks noGrp="1"/>
          </p:cNvSpPr>
          <p:nvPr>
            <p:ph type="body" idx="1"/>
          </p:nvPr>
        </p:nvSpPr>
        <p:spPr>
          <a:xfrm>
            <a:off x="311700" y="1152475"/>
            <a:ext cx="3999900" cy="3546000"/>
          </a:xfrm>
        </p:spPr>
        <p:txBody>
          <a:bodyPr/>
          <a:lstStyle/>
          <a:p>
            <a:pPr>
              <a:buClr>
                <a:schemeClr val="bg2">
                  <a:lumMod val="10000"/>
                </a:schemeClr>
              </a:buClr>
            </a:pPr>
            <a:r>
              <a:rPr lang="en-IN" sz="2400" b="1" u="sng" dirty="0">
                <a:solidFill>
                  <a:schemeClr val="bg2">
                    <a:lumMod val="10000"/>
                  </a:schemeClr>
                </a:solidFill>
                <a:latin typeface="+mn-lt"/>
              </a:rPr>
              <a:t>Models Used for training:-</a:t>
            </a:r>
          </a:p>
          <a:p>
            <a:pPr lvl="1">
              <a:buClr>
                <a:schemeClr val="bg2">
                  <a:lumMod val="10000"/>
                </a:schemeClr>
              </a:buClr>
              <a:buFont typeface="+mj-lt"/>
              <a:buAutoNum type="arabicPeriod"/>
            </a:pPr>
            <a:r>
              <a:rPr lang="en-IN" sz="1800" b="1" dirty="0">
                <a:solidFill>
                  <a:schemeClr val="bg2">
                    <a:lumMod val="10000"/>
                  </a:schemeClr>
                </a:solidFill>
                <a:latin typeface="+mn-lt"/>
              </a:rPr>
              <a:t>Linear Regression</a:t>
            </a:r>
          </a:p>
          <a:p>
            <a:pPr lvl="1">
              <a:buClr>
                <a:schemeClr val="bg2">
                  <a:lumMod val="10000"/>
                </a:schemeClr>
              </a:buClr>
              <a:buFont typeface="+mj-lt"/>
              <a:buAutoNum type="arabicPeriod"/>
            </a:pPr>
            <a:r>
              <a:rPr lang="en-IN" sz="1800" b="1" dirty="0">
                <a:solidFill>
                  <a:schemeClr val="bg2">
                    <a:lumMod val="10000"/>
                  </a:schemeClr>
                </a:solidFill>
                <a:latin typeface="+mn-lt"/>
              </a:rPr>
              <a:t>Decision Tree Regressor</a:t>
            </a:r>
          </a:p>
          <a:p>
            <a:pPr lvl="1">
              <a:buClr>
                <a:schemeClr val="bg2">
                  <a:lumMod val="10000"/>
                </a:schemeClr>
              </a:buClr>
              <a:buFont typeface="+mj-lt"/>
              <a:buAutoNum type="arabicPeriod"/>
            </a:pPr>
            <a:r>
              <a:rPr lang="en-IN" sz="1800" b="1" dirty="0">
                <a:solidFill>
                  <a:schemeClr val="bg2">
                    <a:lumMod val="10000"/>
                  </a:schemeClr>
                </a:solidFill>
                <a:latin typeface="+mn-lt"/>
              </a:rPr>
              <a:t>XG Boost Regressor</a:t>
            </a:r>
          </a:p>
          <a:p>
            <a:pPr lvl="1">
              <a:buClr>
                <a:schemeClr val="bg2">
                  <a:lumMod val="10000"/>
                </a:schemeClr>
              </a:buClr>
              <a:buFont typeface="+mj-lt"/>
              <a:buAutoNum type="arabicPeriod"/>
            </a:pPr>
            <a:r>
              <a:rPr lang="en-IN" sz="1800" b="1" dirty="0">
                <a:solidFill>
                  <a:schemeClr val="bg2">
                    <a:lumMod val="10000"/>
                  </a:schemeClr>
                </a:solidFill>
                <a:latin typeface="+mn-lt"/>
              </a:rPr>
              <a:t>Ridge Regression</a:t>
            </a:r>
          </a:p>
          <a:p>
            <a:pPr lvl="1">
              <a:buClr>
                <a:schemeClr val="bg2">
                  <a:lumMod val="10000"/>
                </a:schemeClr>
              </a:buClr>
              <a:buFont typeface="+mj-lt"/>
              <a:buAutoNum type="arabicPeriod"/>
            </a:pPr>
            <a:r>
              <a:rPr lang="en-IN" sz="1800" b="1" dirty="0">
                <a:solidFill>
                  <a:schemeClr val="bg2">
                    <a:lumMod val="10000"/>
                  </a:schemeClr>
                </a:solidFill>
                <a:latin typeface="+mn-lt"/>
              </a:rPr>
              <a:t>Random Forest Regressor</a:t>
            </a:r>
          </a:p>
          <a:p>
            <a:pPr marL="596900" lvl="1" indent="0">
              <a:buClr>
                <a:schemeClr val="bg2">
                  <a:lumMod val="10000"/>
                </a:schemeClr>
              </a:buClr>
              <a:buNone/>
            </a:pPr>
            <a:endParaRPr lang="en-IN" sz="1800" dirty="0">
              <a:solidFill>
                <a:schemeClr val="bg2">
                  <a:lumMod val="10000"/>
                </a:schemeClr>
              </a:solidFill>
              <a:latin typeface="+mn-lt"/>
            </a:endParaRPr>
          </a:p>
          <a:p>
            <a:pPr lvl="1">
              <a:buClr>
                <a:schemeClr val="bg2">
                  <a:lumMod val="10000"/>
                </a:schemeClr>
              </a:buClr>
              <a:buFont typeface="+mj-lt"/>
              <a:buAutoNum type="arabicPeriod"/>
            </a:pPr>
            <a:endParaRPr lang="en-IN" sz="1800" dirty="0">
              <a:solidFill>
                <a:schemeClr val="bg2">
                  <a:lumMod val="10000"/>
                </a:schemeClr>
              </a:solidFill>
              <a:latin typeface="+mn-lt"/>
            </a:endParaRPr>
          </a:p>
        </p:txBody>
      </p:sp>
      <p:sp>
        <p:nvSpPr>
          <p:cNvPr id="8" name="Text Placeholder 7">
            <a:extLst>
              <a:ext uri="{FF2B5EF4-FFF2-40B4-BE49-F238E27FC236}">
                <a16:creationId xmlns:a16="http://schemas.microsoft.com/office/drawing/2014/main" id="{8D5990E6-9CDF-4730-8417-40D5BD08EC73}"/>
              </a:ext>
            </a:extLst>
          </p:cNvPr>
          <p:cNvSpPr>
            <a:spLocks noGrp="1"/>
          </p:cNvSpPr>
          <p:nvPr>
            <p:ph type="body" idx="2"/>
          </p:nvPr>
        </p:nvSpPr>
        <p:spPr>
          <a:xfrm>
            <a:off x="4832400" y="1086787"/>
            <a:ext cx="3999900" cy="3611688"/>
          </a:xfrm>
        </p:spPr>
        <p:txBody>
          <a:bodyPr/>
          <a:lstStyle/>
          <a:p>
            <a:pPr>
              <a:buClr>
                <a:schemeClr val="bg2">
                  <a:lumMod val="10000"/>
                </a:schemeClr>
              </a:buClr>
            </a:pPr>
            <a:r>
              <a:rPr lang="en-IN" sz="2400" b="1" u="sng" dirty="0">
                <a:solidFill>
                  <a:schemeClr val="bg2">
                    <a:lumMod val="10000"/>
                  </a:schemeClr>
                </a:solidFill>
                <a:latin typeface="+mn-lt"/>
              </a:rPr>
              <a:t>Metrics Used for evaluation:-</a:t>
            </a:r>
          </a:p>
          <a:p>
            <a:pPr marL="1054100" lvl="1" indent="-457200">
              <a:buClr>
                <a:schemeClr val="bg2">
                  <a:lumMod val="10000"/>
                </a:schemeClr>
              </a:buClr>
              <a:buFont typeface="+mj-lt"/>
              <a:buAutoNum type="arabicPeriod"/>
            </a:pPr>
            <a:r>
              <a:rPr lang="en-IN" sz="1800" b="1" dirty="0">
                <a:solidFill>
                  <a:schemeClr val="bg2">
                    <a:lumMod val="10000"/>
                  </a:schemeClr>
                </a:solidFill>
                <a:latin typeface="+mn-lt"/>
              </a:rPr>
              <a:t>R2 Score</a:t>
            </a:r>
          </a:p>
          <a:p>
            <a:pPr marL="1054100" lvl="1" indent="-457200">
              <a:buClr>
                <a:schemeClr val="bg2">
                  <a:lumMod val="10000"/>
                </a:schemeClr>
              </a:buClr>
              <a:buFont typeface="+mj-lt"/>
              <a:buAutoNum type="arabicPeriod"/>
            </a:pPr>
            <a:r>
              <a:rPr lang="en-IN" sz="1800" b="1" dirty="0">
                <a:solidFill>
                  <a:schemeClr val="bg2">
                    <a:lumMod val="10000"/>
                  </a:schemeClr>
                </a:solidFill>
                <a:latin typeface="+mn-lt"/>
              </a:rPr>
              <a:t>Mean Squared Error (MSE)</a:t>
            </a:r>
          </a:p>
          <a:p>
            <a:pPr marL="1054100" lvl="1" indent="-457200">
              <a:buClr>
                <a:schemeClr val="bg2">
                  <a:lumMod val="10000"/>
                </a:schemeClr>
              </a:buClr>
              <a:buFont typeface="+mj-lt"/>
              <a:buAutoNum type="arabicPeriod"/>
            </a:pPr>
            <a:r>
              <a:rPr lang="en-IN" sz="1800" b="1" dirty="0">
                <a:solidFill>
                  <a:schemeClr val="bg2">
                    <a:lumMod val="10000"/>
                  </a:schemeClr>
                </a:solidFill>
                <a:latin typeface="+mn-lt"/>
              </a:rPr>
              <a:t>Mean Absolute Error (MAE)</a:t>
            </a:r>
          </a:p>
          <a:p>
            <a:pPr marL="1054100" lvl="1" indent="-457200">
              <a:buClr>
                <a:schemeClr val="bg2">
                  <a:lumMod val="10000"/>
                </a:schemeClr>
              </a:buClr>
              <a:buFont typeface="+mj-lt"/>
              <a:buAutoNum type="arabicPeriod"/>
            </a:pPr>
            <a:r>
              <a:rPr lang="en-IN" sz="1800" b="1" dirty="0">
                <a:solidFill>
                  <a:schemeClr val="bg2">
                    <a:lumMod val="10000"/>
                  </a:schemeClr>
                </a:solidFill>
                <a:latin typeface="+mn-lt"/>
              </a:rPr>
              <a:t>Adjusted R2 score</a:t>
            </a:r>
          </a:p>
          <a:p>
            <a:pPr marL="1054100" lvl="1" indent="-457200">
              <a:buClr>
                <a:schemeClr val="bg2">
                  <a:lumMod val="10000"/>
                </a:schemeClr>
              </a:buClr>
              <a:buFont typeface="+mj-lt"/>
              <a:buAutoNum type="arabicPeriod"/>
            </a:pPr>
            <a:endParaRPr lang="en-IN" sz="1800" b="1" dirty="0">
              <a:solidFill>
                <a:schemeClr val="bg2">
                  <a:lumMod val="10000"/>
                </a:schemeClr>
              </a:solidFill>
              <a:latin typeface="+mn-lt"/>
            </a:endParaRPr>
          </a:p>
          <a:p>
            <a:pPr marL="1054100" lvl="1" indent="-457200">
              <a:buClr>
                <a:schemeClr val="bg2">
                  <a:lumMod val="10000"/>
                </a:schemeClr>
              </a:buClr>
              <a:buFont typeface="+mj-lt"/>
              <a:buAutoNum type="arabicPeriod"/>
            </a:pPr>
            <a:endParaRPr lang="en-IN" sz="2200" b="1" u="sng" dirty="0">
              <a:solidFill>
                <a:schemeClr val="bg2">
                  <a:lumMod val="10000"/>
                </a:schemeClr>
              </a:solidFill>
              <a:latin typeface="+mn-lt"/>
            </a:endParaRPr>
          </a:p>
          <a:p>
            <a:endParaRPr lang="en-IN" dirty="0"/>
          </a:p>
        </p:txBody>
      </p:sp>
    </p:spTree>
    <p:extLst>
      <p:ext uri="{BB962C8B-B14F-4D97-AF65-F5344CB8AC3E}">
        <p14:creationId xmlns:p14="http://schemas.microsoft.com/office/powerpoint/2010/main" val="2645348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7357"/>
            <a:ext cx="8520600" cy="59960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Model Evaluation</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00116F6C-1610-4E9B-86EC-E78E14CCFEC4}"/>
              </a:ext>
            </a:extLst>
          </p:cNvPr>
          <p:cNvSpPr>
            <a:spLocks noGrp="1"/>
          </p:cNvSpPr>
          <p:nvPr>
            <p:ph type="body" idx="1"/>
          </p:nvPr>
        </p:nvSpPr>
        <p:spPr>
          <a:xfrm>
            <a:off x="311700" y="816964"/>
            <a:ext cx="8520600" cy="4264701"/>
          </a:xfrm>
        </p:spPr>
        <p:txBody>
          <a:bodyPr/>
          <a:lstStyle/>
          <a:p>
            <a:pPr>
              <a:buClr>
                <a:schemeClr val="bg2">
                  <a:lumMod val="10000"/>
                </a:schemeClr>
              </a:buClr>
            </a:pPr>
            <a:r>
              <a:rPr lang="en-IN" sz="2000" b="1" u="sng" dirty="0">
                <a:solidFill>
                  <a:schemeClr val="bg2">
                    <a:lumMod val="10000"/>
                  </a:schemeClr>
                </a:solidFill>
                <a:latin typeface="+mn-lt"/>
              </a:rPr>
              <a:t>Model performance on the train dataset</a:t>
            </a:r>
          </a:p>
          <a:p>
            <a:pPr>
              <a:buClr>
                <a:schemeClr val="bg2">
                  <a:lumMod val="10000"/>
                </a:schemeClr>
              </a:buClr>
            </a:pPr>
            <a:endParaRPr lang="en-IN" sz="2000" b="1" u="sng" dirty="0">
              <a:solidFill>
                <a:schemeClr val="bg2">
                  <a:lumMod val="10000"/>
                </a:schemeClr>
              </a:solidFill>
              <a:latin typeface="+mn-lt"/>
            </a:endParaRPr>
          </a:p>
        </p:txBody>
      </p:sp>
      <p:graphicFrame>
        <p:nvGraphicFramePr>
          <p:cNvPr id="7" name="Table 7">
            <a:extLst>
              <a:ext uri="{FF2B5EF4-FFF2-40B4-BE49-F238E27FC236}">
                <a16:creationId xmlns:a16="http://schemas.microsoft.com/office/drawing/2014/main" id="{19F9C942-2C0C-466E-8A5B-0E1EEC1A5316}"/>
              </a:ext>
            </a:extLst>
          </p:cNvPr>
          <p:cNvGraphicFramePr>
            <a:graphicFrameLocks noGrp="1"/>
          </p:cNvGraphicFramePr>
          <p:nvPr>
            <p:extLst>
              <p:ext uri="{D42A27DB-BD31-4B8C-83A1-F6EECF244321}">
                <p14:modId xmlns:p14="http://schemas.microsoft.com/office/powerpoint/2010/main" val="2641804509"/>
              </p:ext>
            </p:extLst>
          </p:nvPr>
        </p:nvGraphicFramePr>
        <p:xfrm>
          <a:off x="166606" y="1623976"/>
          <a:ext cx="8810787" cy="2702560"/>
        </p:xfrm>
        <a:graphic>
          <a:graphicData uri="http://schemas.openxmlformats.org/drawingml/2006/table">
            <a:tbl>
              <a:tblPr firstRow="1" bandRow="1">
                <a:effectLst>
                  <a:outerShdw blurRad="279400" dist="50800" dir="5400000" algn="ctr" rotWithShape="0">
                    <a:srgbClr val="000000">
                      <a:alpha val="57000"/>
                    </a:srgbClr>
                  </a:outerShdw>
                </a:effectLst>
                <a:tableStyleId>{5C22544A-7EE6-4342-B048-85BDC9FD1C3A}</a:tableStyleId>
              </a:tblPr>
              <a:tblGrid>
                <a:gridCol w="2657959">
                  <a:extLst>
                    <a:ext uri="{9D8B030D-6E8A-4147-A177-3AD203B41FA5}">
                      <a16:colId xmlns:a16="http://schemas.microsoft.com/office/drawing/2014/main" val="3192428336"/>
                    </a:ext>
                  </a:extLst>
                </a:gridCol>
                <a:gridCol w="1449092">
                  <a:extLst>
                    <a:ext uri="{9D8B030D-6E8A-4147-A177-3AD203B41FA5}">
                      <a16:colId xmlns:a16="http://schemas.microsoft.com/office/drawing/2014/main" val="2075766211"/>
                    </a:ext>
                  </a:extLst>
                </a:gridCol>
                <a:gridCol w="1402596">
                  <a:extLst>
                    <a:ext uri="{9D8B030D-6E8A-4147-A177-3AD203B41FA5}">
                      <a16:colId xmlns:a16="http://schemas.microsoft.com/office/drawing/2014/main" val="1225321523"/>
                    </a:ext>
                  </a:extLst>
                </a:gridCol>
                <a:gridCol w="1286360">
                  <a:extLst>
                    <a:ext uri="{9D8B030D-6E8A-4147-A177-3AD203B41FA5}">
                      <a16:colId xmlns:a16="http://schemas.microsoft.com/office/drawing/2014/main" val="781735449"/>
                    </a:ext>
                  </a:extLst>
                </a:gridCol>
                <a:gridCol w="2014780">
                  <a:extLst>
                    <a:ext uri="{9D8B030D-6E8A-4147-A177-3AD203B41FA5}">
                      <a16:colId xmlns:a16="http://schemas.microsoft.com/office/drawing/2014/main" val="1555000837"/>
                    </a:ext>
                  </a:extLst>
                </a:gridCol>
              </a:tblGrid>
              <a:tr h="370840">
                <a:tc>
                  <a:txBody>
                    <a:bodyPr/>
                    <a:lstStyle/>
                    <a:p>
                      <a:pPr algn="ctr"/>
                      <a:r>
                        <a:rPr lang="en-IN" sz="1800" b="1" u="sng" dirty="0"/>
                        <a:t>Model</a:t>
                      </a:r>
                    </a:p>
                  </a:txBody>
                  <a:tcPr>
                    <a:solidFill>
                      <a:schemeClr val="bg1">
                        <a:lumMod val="60000"/>
                        <a:lumOff val="40000"/>
                      </a:schemeClr>
                    </a:solidFill>
                  </a:tcPr>
                </a:tc>
                <a:tc>
                  <a:txBody>
                    <a:bodyPr/>
                    <a:lstStyle/>
                    <a:p>
                      <a:pPr algn="ctr"/>
                      <a:r>
                        <a:rPr lang="en-IN" sz="1800" u="sng" dirty="0"/>
                        <a:t>R2 score</a:t>
                      </a:r>
                    </a:p>
                  </a:txBody>
                  <a:tcPr>
                    <a:solidFill>
                      <a:schemeClr val="bg1">
                        <a:lumMod val="60000"/>
                        <a:lumOff val="40000"/>
                      </a:schemeClr>
                    </a:solidFill>
                  </a:tcPr>
                </a:tc>
                <a:tc>
                  <a:txBody>
                    <a:bodyPr/>
                    <a:lstStyle/>
                    <a:p>
                      <a:pPr algn="ctr"/>
                      <a:r>
                        <a:rPr lang="en-IN" sz="1800" u="sng" dirty="0"/>
                        <a:t>MSE</a:t>
                      </a:r>
                    </a:p>
                  </a:txBody>
                  <a:tcPr>
                    <a:solidFill>
                      <a:schemeClr val="bg1">
                        <a:lumMod val="60000"/>
                        <a:lumOff val="40000"/>
                      </a:schemeClr>
                    </a:solidFill>
                  </a:tcPr>
                </a:tc>
                <a:tc>
                  <a:txBody>
                    <a:bodyPr/>
                    <a:lstStyle/>
                    <a:p>
                      <a:pPr algn="ctr"/>
                      <a:r>
                        <a:rPr lang="en-IN" sz="1800" u="sng" dirty="0"/>
                        <a:t>MAE</a:t>
                      </a:r>
                    </a:p>
                  </a:txBody>
                  <a:tcPr>
                    <a:solidFill>
                      <a:schemeClr val="bg1">
                        <a:lumMod val="60000"/>
                        <a:lumOff val="40000"/>
                      </a:schemeClr>
                    </a:solidFill>
                  </a:tcPr>
                </a:tc>
                <a:tc>
                  <a:txBody>
                    <a:bodyPr/>
                    <a:lstStyle/>
                    <a:p>
                      <a:pPr algn="ctr"/>
                      <a:r>
                        <a:rPr lang="en-IN" sz="1800" u="sng" dirty="0"/>
                        <a:t>Adjusted R2 score</a:t>
                      </a:r>
                    </a:p>
                  </a:txBody>
                  <a:tcPr>
                    <a:solidFill>
                      <a:schemeClr val="bg1">
                        <a:lumMod val="60000"/>
                        <a:lumOff val="40000"/>
                      </a:schemeClr>
                    </a:solidFill>
                  </a:tcPr>
                </a:tc>
                <a:extLst>
                  <a:ext uri="{0D108BD9-81ED-4DB2-BD59-A6C34878D82A}">
                    <a16:rowId xmlns:a16="http://schemas.microsoft.com/office/drawing/2014/main" val="1565031367"/>
                  </a:ext>
                </a:extLst>
              </a:tr>
              <a:tr h="370840">
                <a:tc>
                  <a:txBody>
                    <a:bodyPr/>
                    <a:lstStyle/>
                    <a:p>
                      <a:r>
                        <a:rPr lang="en-IN" sz="1600" b="1" dirty="0">
                          <a:solidFill>
                            <a:schemeClr val="bg2">
                              <a:lumMod val="10000"/>
                            </a:schemeClr>
                          </a:solidFill>
                        </a:rPr>
                        <a:t>Linear Regression</a:t>
                      </a:r>
                    </a:p>
                  </a:txBody>
                  <a:tcPr>
                    <a:solidFill>
                      <a:schemeClr val="bg1">
                        <a:lumMod val="20000"/>
                        <a:lumOff val="80000"/>
                      </a:schemeClr>
                    </a:solidFill>
                  </a:tcPr>
                </a:tc>
                <a:tc>
                  <a:txBody>
                    <a:bodyPr/>
                    <a:lstStyle/>
                    <a:p>
                      <a:pPr algn="ctr"/>
                      <a:r>
                        <a:rPr lang="en-IN" sz="1600" b="1" dirty="0">
                          <a:solidFill>
                            <a:schemeClr val="bg2">
                              <a:lumMod val="10000"/>
                            </a:schemeClr>
                          </a:solidFill>
                        </a:rPr>
                        <a:t>0.565363</a:t>
                      </a:r>
                    </a:p>
                  </a:txBody>
                  <a:tcPr>
                    <a:solidFill>
                      <a:schemeClr val="bg1">
                        <a:lumMod val="20000"/>
                        <a:lumOff val="80000"/>
                      </a:schemeClr>
                    </a:solidFill>
                  </a:tcPr>
                </a:tc>
                <a:tc>
                  <a:txBody>
                    <a:bodyPr/>
                    <a:lstStyle/>
                    <a:p>
                      <a:pPr algn="ctr"/>
                      <a:r>
                        <a:rPr lang="en-IN" sz="1600" b="1" dirty="0">
                          <a:solidFill>
                            <a:schemeClr val="bg2">
                              <a:lumMod val="10000"/>
                            </a:schemeClr>
                          </a:solidFill>
                        </a:rPr>
                        <a:t>186418.90</a:t>
                      </a:r>
                    </a:p>
                  </a:txBody>
                  <a:tcPr>
                    <a:solidFill>
                      <a:schemeClr val="bg1">
                        <a:lumMod val="20000"/>
                        <a:lumOff val="80000"/>
                      </a:schemeClr>
                    </a:solidFill>
                  </a:tcPr>
                </a:tc>
                <a:tc>
                  <a:txBody>
                    <a:bodyPr/>
                    <a:lstStyle/>
                    <a:p>
                      <a:pPr algn="ctr"/>
                      <a:r>
                        <a:rPr lang="en-IN" sz="1600" b="1" dirty="0">
                          <a:solidFill>
                            <a:schemeClr val="bg2">
                              <a:lumMod val="10000"/>
                            </a:schemeClr>
                          </a:solidFill>
                        </a:rPr>
                        <a:t>326.831789</a:t>
                      </a:r>
                    </a:p>
                  </a:txBody>
                  <a:tcPr>
                    <a:solidFill>
                      <a:schemeClr val="bg1">
                        <a:lumMod val="20000"/>
                        <a:lumOff val="80000"/>
                      </a:schemeClr>
                    </a:solidFill>
                  </a:tcPr>
                </a:tc>
                <a:tc>
                  <a:txBody>
                    <a:bodyPr/>
                    <a:lstStyle/>
                    <a:p>
                      <a:pPr algn="ctr"/>
                      <a:r>
                        <a:rPr lang="en-IN" sz="1600" b="1" dirty="0">
                          <a:solidFill>
                            <a:schemeClr val="bg2">
                              <a:lumMod val="10000"/>
                            </a:schemeClr>
                          </a:solidFill>
                        </a:rPr>
                        <a:t>0.567873</a:t>
                      </a:r>
                    </a:p>
                  </a:txBody>
                  <a:tcPr>
                    <a:solidFill>
                      <a:schemeClr val="bg1">
                        <a:lumMod val="20000"/>
                        <a:lumOff val="80000"/>
                      </a:schemeClr>
                    </a:solidFill>
                  </a:tcPr>
                </a:tc>
                <a:extLst>
                  <a:ext uri="{0D108BD9-81ED-4DB2-BD59-A6C34878D82A}">
                    <a16:rowId xmlns:a16="http://schemas.microsoft.com/office/drawing/2014/main" val="4094355895"/>
                  </a:ext>
                </a:extLst>
              </a:tr>
              <a:tr h="370840">
                <a:tc>
                  <a:txBody>
                    <a:bodyPr/>
                    <a:lstStyle/>
                    <a:p>
                      <a:r>
                        <a:rPr lang="en-IN" sz="1600" b="1" dirty="0">
                          <a:solidFill>
                            <a:schemeClr val="bg2">
                              <a:lumMod val="10000"/>
                            </a:schemeClr>
                          </a:solidFill>
                        </a:rPr>
                        <a:t>Decision Tree Regressor</a:t>
                      </a:r>
                    </a:p>
                  </a:txBody>
                  <a:tcPr>
                    <a:solidFill>
                      <a:schemeClr val="bg1">
                        <a:lumMod val="20000"/>
                        <a:lumOff val="80000"/>
                      </a:schemeClr>
                    </a:solidFill>
                  </a:tcPr>
                </a:tc>
                <a:tc>
                  <a:txBody>
                    <a:bodyPr/>
                    <a:lstStyle/>
                    <a:p>
                      <a:pPr algn="ctr"/>
                      <a:r>
                        <a:rPr lang="en-IN" sz="1600" b="1" dirty="0">
                          <a:solidFill>
                            <a:schemeClr val="bg2">
                              <a:lumMod val="10000"/>
                            </a:schemeClr>
                          </a:solidFill>
                        </a:rPr>
                        <a:t>1.000000</a:t>
                      </a:r>
                    </a:p>
                  </a:txBody>
                  <a:tcPr>
                    <a:solidFill>
                      <a:schemeClr val="bg1">
                        <a:lumMod val="20000"/>
                        <a:lumOff val="80000"/>
                      </a:schemeClr>
                    </a:solidFill>
                  </a:tcPr>
                </a:tc>
                <a:tc>
                  <a:txBody>
                    <a:bodyPr/>
                    <a:lstStyle/>
                    <a:p>
                      <a:pPr algn="ctr"/>
                      <a:r>
                        <a:rPr lang="en-IN" sz="1600" b="1" dirty="0">
                          <a:solidFill>
                            <a:schemeClr val="bg2">
                              <a:lumMod val="10000"/>
                            </a:schemeClr>
                          </a:solidFill>
                        </a:rPr>
                        <a:t>0.0000000</a:t>
                      </a:r>
                    </a:p>
                  </a:txBody>
                  <a:tcPr>
                    <a:solidFill>
                      <a:schemeClr val="bg1">
                        <a:lumMod val="20000"/>
                        <a:lumOff val="80000"/>
                      </a:schemeClr>
                    </a:solidFill>
                  </a:tcPr>
                </a:tc>
                <a:tc>
                  <a:txBody>
                    <a:bodyPr/>
                    <a:lstStyle/>
                    <a:p>
                      <a:pPr algn="ctr"/>
                      <a:r>
                        <a:rPr lang="en-IN" sz="1600" b="1" dirty="0">
                          <a:solidFill>
                            <a:schemeClr val="bg2">
                              <a:lumMod val="10000"/>
                            </a:schemeClr>
                          </a:solidFill>
                        </a:rPr>
                        <a:t>0.0000000</a:t>
                      </a:r>
                    </a:p>
                  </a:txBody>
                  <a:tcPr>
                    <a:solidFill>
                      <a:schemeClr val="bg1">
                        <a:lumMod val="20000"/>
                        <a:lumOff val="80000"/>
                      </a:schemeClr>
                    </a:solidFill>
                  </a:tcPr>
                </a:tc>
                <a:tc>
                  <a:txBody>
                    <a:bodyPr/>
                    <a:lstStyle/>
                    <a:p>
                      <a:pPr algn="ctr"/>
                      <a:r>
                        <a:rPr lang="en-IN" sz="1600" b="1" dirty="0">
                          <a:solidFill>
                            <a:schemeClr val="bg2">
                              <a:lumMod val="10000"/>
                            </a:schemeClr>
                          </a:solidFill>
                        </a:rPr>
                        <a:t>1.004439</a:t>
                      </a:r>
                    </a:p>
                  </a:txBody>
                  <a:tcPr>
                    <a:solidFill>
                      <a:schemeClr val="bg1">
                        <a:lumMod val="20000"/>
                        <a:lumOff val="80000"/>
                      </a:schemeClr>
                    </a:solidFill>
                  </a:tcPr>
                </a:tc>
                <a:extLst>
                  <a:ext uri="{0D108BD9-81ED-4DB2-BD59-A6C34878D82A}">
                    <a16:rowId xmlns:a16="http://schemas.microsoft.com/office/drawing/2014/main" val="732511521"/>
                  </a:ext>
                </a:extLst>
              </a:tr>
              <a:tr h="370840">
                <a:tc>
                  <a:txBody>
                    <a:bodyPr/>
                    <a:lstStyle/>
                    <a:p>
                      <a:r>
                        <a:rPr lang="en-IN" sz="1600" b="1" dirty="0">
                          <a:solidFill>
                            <a:schemeClr val="bg2">
                              <a:lumMod val="10000"/>
                            </a:schemeClr>
                          </a:solidFill>
                        </a:rPr>
                        <a:t>XG Boost Regressor</a:t>
                      </a:r>
                    </a:p>
                  </a:txBody>
                  <a:tcPr>
                    <a:solidFill>
                      <a:schemeClr val="bg1">
                        <a:lumMod val="20000"/>
                        <a:lumOff val="80000"/>
                      </a:schemeClr>
                    </a:solidFill>
                  </a:tcPr>
                </a:tc>
                <a:tc>
                  <a:txBody>
                    <a:bodyPr/>
                    <a:lstStyle/>
                    <a:p>
                      <a:pPr algn="ctr"/>
                      <a:r>
                        <a:rPr lang="en-IN" sz="1600" b="1" dirty="0">
                          <a:solidFill>
                            <a:schemeClr val="bg2">
                              <a:lumMod val="10000"/>
                            </a:schemeClr>
                          </a:solidFill>
                        </a:rPr>
                        <a:t>0.999009</a:t>
                      </a:r>
                    </a:p>
                  </a:txBody>
                  <a:tcPr>
                    <a:solidFill>
                      <a:schemeClr val="bg1">
                        <a:lumMod val="20000"/>
                        <a:lumOff val="80000"/>
                      </a:schemeClr>
                    </a:solidFill>
                  </a:tcPr>
                </a:tc>
                <a:tc>
                  <a:txBody>
                    <a:bodyPr/>
                    <a:lstStyle/>
                    <a:p>
                      <a:pPr algn="ctr"/>
                      <a:r>
                        <a:rPr lang="en-IN" sz="1600" b="1" dirty="0">
                          <a:solidFill>
                            <a:schemeClr val="bg2">
                              <a:lumMod val="10000"/>
                            </a:schemeClr>
                          </a:solidFill>
                        </a:rPr>
                        <a:t>425.087624</a:t>
                      </a:r>
                    </a:p>
                  </a:txBody>
                  <a:tcPr>
                    <a:solidFill>
                      <a:schemeClr val="bg1">
                        <a:lumMod val="20000"/>
                        <a:lumOff val="80000"/>
                      </a:schemeClr>
                    </a:solidFill>
                  </a:tcPr>
                </a:tc>
                <a:tc>
                  <a:txBody>
                    <a:bodyPr/>
                    <a:lstStyle/>
                    <a:p>
                      <a:pPr algn="ctr"/>
                      <a:r>
                        <a:rPr lang="en-IN" sz="1600" b="1" dirty="0">
                          <a:solidFill>
                            <a:schemeClr val="bg2">
                              <a:lumMod val="10000"/>
                            </a:schemeClr>
                          </a:solidFill>
                        </a:rPr>
                        <a:t>13.008114</a:t>
                      </a:r>
                    </a:p>
                  </a:txBody>
                  <a:tcPr>
                    <a:solidFill>
                      <a:schemeClr val="bg1">
                        <a:lumMod val="20000"/>
                        <a:lumOff val="80000"/>
                      </a:schemeClr>
                    </a:solidFill>
                  </a:tcPr>
                </a:tc>
                <a:tc>
                  <a:txBody>
                    <a:bodyPr/>
                    <a:lstStyle/>
                    <a:p>
                      <a:pPr algn="ctr"/>
                      <a:r>
                        <a:rPr lang="en-IN" sz="1600" b="1" dirty="0">
                          <a:solidFill>
                            <a:schemeClr val="bg2">
                              <a:lumMod val="10000"/>
                            </a:schemeClr>
                          </a:solidFill>
                        </a:rPr>
                        <a:t>1.003444</a:t>
                      </a:r>
                    </a:p>
                  </a:txBody>
                  <a:tcPr>
                    <a:solidFill>
                      <a:schemeClr val="bg1">
                        <a:lumMod val="20000"/>
                        <a:lumOff val="80000"/>
                      </a:schemeClr>
                    </a:solidFill>
                  </a:tcPr>
                </a:tc>
                <a:extLst>
                  <a:ext uri="{0D108BD9-81ED-4DB2-BD59-A6C34878D82A}">
                    <a16:rowId xmlns:a16="http://schemas.microsoft.com/office/drawing/2014/main" val="2648796566"/>
                  </a:ext>
                </a:extLst>
              </a:tr>
              <a:tr h="370840">
                <a:tc>
                  <a:txBody>
                    <a:bodyPr/>
                    <a:lstStyle/>
                    <a:p>
                      <a:r>
                        <a:rPr lang="en-IN" sz="1600" b="1" dirty="0">
                          <a:solidFill>
                            <a:schemeClr val="bg2">
                              <a:lumMod val="10000"/>
                            </a:schemeClr>
                          </a:solidFill>
                        </a:rPr>
                        <a:t>Ridge Regression</a:t>
                      </a:r>
                    </a:p>
                  </a:txBody>
                  <a:tcPr>
                    <a:solidFill>
                      <a:schemeClr val="bg1">
                        <a:lumMod val="20000"/>
                        <a:lumOff val="80000"/>
                      </a:schemeClr>
                    </a:solidFill>
                  </a:tcPr>
                </a:tc>
                <a:tc>
                  <a:txBody>
                    <a:bodyPr/>
                    <a:lstStyle/>
                    <a:p>
                      <a:pPr algn="ctr"/>
                      <a:r>
                        <a:rPr lang="en-IN" sz="1600" b="1" dirty="0">
                          <a:solidFill>
                            <a:schemeClr val="bg2">
                              <a:lumMod val="10000"/>
                            </a:schemeClr>
                          </a:solidFill>
                        </a:rPr>
                        <a:t>0.565362</a:t>
                      </a:r>
                    </a:p>
                  </a:txBody>
                  <a:tcPr>
                    <a:solidFill>
                      <a:schemeClr val="bg1">
                        <a:lumMod val="20000"/>
                        <a:lumOff val="80000"/>
                      </a:schemeClr>
                    </a:solidFill>
                  </a:tcPr>
                </a:tc>
                <a:tc>
                  <a:txBody>
                    <a:bodyPr/>
                    <a:lstStyle/>
                    <a:p>
                      <a:pPr algn="ctr"/>
                      <a:r>
                        <a:rPr lang="en-IN" sz="1600" b="1" dirty="0">
                          <a:solidFill>
                            <a:schemeClr val="bg2">
                              <a:lumMod val="10000"/>
                            </a:schemeClr>
                          </a:solidFill>
                        </a:rPr>
                        <a:t>186419.117</a:t>
                      </a:r>
                    </a:p>
                  </a:txBody>
                  <a:tcPr>
                    <a:solidFill>
                      <a:schemeClr val="bg1">
                        <a:lumMod val="20000"/>
                        <a:lumOff val="80000"/>
                      </a:schemeClr>
                    </a:solidFill>
                  </a:tcPr>
                </a:tc>
                <a:tc>
                  <a:txBody>
                    <a:bodyPr/>
                    <a:lstStyle/>
                    <a:p>
                      <a:pPr algn="ctr"/>
                      <a:r>
                        <a:rPr lang="en-IN" sz="1600" b="1" dirty="0">
                          <a:solidFill>
                            <a:schemeClr val="bg2">
                              <a:lumMod val="10000"/>
                            </a:schemeClr>
                          </a:solidFill>
                        </a:rPr>
                        <a:t>326.844134</a:t>
                      </a:r>
                    </a:p>
                  </a:txBody>
                  <a:tcPr>
                    <a:solidFill>
                      <a:schemeClr val="bg1">
                        <a:lumMod val="20000"/>
                        <a:lumOff val="80000"/>
                      </a:schemeClr>
                    </a:solidFill>
                  </a:tcPr>
                </a:tc>
                <a:tc>
                  <a:txBody>
                    <a:bodyPr/>
                    <a:lstStyle/>
                    <a:p>
                      <a:pPr algn="ctr"/>
                      <a:r>
                        <a:rPr lang="en-IN" sz="1600" b="1" dirty="0">
                          <a:solidFill>
                            <a:schemeClr val="bg2">
                              <a:lumMod val="10000"/>
                            </a:schemeClr>
                          </a:solidFill>
                        </a:rPr>
                        <a:t>0.565872</a:t>
                      </a:r>
                    </a:p>
                  </a:txBody>
                  <a:tcPr>
                    <a:solidFill>
                      <a:schemeClr val="bg1">
                        <a:lumMod val="20000"/>
                        <a:lumOff val="80000"/>
                      </a:schemeClr>
                    </a:solidFill>
                  </a:tcPr>
                </a:tc>
                <a:extLst>
                  <a:ext uri="{0D108BD9-81ED-4DB2-BD59-A6C34878D82A}">
                    <a16:rowId xmlns:a16="http://schemas.microsoft.com/office/drawing/2014/main" val="2616429528"/>
                  </a:ext>
                </a:extLst>
              </a:tr>
              <a:tr h="370840">
                <a:tc>
                  <a:txBody>
                    <a:bodyPr/>
                    <a:lstStyle/>
                    <a:p>
                      <a:r>
                        <a:rPr lang="en-IN" sz="1600" b="1" dirty="0">
                          <a:solidFill>
                            <a:schemeClr val="bg2">
                              <a:lumMod val="10000"/>
                            </a:schemeClr>
                          </a:solidFill>
                        </a:rPr>
                        <a:t>Random Forest Regressor</a:t>
                      </a:r>
                    </a:p>
                  </a:txBody>
                  <a:tcPr>
                    <a:solidFill>
                      <a:schemeClr val="bg1">
                        <a:lumMod val="20000"/>
                        <a:lumOff val="80000"/>
                      </a:schemeClr>
                    </a:solidFill>
                  </a:tcPr>
                </a:tc>
                <a:tc>
                  <a:txBody>
                    <a:bodyPr/>
                    <a:lstStyle/>
                    <a:p>
                      <a:pPr algn="ctr"/>
                      <a:r>
                        <a:rPr lang="en-IN" sz="1600" b="1" dirty="0">
                          <a:solidFill>
                            <a:schemeClr val="bg2">
                              <a:lumMod val="10000"/>
                            </a:schemeClr>
                          </a:solidFill>
                        </a:rPr>
                        <a:t>0.985955</a:t>
                      </a:r>
                    </a:p>
                  </a:txBody>
                  <a:tcPr>
                    <a:solidFill>
                      <a:schemeClr val="bg1">
                        <a:lumMod val="20000"/>
                        <a:lumOff val="80000"/>
                      </a:schemeClr>
                    </a:solidFill>
                  </a:tcPr>
                </a:tc>
                <a:tc>
                  <a:txBody>
                    <a:bodyPr/>
                    <a:lstStyle/>
                    <a:p>
                      <a:pPr algn="ctr"/>
                      <a:r>
                        <a:rPr lang="en-IN" sz="1600" b="1" dirty="0">
                          <a:solidFill>
                            <a:schemeClr val="bg2">
                              <a:lumMod val="10000"/>
                            </a:schemeClr>
                          </a:solidFill>
                        </a:rPr>
                        <a:t>6023.986314</a:t>
                      </a:r>
                    </a:p>
                  </a:txBody>
                  <a:tcPr>
                    <a:solidFill>
                      <a:schemeClr val="bg1">
                        <a:lumMod val="20000"/>
                        <a:lumOff val="80000"/>
                      </a:schemeClr>
                    </a:solidFill>
                  </a:tcPr>
                </a:tc>
                <a:tc>
                  <a:txBody>
                    <a:bodyPr/>
                    <a:lstStyle/>
                    <a:p>
                      <a:pPr algn="ctr"/>
                      <a:r>
                        <a:rPr lang="en-IN" sz="1600" b="1" dirty="0">
                          <a:solidFill>
                            <a:schemeClr val="bg2">
                              <a:lumMod val="10000"/>
                            </a:schemeClr>
                          </a:solidFill>
                        </a:rPr>
                        <a:t>46.844333</a:t>
                      </a:r>
                    </a:p>
                  </a:txBody>
                  <a:tcPr>
                    <a:solidFill>
                      <a:schemeClr val="bg1">
                        <a:lumMod val="20000"/>
                        <a:lumOff val="80000"/>
                      </a:schemeClr>
                    </a:solidFill>
                  </a:tcPr>
                </a:tc>
                <a:tc>
                  <a:txBody>
                    <a:bodyPr/>
                    <a:lstStyle/>
                    <a:p>
                      <a:pPr algn="ctr"/>
                      <a:r>
                        <a:rPr lang="en-IN" sz="1600" b="1" dirty="0">
                          <a:solidFill>
                            <a:schemeClr val="bg2">
                              <a:lumMod val="10000"/>
                            </a:schemeClr>
                          </a:solidFill>
                        </a:rPr>
                        <a:t>0.990332</a:t>
                      </a:r>
                    </a:p>
                  </a:txBody>
                  <a:tcPr>
                    <a:solidFill>
                      <a:schemeClr val="bg1">
                        <a:lumMod val="20000"/>
                        <a:lumOff val="80000"/>
                      </a:schemeClr>
                    </a:solidFill>
                  </a:tcPr>
                </a:tc>
                <a:extLst>
                  <a:ext uri="{0D108BD9-81ED-4DB2-BD59-A6C34878D82A}">
                    <a16:rowId xmlns:a16="http://schemas.microsoft.com/office/drawing/2014/main" val="1618667751"/>
                  </a:ext>
                </a:extLst>
              </a:tr>
            </a:tbl>
          </a:graphicData>
        </a:graphic>
      </p:graphicFrame>
    </p:spTree>
    <p:extLst>
      <p:ext uri="{BB962C8B-B14F-4D97-AF65-F5344CB8AC3E}">
        <p14:creationId xmlns:p14="http://schemas.microsoft.com/office/powerpoint/2010/main" val="959716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7357"/>
            <a:ext cx="8520600" cy="59960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Model Evaluation</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00116F6C-1610-4E9B-86EC-E78E14CCFEC4}"/>
              </a:ext>
            </a:extLst>
          </p:cNvPr>
          <p:cNvSpPr>
            <a:spLocks noGrp="1"/>
          </p:cNvSpPr>
          <p:nvPr>
            <p:ph type="body" idx="1"/>
          </p:nvPr>
        </p:nvSpPr>
        <p:spPr>
          <a:xfrm>
            <a:off x="311700" y="816964"/>
            <a:ext cx="8520600" cy="4264701"/>
          </a:xfrm>
        </p:spPr>
        <p:txBody>
          <a:bodyPr/>
          <a:lstStyle/>
          <a:p>
            <a:pPr>
              <a:buClr>
                <a:schemeClr val="bg2">
                  <a:lumMod val="10000"/>
                </a:schemeClr>
              </a:buClr>
            </a:pPr>
            <a:r>
              <a:rPr lang="en-IN" sz="2000" b="1" u="sng" dirty="0">
                <a:solidFill>
                  <a:schemeClr val="bg2">
                    <a:lumMod val="10000"/>
                  </a:schemeClr>
                </a:solidFill>
                <a:latin typeface="+mn-lt"/>
              </a:rPr>
              <a:t>Model performance on the test dataset</a:t>
            </a:r>
          </a:p>
          <a:p>
            <a:pPr marL="114300" indent="0">
              <a:buClr>
                <a:schemeClr val="bg2">
                  <a:lumMod val="10000"/>
                </a:schemeClr>
              </a:buClr>
              <a:buNone/>
            </a:pPr>
            <a:endParaRPr lang="en-IN" sz="2000" b="1" u="sng" dirty="0">
              <a:solidFill>
                <a:schemeClr val="bg2">
                  <a:lumMod val="10000"/>
                </a:schemeClr>
              </a:solidFill>
              <a:latin typeface="+mn-lt"/>
            </a:endParaRPr>
          </a:p>
        </p:txBody>
      </p:sp>
      <p:graphicFrame>
        <p:nvGraphicFramePr>
          <p:cNvPr id="7" name="Table 7">
            <a:extLst>
              <a:ext uri="{FF2B5EF4-FFF2-40B4-BE49-F238E27FC236}">
                <a16:creationId xmlns:a16="http://schemas.microsoft.com/office/drawing/2014/main" id="{19F9C942-2C0C-466E-8A5B-0E1EEC1A5316}"/>
              </a:ext>
            </a:extLst>
          </p:cNvPr>
          <p:cNvGraphicFramePr>
            <a:graphicFrameLocks noGrp="1"/>
          </p:cNvGraphicFramePr>
          <p:nvPr>
            <p:extLst>
              <p:ext uri="{D42A27DB-BD31-4B8C-83A1-F6EECF244321}">
                <p14:modId xmlns:p14="http://schemas.microsoft.com/office/powerpoint/2010/main" val="1510868142"/>
              </p:ext>
            </p:extLst>
          </p:nvPr>
        </p:nvGraphicFramePr>
        <p:xfrm>
          <a:off x="166606" y="1623976"/>
          <a:ext cx="8810787" cy="2702560"/>
        </p:xfrm>
        <a:graphic>
          <a:graphicData uri="http://schemas.openxmlformats.org/drawingml/2006/table">
            <a:tbl>
              <a:tblPr firstRow="1" bandRow="1">
                <a:effectLst>
                  <a:outerShdw blurRad="279400" dist="50800" dir="5400000" algn="ctr" rotWithShape="0">
                    <a:srgbClr val="000000">
                      <a:alpha val="57000"/>
                    </a:srgbClr>
                  </a:outerShdw>
                </a:effectLst>
                <a:tableStyleId>{5C22544A-7EE6-4342-B048-85BDC9FD1C3A}</a:tableStyleId>
              </a:tblPr>
              <a:tblGrid>
                <a:gridCol w="2657959">
                  <a:extLst>
                    <a:ext uri="{9D8B030D-6E8A-4147-A177-3AD203B41FA5}">
                      <a16:colId xmlns:a16="http://schemas.microsoft.com/office/drawing/2014/main" val="3192428336"/>
                    </a:ext>
                  </a:extLst>
                </a:gridCol>
                <a:gridCol w="1449092">
                  <a:extLst>
                    <a:ext uri="{9D8B030D-6E8A-4147-A177-3AD203B41FA5}">
                      <a16:colId xmlns:a16="http://schemas.microsoft.com/office/drawing/2014/main" val="2075766211"/>
                    </a:ext>
                  </a:extLst>
                </a:gridCol>
                <a:gridCol w="1402596">
                  <a:extLst>
                    <a:ext uri="{9D8B030D-6E8A-4147-A177-3AD203B41FA5}">
                      <a16:colId xmlns:a16="http://schemas.microsoft.com/office/drawing/2014/main" val="1225321523"/>
                    </a:ext>
                  </a:extLst>
                </a:gridCol>
                <a:gridCol w="1286360">
                  <a:extLst>
                    <a:ext uri="{9D8B030D-6E8A-4147-A177-3AD203B41FA5}">
                      <a16:colId xmlns:a16="http://schemas.microsoft.com/office/drawing/2014/main" val="781735449"/>
                    </a:ext>
                  </a:extLst>
                </a:gridCol>
                <a:gridCol w="2014780">
                  <a:extLst>
                    <a:ext uri="{9D8B030D-6E8A-4147-A177-3AD203B41FA5}">
                      <a16:colId xmlns:a16="http://schemas.microsoft.com/office/drawing/2014/main" val="1555000837"/>
                    </a:ext>
                  </a:extLst>
                </a:gridCol>
              </a:tblGrid>
              <a:tr h="370840">
                <a:tc>
                  <a:txBody>
                    <a:bodyPr/>
                    <a:lstStyle/>
                    <a:p>
                      <a:pPr algn="ctr"/>
                      <a:r>
                        <a:rPr lang="en-IN" sz="1800" b="1" u="sng" dirty="0"/>
                        <a:t>Model</a:t>
                      </a:r>
                    </a:p>
                  </a:txBody>
                  <a:tcPr>
                    <a:solidFill>
                      <a:schemeClr val="bg1">
                        <a:lumMod val="60000"/>
                        <a:lumOff val="40000"/>
                      </a:schemeClr>
                    </a:solidFill>
                  </a:tcPr>
                </a:tc>
                <a:tc>
                  <a:txBody>
                    <a:bodyPr/>
                    <a:lstStyle/>
                    <a:p>
                      <a:pPr algn="ctr"/>
                      <a:r>
                        <a:rPr lang="en-IN" sz="1800" u="sng" dirty="0"/>
                        <a:t>R2 score</a:t>
                      </a:r>
                    </a:p>
                  </a:txBody>
                  <a:tcPr>
                    <a:solidFill>
                      <a:schemeClr val="bg1">
                        <a:lumMod val="60000"/>
                        <a:lumOff val="40000"/>
                      </a:schemeClr>
                    </a:solidFill>
                  </a:tcPr>
                </a:tc>
                <a:tc>
                  <a:txBody>
                    <a:bodyPr/>
                    <a:lstStyle/>
                    <a:p>
                      <a:pPr algn="ctr"/>
                      <a:r>
                        <a:rPr lang="en-IN" sz="1800" u="sng" dirty="0"/>
                        <a:t>MSE</a:t>
                      </a:r>
                    </a:p>
                  </a:txBody>
                  <a:tcPr>
                    <a:solidFill>
                      <a:schemeClr val="bg1">
                        <a:lumMod val="60000"/>
                        <a:lumOff val="40000"/>
                      </a:schemeClr>
                    </a:solidFill>
                  </a:tcPr>
                </a:tc>
                <a:tc>
                  <a:txBody>
                    <a:bodyPr/>
                    <a:lstStyle/>
                    <a:p>
                      <a:pPr algn="ctr"/>
                      <a:r>
                        <a:rPr lang="en-IN" sz="1800" u="sng" dirty="0"/>
                        <a:t>MAE</a:t>
                      </a:r>
                    </a:p>
                  </a:txBody>
                  <a:tcPr>
                    <a:solidFill>
                      <a:schemeClr val="bg1">
                        <a:lumMod val="60000"/>
                        <a:lumOff val="40000"/>
                      </a:schemeClr>
                    </a:solidFill>
                  </a:tcPr>
                </a:tc>
                <a:tc>
                  <a:txBody>
                    <a:bodyPr/>
                    <a:lstStyle/>
                    <a:p>
                      <a:pPr algn="ctr"/>
                      <a:r>
                        <a:rPr lang="en-IN" sz="1800" u="sng" dirty="0"/>
                        <a:t>Adjusted R2 score</a:t>
                      </a:r>
                    </a:p>
                  </a:txBody>
                  <a:tcPr>
                    <a:solidFill>
                      <a:schemeClr val="bg1">
                        <a:lumMod val="60000"/>
                        <a:lumOff val="40000"/>
                      </a:schemeClr>
                    </a:solidFill>
                  </a:tcPr>
                </a:tc>
                <a:extLst>
                  <a:ext uri="{0D108BD9-81ED-4DB2-BD59-A6C34878D82A}">
                    <a16:rowId xmlns:a16="http://schemas.microsoft.com/office/drawing/2014/main" val="1565031367"/>
                  </a:ext>
                </a:extLst>
              </a:tr>
              <a:tr h="370840">
                <a:tc>
                  <a:txBody>
                    <a:bodyPr/>
                    <a:lstStyle/>
                    <a:p>
                      <a:r>
                        <a:rPr lang="en-IN" sz="1600" b="1" dirty="0">
                          <a:solidFill>
                            <a:schemeClr val="bg2">
                              <a:lumMod val="10000"/>
                            </a:schemeClr>
                          </a:solidFill>
                        </a:rPr>
                        <a:t>Linear Regression</a:t>
                      </a:r>
                    </a:p>
                  </a:txBody>
                  <a:tcPr>
                    <a:solidFill>
                      <a:schemeClr val="bg1">
                        <a:lumMod val="20000"/>
                        <a:lumOff val="80000"/>
                      </a:schemeClr>
                    </a:solidFill>
                  </a:tcPr>
                </a:tc>
                <a:tc>
                  <a:txBody>
                    <a:bodyPr/>
                    <a:lstStyle/>
                    <a:p>
                      <a:pPr algn="ctr"/>
                      <a:r>
                        <a:rPr lang="en-IN" sz="1600" b="1" dirty="0">
                          <a:solidFill>
                            <a:schemeClr val="bg2">
                              <a:lumMod val="10000"/>
                            </a:schemeClr>
                          </a:solidFill>
                        </a:rPr>
                        <a:t>0.569667</a:t>
                      </a:r>
                    </a:p>
                  </a:txBody>
                  <a:tcPr>
                    <a:solidFill>
                      <a:schemeClr val="bg1">
                        <a:lumMod val="20000"/>
                        <a:lumOff val="80000"/>
                      </a:schemeClr>
                    </a:solidFill>
                  </a:tcPr>
                </a:tc>
                <a:tc>
                  <a:txBody>
                    <a:bodyPr/>
                    <a:lstStyle/>
                    <a:p>
                      <a:pPr algn="ctr"/>
                      <a:r>
                        <a:rPr lang="en-IN" sz="1600" b="1" dirty="0">
                          <a:solidFill>
                            <a:schemeClr val="bg2">
                              <a:lumMod val="10000"/>
                            </a:schemeClr>
                          </a:solidFill>
                        </a:rPr>
                        <a:t>189441.296</a:t>
                      </a:r>
                    </a:p>
                  </a:txBody>
                  <a:tcPr>
                    <a:solidFill>
                      <a:schemeClr val="bg1">
                        <a:lumMod val="20000"/>
                        <a:lumOff val="80000"/>
                      </a:schemeClr>
                    </a:solidFill>
                  </a:tcPr>
                </a:tc>
                <a:tc>
                  <a:txBody>
                    <a:bodyPr/>
                    <a:lstStyle/>
                    <a:p>
                      <a:pPr algn="ctr"/>
                      <a:r>
                        <a:rPr lang="en-IN" sz="1600" b="1" dirty="0">
                          <a:solidFill>
                            <a:schemeClr val="bg2">
                              <a:lumMod val="10000"/>
                            </a:schemeClr>
                          </a:solidFill>
                        </a:rPr>
                        <a:t>326.521691</a:t>
                      </a:r>
                    </a:p>
                  </a:txBody>
                  <a:tcPr>
                    <a:solidFill>
                      <a:schemeClr val="bg1">
                        <a:lumMod val="20000"/>
                        <a:lumOff val="80000"/>
                      </a:schemeClr>
                    </a:solidFill>
                  </a:tcPr>
                </a:tc>
                <a:tc>
                  <a:txBody>
                    <a:bodyPr/>
                    <a:lstStyle/>
                    <a:p>
                      <a:pPr algn="ctr"/>
                      <a:r>
                        <a:rPr lang="en-IN" sz="1600" b="1" dirty="0">
                          <a:solidFill>
                            <a:schemeClr val="bg2">
                              <a:lumMod val="10000"/>
                            </a:schemeClr>
                          </a:solidFill>
                        </a:rPr>
                        <a:t>0.579921</a:t>
                      </a:r>
                    </a:p>
                  </a:txBody>
                  <a:tcPr>
                    <a:solidFill>
                      <a:schemeClr val="bg1">
                        <a:lumMod val="20000"/>
                        <a:lumOff val="80000"/>
                      </a:schemeClr>
                    </a:solidFill>
                  </a:tcPr>
                </a:tc>
                <a:extLst>
                  <a:ext uri="{0D108BD9-81ED-4DB2-BD59-A6C34878D82A}">
                    <a16:rowId xmlns:a16="http://schemas.microsoft.com/office/drawing/2014/main" val="4094355895"/>
                  </a:ext>
                </a:extLst>
              </a:tr>
              <a:tr h="370840">
                <a:tc>
                  <a:txBody>
                    <a:bodyPr/>
                    <a:lstStyle/>
                    <a:p>
                      <a:r>
                        <a:rPr lang="en-IN" sz="1600" b="1" dirty="0">
                          <a:solidFill>
                            <a:schemeClr val="bg2">
                              <a:lumMod val="10000"/>
                            </a:schemeClr>
                          </a:solidFill>
                        </a:rPr>
                        <a:t>Decision Tree Regressor</a:t>
                      </a:r>
                    </a:p>
                  </a:txBody>
                  <a:tcPr>
                    <a:solidFill>
                      <a:schemeClr val="bg1">
                        <a:lumMod val="20000"/>
                        <a:lumOff val="80000"/>
                      </a:schemeClr>
                    </a:solidFill>
                  </a:tcPr>
                </a:tc>
                <a:tc>
                  <a:txBody>
                    <a:bodyPr/>
                    <a:lstStyle/>
                    <a:p>
                      <a:pPr algn="ctr"/>
                      <a:r>
                        <a:rPr lang="en-IN" sz="1600" b="1" dirty="0">
                          <a:solidFill>
                            <a:schemeClr val="bg2">
                              <a:lumMod val="10000"/>
                            </a:schemeClr>
                          </a:solidFill>
                        </a:rPr>
                        <a:t>0.825895</a:t>
                      </a:r>
                    </a:p>
                  </a:txBody>
                  <a:tcPr>
                    <a:solidFill>
                      <a:schemeClr val="bg1">
                        <a:lumMod val="20000"/>
                        <a:lumOff val="80000"/>
                      </a:schemeClr>
                    </a:solidFill>
                  </a:tcPr>
                </a:tc>
                <a:tc>
                  <a:txBody>
                    <a:bodyPr/>
                    <a:lstStyle/>
                    <a:p>
                      <a:pPr algn="ctr"/>
                      <a:r>
                        <a:rPr lang="en-IN" sz="1600" b="1" dirty="0">
                          <a:solidFill>
                            <a:schemeClr val="bg2">
                              <a:lumMod val="10000"/>
                            </a:schemeClr>
                          </a:solidFill>
                        </a:rPr>
                        <a:t>76644.4378</a:t>
                      </a:r>
                    </a:p>
                  </a:txBody>
                  <a:tcPr>
                    <a:solidFill>
                      <a:schemeClr val="bg1">
                        <a:lumMod val="20000"/>
                        <a:lumOff val="80000"/>
                      </a:schemeClr>
                    </a:solidFill>
                  </a:tcPr>
                </a:tc>
                <a:tc>
                  <a:txBody>
                    <a:bodyPr/>
                    <a:lstStyle/>
                    <a:p>
                      <a:pPr algn="ctr"/>
                      <a:r>
                        <a:rPr lang="en-IN" sz="1600" b="1" dirty="0">
                          <a:solidFill>
                            <a:schemeClr val="bg2">
                              <a:lumMod val="10000"/>
                            </a:schemeClr>
                          </a:solidFill>
                        </a:rPr>
                        <a:t>163.397251</a:t>
                      </a:r>
                    </a:p>
                  </a:txBody>
                  <a:tcPr>
                    <a:solidFill>
                      <a:schemeClr val="bg1">
                        <a:lumMod val="20000"/>
                        <a:lumOff val="80000"/>
                      </a:schemeClr>
                    </a:solidFill>
                  </a:tcPr>
                </a:tc>
                <a:tc>
                  <a:txBody>
                    <a:bodyPr/>
                    <a:lstStyle/>
                    <a:p>
                      <a:pPr algn="ctr"/>
                      <a:r>
                        <a:rPr lang="en-IN" sz="1600" b="1" dirty="0">
                          <a:solidFill>
                            <a:schemeClr val="bg2">
                              <a:lumMod val="10000"/>
                            </a:schemeClr>
                          </a:solidFill>
                        </a:rPr>
                        <a:t>0.840761</a:t>
                      </a:r>
                    </a:p>
                  </a:txBody>
                  <a:tcPr>
                    <a:solidFill>
                      <a:schemeClr val="bg1">
                        <a:lumMod val="20000"/>
                        <a:lumOff val="80000"/>
                      </a:schemeClr>
                    </a:solidFill>
                  </a:tcPr>
                </a:tc>
                <a:extLst>
                  <a:ext uri="{0D108BD9-81ED-4DB2-BD59-A6C34878D82A}">
                    <a16:rowId xmlns:a16="http://schemas.microsoft.com/office/drawing/2014/main" val="732511521"/>
                  </a:ext>
                </a:extLst>
              </a:tr>
              <a:tr h="370840">
                <a:tc>
                  <a:txBody>
                    <a:bodyPr/>
                    <a:lstStyle/>
                    <a:p>
                      <a:r>
                        <a:rPr lang="en-IN" sz="1600" b="1" dirty="0">
                          <a:solidFill>
                            <a:schemeClr val="bg2">
                              <a:lumMod val="10000"/>
                            </a:schemeClr>
                          </a:solidFill>
                        </a:rPr>
                        <a:t>XG Boost Regressor</a:t>
                      </a:r>
                    </a:p>
                  </a:txBody>
                  <a:tcPr>
                    <a:solidFill>
                      <a:schemeClr val="bg1">
                        <a:lumMod val="20000"/>
                        <a:lumOff val="80000"/>
                      </a:schemeClr>
                    </a:solidFill>
                  </a:tcPr>
                </a:tc>
                <a:tc>
                  <a:txBody>
                    <a:bodyPr/>
                    <a:lstStyle/>
                    <a:p>
                      <a:pPr algn="ctr"/>
                      <a:r>
                        <a:rPr lang="en-IN" sz="1600" b="1" dirty="0">
                          <a:solidFill>
                            <a:schemeClr val="bg2">
                              <a:lumMod val="10000"/>
                            </a:schemeClr>
                          </a:solidFill>
                        </a:rPr>
                        <a:t>0.924672</a:t>
                      </a:r>
                    </a:p>
                  </a:txBody>
                  <a:tcPr>
                    <a:solidFill>
                      <a:schemeClr val="bg1">
                        <a:lumMod val="20000"/>
                        <a:lumOff val="80000"/>
                      </a:schemeClr>
                    </a:solidFill>
                  </a:tcPr>
                </a:tc>
                <a:tc>
                  <a:txBody>
                    <a:bodyPr/>
                    <a:lstStyle/>
                    <a:p>
                      <a:pPr algn="ctr"/>
                      <a:r>
                        <a:rPr lang="en-IN" sz="1600" b="1" dirty="0">
                          <a:solidFill>
                            <a:schemeClr val="bg2">
                              <a:lumMod val="10000"/>
                            </a:schemeClr>
                          </a:solidFill>
                        </a:rPr>
                        <a:t>33160.7228</a:t>
                      </a:r>
                    </a:p>
                  </a:txBody>
                  <a:tcPr>
                    <a:solidFill>
                      <a:schemeClr val="bg1">
                        <a:lumMod val="20000"/>
                        <a:lumOff val="80000"/>
                      </a:schemeClr>
                    </a:solidFill>
                  </a:tcPr>
                </a:tc>
                <a:tc>
                  <a:txBody>
                    <a:bodyPr/>
                    <a:lstStyle/>
                    <a:p>
                      <a:pPr algn="ctr"/>
                      <a:r>
                        <a:rPr lang="en-IN" sz="1600" b="1" dirty="0">
                          <a:solidFill>
                            <a:schemeClr val="bg2">
                              <a:lumMod val="10000"/>
                            </a:schemeClr>
                          </a:solidFill>
                        </a:rPr>
                        <a:t>102.888839</a:t>
                      </a:r>
                    </a:p>
                  </a:txBody>
                  <a:tcPr>
                    <a:solidFill>
                      <a:schemeClr val="bg1">
                        <a:lumMod val="20000"/>
                        <a:lumOff val="80000"/>
                      </a:schemeClr>
                    </a:solidFill>
                  </a:tcPr>
                </a:tc>
                <a:tc>
                  <a:txBody>
                    <a:bodyPr/>
                    <a:lstStyle/>
                    <a:p>
                      <a:pPr algn="ctr"/>
                      <a:r>
                        <a:rPr lang="en-IN" sz="1600" b="1" dirty="0">
                          <a:solidFill>
                            <a:schemeClr val="bg2">
                              <a:lumMod val="10000"/>
                            </a:schemeClr>
                          </a:solidFill>
                        </a:rPr>
                        <a:t>0.941317</a:t>
                      </a:r>
                    </a:p>
                  </a:txBody>
                  <a:tcPr>
                    <a:solidFill>
                      <a:schemeClr val="bg1">
                        <a:lumMod val="20000"/>
                        <a:lumOff val="80000"/>
                      </a:schemeClr>
                    </a:solidFill>
                  </a:tcPr>
                </a:tc>
                <a:extLst>
                  <a:ext uri="{0D108BD9-81ED-4DB2-BD59-A6C34878D82A}">
                    <a16:rowId xmlns:a16="http://schemas.microsoft.com/office/drawing/2014/main" val="2648796566"/>
                  </a:ext>
                </a:extLst>
              </a:tr>
              <a:tr h="370840">
                <a:tc>
                  <a:txBody>
                    <a:bodyPr/>
                    <a:lstStyle/>
                    <a:p>
                      <a:r>
                        <a:rPr lang="en-IN" sz="1600" b="1" dirty="0">
                          <a:solidFill>
                            <a:schemeClr val="bg2">
                              <a:lumMod val="10000"/>
                            </a:schemeClr>
                          </a:solidFill>
                        </a:rPr>
                        <a:t>Ridge Regression</a:t>
                      </a:r>
                    </a:p>
                  </a:txBody>
                  <a:tcPr>
                    <a:solidFill>
                      <a:schemeClr val="bg1">
                        <a:lumMod val="20000"/>
                        <a:lumOff val="80000"/>
                      </a:schemeClr>
                    </a:solidFill>
                  </a:tcPr>
                </a:tc>
                <a:tc>
                  <a:txBody>
                    <a:bodyPr/>
                    <a:lstStyle/>
                    <a:p>
                      <a:pPr algn="ctr"/>
                      <a:r>
                        <a:rPr lang="en-IN" sz="1600" b="1" dirty="0">
                          <a:solidFill>
                            <a:schemeClr val="bg2">
                              <a:lumMod val="10000"/>
                            </a:schemeClr>
                          </a:solidFill>
                        </a:rPr>
                        <a:t>0.569656</a:t>
                      </a:r>
                    </a:p>
                  </a:txBody>
                  <a:tcPr>
                    <a:solidFill>
                      <a:schemeClr val="bg1">
                        <a:lumMod val="20000"/>
                        <a:lumOff val="80000"/>
                      </a:schemeClr>
                    </a:solidFill>
                  </a:tcPr>
                </a:tc>
                <a:tc>
                  <a:txBody>
                    <a:bodyPr/>
                    <a:lstStyle/>
                    <a:p>
                      <a:pPr algn="ctr"/>
                      <a:r>
                        <a:rPr lang="en-IN" sz="1600" b="1" dirty="0">
                          <a:solidFill>
                            <a:schemeClr val="bg2">
                              <a:lumMod val="10000"/>
                            </a:schemeClr>
                          </a:solidFill>
                        </a:rPr>
                        <a:t>186419.117</a:t>
                      </a:r>
                    </a:p>
                  </a:txBody>
                  <a:tcPr>
                    <a:solidFill>
                      <a:schemeClr val="bg1">
                        <a:lumMod val="20000"/>
                        <a:lumOff val="80000"/>
                      </a:schemeClr>
                    </a:solidFill>
                  </a:tcPr>
                </a:tc>
                <a:tc>
                  <a:txBody>
                    <a:bodyPr/>
                    <a:lstStyle/>
                    <a:p>
                      <a:pPr algn="ctr"/>
                      <a:r>
                        <a:rPr lang="en-IN" sz="1600" b="1" dirty="0">
                          <a:solidFill>
                            <a:schemeClr val="bg2">
                              <a:lumMod val="10000"/>
                            </a:schemeClr>
                          </a:solidFill>
                        </a:rPr>
                        <a:t>326.540428</a:t>
                      </a:r>
                    </a:p>
                  </a:txBody>
                  <a:tcPr>
                    <a:solidFill>
                      <a:schemeClr val="bg1">
                        <a:lumMod val="20000"/>
                        <a:lumOff val="80000"/>
                      </a:schemeClr>
                    </a:solidFill>
                  </a:tcPr>
                </a:tc>
                <a:tc>
                  <a:txBody>
                    <a:bodyPr/>
                    <a:lstStyle/>
                    <a:p>
                      <a:pPr algn="ctr"/>
                      <a:r>
                        <a:rPr lang="en-IN" sz="1600" b="1" dirty="0">
                          <a:solidFill>
                            <a:schemeClr val="bg2">
                              <a:lumMod val="10000"/>
                            </a:schemeClr>
                          </a:solidFill>
                        </a:rPr>
                        <a:t>0.579910</a:t>
                      </a:r>
                    </a:p>
                  </a:txBody>
                  <a:tcPr>
                    <a:solidFill>
                      <a:schemeClr val="bg1">
                        <a:lumMod val="20000"/>
                        <a:lumOff val="80000"/>
                      </a:schemeClr>
                    </a:solidFill>
                  </a:tcPr>
                </a:tc>
                <a:extLst>
                  <a:ext uri="{0D108BD9-81ED-4DB2-BD59-A6C34878D82A}">
                    <a16:rowId xmlns:a16="http://schemas.microsoft.com/office/drawing/2014/main" val="2616429528"/>
                  </a:ext>
                </a:extLst>
              </a:tr>
              <a:tr h="370840">
                <a:tc>
                  <a:txBody>
                    <a:bodyPr/>
                    <a:lstStyle/>
                    <a:p>
                      <a:r>
                        <a:rPr lang="en-IN" sz="1600" b="1" dirty="0">
                          <a:solidFill>
                            <a:schemeClr val="bg2">
                              <a:lumMod val="10000"/>
                            </a:schemeClr>
                          </a:solidFill>
                        </a:rPr>
                        <a:t>Random Forest Regressor</a:t>
                      </a:r>
                    </a:p>
                  </a:txBody>
                  <a:tcPr>
                    <a:solidFill>
                      <a:schemeClr val="bg1">
                        <a:lumMod val="20000"/>
                        <a:lumOff val="80000"/>
                      </a:schemeClr>
                    </a:solidFill>
                  </a:tcPr>
                </a:tc>
                <a:tc>
                  <a:txBody>
                    <a:bodyPr/>
                    <a:lstStyle/>
                    <a:p>
                      <a:pPr algn="ctr"/>
                      <a:r>
                        <a:rPr lang="en-IN" sz="1600" b="1" dirty="0">
                          <a:solidFill>
                            <a:schemeClr val="bg2">
                              <a:lumMod val="10000"/>
                            </a:schemeClr>
                          </a:solidFill>
                        </a:rPr>
                        <a:t>0.901272</a:t>
                      </a:r>
                    </a:p>
                  </a:txBody>
                  <a:tcPr>
                    <a:solidFill>
                      <a:schemeClr val="bg1">
                        <a:lumMod val="20000"/>
                        <a:lumOff val="80000"/>
                      </a:schemeClr>
                    </a:solidFill>
                  </a:tcPr>
                </a:tc>
                <a:tc>
                  <a:txBody>
                    <a:bodyPr/>
                    <a:lstStyle/>
                    <a:p>
                      <a:pPr algn="ctr"/>
                      <a:r>
                        <a:rPr lang="en-IN" sz="1600" b="1" dirty="0">
                          <a:solidFill>
                            <a:schemeClr val="bg2">
                              <a:lumMod val="10000"/>
                            </a:schemeClr>
                          </a:solidFill>
                        </a:rPr>
                        <a:t>43462.13305</a:t>
                      </a:r>
                    </a:p>
                  </a:txBody>
                  <a:tcPr>
                    <a:solidFill>
                      <a:schemeClr val="bg1">
                        <a:lumMod val="20000"/>
                        <a:lumOff val="80000"/>
                      </a:schemeClr>
                    </a:solidFill>
                  </a:tcPr>
                </a:tc>
                <a:tc>
                  <a:txBody>
                    <a:bodyPr/>
                    <a:lstStyle/>
                    <a:p>
                      <a:pPr algn="ctr"/>
                      <a:r>
                        <a:rPr lang="en-IN" sz="1600" b="1" dirty="0">
                          <a:solidFill>
                            <a:schemeClr val="bg2">
                              <a:lumMod val="10000"/>
                            </a:schemeClr>
                          </a:solidFill>
                        </a:rPr>
                        <a:t>125.049523</a:t>
                      </a:r>
                    </a:p>
                  </a:txBody>
                  <a:tcPr>
                    <a:solidFill>
                      <a:schemeClr val="bg1">
                        <a:lumMod val="20000"/>
                        <a:lumOff val="80000"/>
                      </a:schemeClr>
                    </a:solidFill>
                  </a:tcPr>
                </a:tc>
                <a:tc>
                  <a:txBody>
                    <a:bodyPr/>
                    <a:lstStyle/>
                    <a:p>
                      <a:pPr algn="ctr"/>
                      <a:r>
                        <a:rPr lang="en-IN" sz="1600" b="1" dirty="0">
                          <a:solidFill>
                            <a:schemeClr val="bg2">
                              <a:lumMod val="10000"/>
                            </a:schemeClr>
                          </a:solidFill>
                        </a:rPr>
                        <a:t>0.917495</a:t>
                      </a:r>
                    </a:p>
                  </a:txBody>
                  <a:tcPr>
                    <a:solidFill>
                      <a:schemeClr val="bg1">
                        <a:lumMod val="20000"/>
                        <a:lumOff val="80000"/>
                      </a:schemeClr>
                    </a:solidFill>
                  </a:tcPr>
                </a:tc>
                <a:extLst>
                  <a:ext uri="{0D108BD9-81ED-4DB2-BD59-A6C34878D82A}">
                    <a16:rowId xmlns:a16="http://schemas.microsoft.com/office/drawing/2014/main" val="1618667751"/>
                  </a:ext>
                </a:extLst>
              </a:tr>
            </a:tbl>
          </a:graphicData>
        </a:graphic>
      </p:graphicFrame>
    </p:spTree>
    <p:extLst>
      <p:ext uri="{BB962C8B-B14F-4D97-AF65-F5344CB8AC3E}">
        <p14:creationId xmlns:p14="http://schemas.microsoft.com/office/powerpoint/2010/main" val="1221821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7357"/>
            <a:ext cx="8520600" cy="59960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Model Validation</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00116F6C-1610-4E9B-86EC-E78E14CCFEC4}"/>
              </a:ext>
            </a:extLst>
          </p:cNvPr>
          <p:cNvSpPr>
            <a:spLocks noGrp="1"/>
          </p:cNvSpPr>
          <p:nvPr>
            <p:ph type="body" idx="1"/>
          </p:nvPr>
        </p:nvSpPr>
        <p:spPr>
          <a:xfrm>
            <a:off x="311700" y="816964"/>
            <a:ext cx="8520600" cy="4264701"/>
          </a:xfrm>
        </p:spPr>
        <p:txBody>
          <a:bodyPr/>
          <a:lstStyle/>
          <a:p>
            <a:pPr marL="114300" indent="0">
              <a:buClr>
                <a:schemeClr val="bg2">
                  <a:lumMod val="10000"/>
                </a:schemeClr>
              </a:buClr>
              <a:buNone/>
            </a:pPr>
            <a:r>
              <a:rPr lang="en-IN" sz="1600" b="1" u="sng" dirty="0">
                <a:solidFill>
                  <a:schemeClr val="bg2">
                    <a:lumMod val="10000"/>
                  </a:schemeClr>
                </a:solidFill>
                <a:latin typeface="+mn-lt"/>
              </a:rPr>
              <a:t>These are the few observations that were made during model implementation :-</a:t>
            </a:r>
          </a:p>
          <a:p>
            <a:pPr>
              <a:buClr>
                <a:schemeClr val="bg2">
                  <a:lumMod val="10000"/>
                </a:schemeClr>
              </a:buClr>
              <a:buFont typeface="Arial" panose="020B0604020202020204" pitchFamily="34" charset="0"/>
              <a:buChar char="•"/>
            </a:pPr>
            <a:endParaRPr lang="en-IN" sz="1600" dirty="0">
              <a:solidFill>
                <a:schemeClr val="bg2">
                  <a:lumMod val="10000"/>
                </a:schemeClr>
              </a:solidFill>
              <a:latin typeface="+mn-lt"/>
            </a:endParaRPr>
          </a:p>
          <a:p>
            <a:pPr>
              <a:buClr>
                <a:schemeClr val="bg2">
                  <a:lumMod val="10000"/>
                </a:schemeClr>
              </a:buClr>
              <a:buFont typeface="Arial" panose="020B0604020202020204" pitchFamily="34" charset="0"/>
              <a:buChar char="•"/>
            </a:pPr>
            <a:r>
              <a:rPr lang="en-IN" sz="1600" dirty="0">
                <a:solidFill>
                  <a:schemeClr val="bg2">
                    <a:lumMod val="10000"/>
                  </a:schemeClr>
                </a:solidFill>
                <a:latin typeface="+mn-lt"/>
              </a:rPr>
              <a:t>Linear Regression and Ridge Regression did not give us satisfactory results. They performed bad on both train and test data.</a:t>
            </a:r>
          </a:p>
          <a:p>
            <a:pPr>
              <a:buClr>
                <a:schemeClr val="bg2">
                  <a:lumMod val="10000"/>
                </a:schemeClr>
              </a:buClr>
              <a:buFont typeface="Arial" panose="020B0604020202020204" pitchFamily="34" charset="0"/>
              <a:buChar char="•"/>
            </a:pPr>
            <a:r>
              <a:rPr lang="en-IN" sz="1600" dirty="0">
                <a:solidFill>
                  <a:schemeClr val="bg2">
                    <a:lumMod val="10000"/>
                  </a:schemeClr>
                </a:solidFill>
                <a:latin typeface="+mn-lt"/>
              </a:rPr>
              <a:t>Decision Tree Regressor performed very well on train data but not so well on test data. This suggests that the model was overfitting on the train data.</a:t>
            </a:r>
          </a:p>
          <a:p>
            <a:pPr>
              <a:buClr>
                <a:schemeClr val="bg2">
                  <a:lumMod val="10000"/>
                </a:schemeClr>
              </a:buClr>
              <a:buFont typeface="Arial" panose="020B0604020202020204" pitchFamily="34" charset="0"/>
              <a:buChar char="•"/>
            </a:pPr>
            <a:r>
              <a:rPr lang="en-IN" sz="1600" dirty="0">
                <a:solidFill>
                  <a:schemeClr val="bg2">
                    <a:lumMod val="10000"/>
                  </a:schemeClr>
                </a:solidFill>
                <a:latin typeface="+mn-lt"/>
              </a:rPr>
              <a:t>XG Boost Regressor and Random Forest Regressor performed well on both the train and test data. But out of the two, XG Boost performed better. It gave us an Adjusted R2 score of 0.94 which is very good.</a:t>
            </a:r>
          </a:p>
          <a:p>
            <a:pPr>
              <a:buClr>
                <a:schemeClr val="bg2">
                  <a:lumMod val="10000"/>
                </a:schemeClr>
              </a:buClr>
              <a:buFont typeface="Arial" panose="020B0604020202020204" pitchFamily="34" charset="0"/>
              <a:buChar char="•"/>
            </a:pPr>
            <a:r>
              <a:rPr lang="en-IN" sz="1600" dirty="0">
                <a:solidFill>
                  <a:schemeClr val="bg2">
                    <a:lumMod val="10000"/>
                  </a:schemeClr>
                </a:solidFill>
                <a:latin typeface="+mn-lt"/>
              </a:rPr>
              <a:t>So we chose XG Boost regressor as the optimum model for our problem.</a:t>
            </a:r>
          </a:p>
          <a:p>
            <a:pPr>
              <a:buClr>
                <a:schemeClr val="bg2">
                  <a:lumMod val="10000"/>
                </a:schemeClr>
              </a:buClr>
              <a:buFont typeface="Arial" panose="020B0604020202020204" pitchFamily="34" charset="0"/>
              <a:buChar char="•"/>
            </a:pPr>
            <a:endParaRPr lang="en-IN" sz="1600" dirty="0">
              <a:solidFill>
                <a:schemeClr val="bg2">
                  <a:lumMod val="10000"/>
                </a:schemeClr>
              </a:solidFill>
              <a:latin typeface="+mn-lt"/>
            </a:endParaRPr>
          </a:p>
          <a:p>
            <a:pPr>
              <a:buClr>
                <a:schemeClr val="bg2">
                  <a:lumMod val="10000"/>
                </a:schemeClr>
              </a:buClr>
              <a:buFont typeface="Arial" panose="020B0604020202020204" pitchFamily="34" charset="0"/>
              <a:buChar char="•"/>
            </a:pPr>
            <a:endParaRPr lang="en-IN" sz="1600" dirty="0">
              <a:solidFill>
                <a:schemeClr val="bg2">
                  <a:lumMod val="10000"/>
                </a:schemeClr>
              </a:solidFill>
              <a:latin typeface="+mn-lt"/>
            </a:endParaRPr>
          </a:p>
        </p:txBody>
      </p:sp>
    </p:spTree>
    <p:extLst>
      <p:ext uri="{BB962C8B-B14F-4D97-AF65-F5344CB8AC3E}">
        <p14:creationId xmlns:p14="http://schemas.microsoft.com/office/powerpoint/2010/main" val="2576253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7357"/>
            <a:ext cx="8520600" cy="59960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Challenges Faced</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00116F6C-1610-4E9B-86EC-E78E14CCFEC4}"/>
              </a:ext>
            </a:extLst>
          </p:cNvPr>
          <p:cNvSpPr>
            <a:spLocks noGrp="1"/>
          </p:cNvSpPr>
          <p:nvPr>
            <p:ph type="body" idx="1"/>
          </p:nvPr>
        </p:nvSpPr>
        <p:spPr>
          <a:xfrm>
            <a:off x="311700" y="816964"/>
            <a:ext cx="8520600" cy="4264701"/>
          </a:xfrm>
        </p:spPr>
        <p:txBody>
          <a:bodyPr/>
          <a:lstStyle/>
          <a:p>
            <a:pPr>
              <a:buClr>
                <a:schemeClr val="bg2">
                  <a:lumMod val="10000"/>
                </a:schemeClr>
              </a:buClr>
              <a:buFont typeface="Arial" panose="020B0604020202020204" pitchFamily="34" charset="0"/>
              <a:buChar char="•"/>
            </a:pPr>
            <a:r>
              <a:rPr lang="en-IN" b="1" dirty="0">
                <a:solidFill>
                  <a:schemeClr val="bg2">
                    <a:lumMod val="10000"/>
                  </a:schemeClr>
                </a:solidFill>
                <a:latin typeface="+mn-lt"/>
              </a:rPr>
              <a:t>Comprehending the problem statement and knowing the business implications.</a:t>
            </a:r>
          </a:p>
          <a:p>
            <a:pPr>
              <a:buClr>
                <a:schemeClr val="bg2">
                  <a:lumMod val="10000"/>
                </a:schemeClr>
              </a:buClr>
              <a:buFont typeface="Arial" panose="020B0604020202020204" pitchFamily="34" charset="0"/>
              <a:buChar char="•"/>
            </a:pPr>
            <a:r>
              <a:rPr lang="en-IN" b="1" dirty="0">
                <a:solidFill>
                  <a:schemeClr val="bg2">
                    <a:lumMod val="10000"/>
                  </a:schemeClr>
                </a:solidFill>
                <a:latin typeface="+mn-lt"/>
              </a:rPr>
              <a:t>Choosing on which visualisation to use in order to know the relationship between the variables in a better way.</a:t>
            </a:r>
          </a:p>
          <a:p>
            <a:pPr>
              <a:buClr>
                <a:schemeClr val="bg2">
                  <a:lumMod val="10000"/>
                </a:schemeClr>
              </a:buClr>
              <a:buFont typeface="Arial" panose="020B0604020202020204" pitchFamily="34" charset="0"/>
              <a:buChar char="•"/>
            </a:pPr>
            <a:r>
              <a:rPr lang="en-IN" b="1" dirty="0">
                <a:solidFill>
                  <a:schemeClr val="bg2">
                    <a:lumMod val="10000"/>
                  </a:schemeClr>
                </a:solidFill>
                <a:latin typeface="+mn-lt"/>
              </a:rPr>
              <a:t>Choosing how to handle the variables that do not have a gaussian distribution.</a:t>
            </a:r>
          </a:p>
          <a:p>
            <a:pPr>
              <a:buClr>
                <a:schemeClr val="bg2">
                  <a:lumMod val="10000"/>
                </a:schemeClr>
              </a:buClr>
              <a:buFont typeface="Arial" panose="020B0604020202020204" pitchFamily="34" charset="0"/>
              <a:buChar char="•"/>
            </a:pPr>
            <a:r>
              <a:rPr lang="en-IN" b="1" dirty="0">
                <a:solidFill>
                  <a:schemeClr val="bg2">
                    <a:lumMod val="10000"/>
                  </a:schemeClr>
                </a:solidFill>
                <a:latin typeface="+mn-lt"/>
              </a:rPr>
              <a:t>Choosing how to handle outliers.</a:t>
            </a:r>
          </a:p>
          <a:p>
            <a:pPr>
              <a:buClr>
                <a:schemeClr val="bg2">
                  <a:lumMod val="10000"/>
                </a:schemeClr>
              </a:buClr>
              <a:buFont typeface="Arial" panose="020B0604020202020204" pitchFamily="34" charset="0"/>
              <a:buChar char="•"/>
            </a:pPr>
            <a:r>
              <a:rPr lang="en-IN" b="1" dirty="0">
                <a:solidFill>
                  <a:schemeClr val="bg2">
                    <a:lumMod val="10000"/>
                  </a:schemeClr>
                </a:solidFill>
                <a:latin typeface="+mn-lt"/>
              </a:rPr>
              <a:t>Managing the correlation between independent variables.</a:t>
            </a:r>
          </a:p>
          <a:p>
            <a:pPr>
              <a:buClr>
                <a:schemeClr val="bg2">
                  <a:lumMod val="10000"/>
                </a:schemeClr>
              </a:buClr>
              <a:buFont typeface="Arial" panose="020B0604020202020204" pitchFamily="34" charset="0"/>
              <a:buChar char="•"/>
            </a:pPr>
            <a:r>
              <a:rPr lang="en-IN" b="1" dirty="0">
                <a:solidFill>
                  <a:schemeClr val="bg2">
                    <a:lumMod val="10000"/>
                  </a:schemeClr>
                </a:solidFill>
                <a:latin typeface="+mn-lt"/>
              </a:rPr>
              <a:t>Choosing the ML models and their hyperparameters to make predictions.</a:t>
            </a:r>
          </a:p>
          <a:p>
            <a:pPr>
              <a:buClr>
                <a:schemeClr val="bg2">
                  <a:lumMod val="10000"/>
                </a:schemeClr>
              </a:buClr>
              <a:buFont typeface="Arial" panose="020B0604020202020204" pitchFamily="34" charset="0"/>
              <a:buChar char="•"/>
            </a:pPr>
            <a:r>
              <a:rPr lang="en-IN" b="1" dirty="0">
                <a:solidFill>
                  <a:schemeClr val="bg2">
                    <a:lumMod val="10000"/>
                  </a:schemeClr>
                </a:solidFill>
                <a:latin typeface="+mn-lt"/>
              </a:rPr>
              <a:t>Choosing the evaluation metrics to evaluate the models.</a:t>
            </a:r>
          </a:p>
          <a:p>
            <a:pPr>
              <a:buClr>
                <a:schemeClr val="bg2">
                  <a:lumMod val="10000"/>
                </a:schemeClr>
              </a:buClr>
              <a:buFont typeface="Arial" panose="020B0604020202020204" pitchFamily="34" charset="0"/>
              <a:buChar char="•"/>
            </a:pPr>
            <a:r>
              <a:rPr lang="en-IN" b="1" dirty="0">
                <a:solidFill>
                  <a:schemeClr val="bg2">
                    <a:lumMod val="10000"/>
                  </a:schemeClr>
                </a:solidFill>
                <a:latin typeface="+mn-lt"/>
              </a:rPr>
              <a:t>Monitor the model performance and validate the optimum model for the problem.</a:t>
            </a:r>
          </a:p>
          <a:p>
            <a:pPr>
              <a:buClr>
                <a:schemeClr val="bg2">
                  <a:lumMod val="10000"/>
                </a:schemeClr>
              </a:buClr>
              <a:buFont typeface="Arial" panose="020B0604020202020204" pitchFamily="34" charset="0"/>
              <a:buChar char="•"/>
            </a:pPr>
            <a:endParaRPr lang="en-IN" sz="1600" dirty="0">
              <a:solidFill>
                <a:schemeClr val="bg2">
                  <a:lumMod val="10000"/>
                </a:schemeClr>
              </a:solidFill>
              <a:latin typeface="+mn-lt"/>
            </a:endParaRPr>
          </a:p>
        </p:txBody>
      </p:sp>
    </p:spTree>
    <p:extLst>
      <p:ext uri="{BB962C8B-B14F-4D97-AF65-F5344CB8AC3E}">
        <p14:creationId xmlns:p14="http://schemas.microsoft.com/office/powerpoint/2010/main" val="735113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8" name="Picture 7">
            <a:extLst>
              <a:ext uri="{FF2B5EF4-FFF2-40B4-BE49-F238E27FC236}">
                <a16:creationId xmlns:a16="http://schemas.microsoft.com/office/drawing/2014/main" id="{C03CA214-28AD-40EA-9671-C350EF22DA64}"/>
              </a:ext>
            </a:extLst>
          </p:cNvPr>
          <p:cNvPicPr>
            <a:picLocks noChangeAspect="1"/>
          </p:cNvPicPr>
          <p:nvPr/>
        </p:nvPicPr>
        <p:blipFill>
          <a:blip r:embed="rId3"/>
          <a:stretch>
            <a:fillRect/>
          </a:stretch>
        </p:blipFill>
        <p:spPr>
          <a:xfrm>
            <a:off x="0" y="0"/>
            <a:ext cx="9143999" cy="5143500"/>
          </a:xfrm>
          <a:prstGeom prst="rect">
            <a:avLst/>
          </a:prstGeom>
        </p:spPr>
      </p:pic>
    </p:spTree>
    <p:extLst>
      <p:ext uri="{BB962C8B-B14F-4D97-AF65-F5344CB8AC3E}">
        <p14:creationId xmlns:p14="http://schemas.microsoft.com/office/powerpoint/2010/main" val="3987297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Bike Rental Service</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00116F6C-1610-4E9B-86EC-E78E14CCFEC4}"/>
              </a:ext>
            </a:extLst>
          </p:cNvPr>
          <p:cNvSpPr>
            <a:spLocks noGrp="1"/>
          </p:cNvSpPr>
          <p:nvPr>
            <p:ph type="body" idx="1"/>
          </p:nvPr>
        </p:nvSpPr>
        <p:spPr/>
        <p:txBody>
          <a:bodyPr/>
          <a:lstStyle/>
          <a:p>
            <a:pPr>
              <a:buClr>
                <a:schemeClr val="bg2">
                  <a:lumMod val="10000"/>
                </a:schemeClr>
              </a:buClr>
              <a:buFont typeface="Arial" panose="020B0604020202020204" pitchFamily="34" charset="0"/>
              <a:buChar char="•"/>
            </a:pPr>
            <a:r>
              <a:rPr lang="en-US" sz="1600" b="0" i="0" dirty="0">
                <a:solidFill>
                  <a:schemeClr val="bg2">
                    <a:lumMod val="10000"/>
                  </a:schemeClr>
                </a:solidFill>
                <a:effectLst/>
                <a:latin typeface="+mn-lt"/>
              </a:rPr>
              <a:t>A bike rental or bike hire service is a transport service that offers convectional bikes or electric bikes for rent for an individual on a short-term basis for a price or free. Using rented bikes is an easy and convenient way to own a bike without paying maintenance costs. Users can pick up bikes around the city from multiple docked or dock-less stations and return them at another same system. </a:t>
            </a:r>
          </a:p>
          <a:p>
            <a:pPr>
              <a:buClr>
                <a:schemeClr val="bg2">
                  <a:lumMod val="10000"/>
                </a:schemeClr>
              </a:buClr>
              <a:buFont typeface="Arial" panose="020B0604020202020204" pitchFamily="34" charset="0"/>
              <a:buChar char="•"/>
            </a:pPr>
            <a:r>
              <a:rPr lang="en-US" sz="1600" b="0" i="0" dirty="0">
                <a:solidFill>
                  <a:schemeClr val="bg2">
                    <a:lumMod val="10000"/>
                  </a:schemeClr>
                </a:solidFill>
                <a:effectLst/>
                <a:latin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p>
          <a:p>
            <a:pPr>
              <a:buClr>
                <a:schemeClr val="bg2">
                  <a:lumMod val="10000"/>
                </a:schemeClr>
              </a:buClr>
              <a:buFont typeface="Arial" panose="020B0604020202020204" pitchFamily="34" charset="0"/>
              <a:buChar char="•"/>
            </a:pPr>
            <a:endParaRPr lang="en-IN" sz="1400" dirty="0">
              <a:solidFill>
                <a:schemeClr val="bg2">
                  <a:lumMod val="10000"/>
                </a:schemeClr>
              </a:solidFill>
              <a:latin typeface="+mn-lt"/>
            </a:endParaRPr>
          </a:p>
        </p:txBody>
      </p:sp>
    </p:spTree>
    <p:extLst>
      <p:ext uri="{BB962C8B-B14F-4D97-AF65-F5344CB8AC3E}">
        <p14:creationId xmlns:p14="http://schemas.microsoft.com/office/powerpoint/2010/main" val="500644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Problem Statement</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00116F6C-1610-4E9B-86EC-E78E14CCFEC4}"/>
              </a:ext>
            </a:extLst>
          </p:cNvPr>
          <p:cNvSpPr>
            <a:spLocks noGrp="1"/>
          </p:cNvSpPr>
          <p:nvPr>
            <p:ph type="body" idx="1"/>
          </p:nvPr>
        </p:nvSpPr>
        <p:spPr>
          <a:xfrm>
            <a:off x="311700" y="1152475"/>
            <a:ext cx="8520600" cy="1156010"/>
          </a:xfrm>
        </p:spPr>
        <p:txBody>
          <a:bodyPr/>
          <a:lstStyle/>
          <a:p>
            <a:pPr>
              <a:buClr>
                <a:schemeClr val="bg2">
                  <a:lumMod val="10000"/>
                </a:schemeClr>
              </a:buClr>
              <a:buFont typeface="Arial" panose="020B0604020202020204" pitchFamily="34" charset="0"/>
              <a:buChar char="•"/>
            </a:pPr>
            <a:r>
              <a:rPr lang="en-IN" sz="1600" dirty="0">
                <a:solidFill>
                  <a:schemeClr val="bg2">
                    <a:lumMod val="10000"/>
                  </a:schemeClr>
                </a:solidFill>
                <a:latin typeface="+mn-lt"/>
              </a:rPr>
              <a:t>Prediction of the number of bikes required per hour.</a:t>
            </a:r>
          </a:p>
          <a:p>
            <a:pPr>
              <a:buClr>
                <a:schemeClr val="bg2">
                  <a:lumMod val="10000"/>
                </a:schemeClr>
              </a:buClr>
              <a:buFont typeface="Arial" panose="020B0604020202020204" pitchFamily="34" charset="0"/>
              <a:buChar char="•"/>
            </a:pPr>
            <a:r>
              <a:rPr lang="en-IN" sz="1600" dirty="0">
                <a:solidFill>
                  <a:schemeClr val="bg2">
                    <a:lumMod val="10000"/>
                  </a:schemeClr>
                </a:solidFill>
                <a:latin typeface="+mn-lt"/>
              </a:rPr>
              <a:t>Analysis of all the factors that determine the demand of rental bikes.</a:t>
            </a:r>
          </a:p>
          <a:p>
            <a:pPr>
              <a:buClr>
                <a:schemeClr val="bg2">
                  <a:lumMod val="10000"/>
                </a:schemeClr>
              </a:buClr>
              <a:buFont typeface="Arial" panose="020B0604020202020204" pitchFamily="34" charset="0"/>
              <a:buChar char="•"/>
            </a:pPr>
            <a:r>
              <a:rPr lang="en-IN" sz="1600" dirty="0">
                <a:solidFill>
                  <a:schemeClr val="bg2">
                    <a:lumMod val="10000"/>
                  </a:schemeClr>
                </a:solidFill>
                <a:latin typeface="+mn-lt"/>
              </a:rPr>
              <a:t>Reduce the waiting time for the public.</a:t>
            </a:r>
          </a:p>
        </p:txBody>
      </p:sp>
      <p:sp>
        <p:nvSpPr>
          <p:cNvPr id="5" name="Google Shape;60;p14">
            <a:extLst>
              <a:ext uri="{FF2B5EF4-FFF2-40B4-BE49-F238E27FC236}">
                <a16:creationId xmlns:a16="http://schemas.microsoft.com/office/drawing/2014/main" id="{D201F5BC-C7A6-4EEE-B2D8-E495D4B153B0}"/>
              </a:ext>
            </a:extLst>
          </p:cNvPr>
          <p:cNvSpPr txBox="1">
            <a:spLocks/>
          </p:cNvSpPr>
          <p:nvPr/>
        </p:nvSpPr>
        <p:spPr>
          <a:xfrm>
            <a:off x="311700" y="2443235"/>
            <a:ext cx="8520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5200"/>
            </a:pPr>
            <a:endParaRPr lang="en-IN" sz="3600" b="1" dirty="0">
              <a:solidFill>
                <a:schemeClr val="lt1"/>
              </a:solidFill>
              <a:latin typeface="Montserrat"/>
              <a:ea typeface="Montserrat"/>
              <a:cs typeface="Montserrat"/>
              <a:sym typeface="Montserrat"/>
            </a:endParaRPr>
          </a:p>
          <a:p>
            <a:pPr algn="ctr">
              <a:buSzPts val="5200"/>
            </a:pPr>
            <a:endParaRPr lang="en-IN" sz="3600" b="1" dirty="0">
              <a:solidFill>
                <a:schemeClr val="lt1"/>
              </a:solidFill>
              <a:latin typeface="Montserrat"/>
              <a:ea typeface="Montserrat"/>
              <a:cs typeface="Montserrat"/>
              <a:sym typeface="Montserrat"/>
            </a:endParaRPr>
          </a:p>
          <a:p>
            <a:pPr algn="ctr">
              <a:buSzPts val="5200"/>
            </a:pPr>
            <a:endParaRPr lang="en-IN" sz="1600" b="1" dirty="0">
              <a:solidFill>
                <a:schemeClr val="lt1"/>
              </a:solidFill>
              <a:latin typeface="Montserrat"/>
              <a:ea typeface="Montserrat"/>
              <a:cs typeface="Montserrat"/>
              <a:sym typeface="Montserrat"/>
            </a:endParaRPr>
          </a:p>
          <a:p>
            <a:pPr algn="ctr">
              <a:buSzPts val="5200"/>
            </a:pPr>
            <a:r>
              <a:rPr lang="en-IN" sz="3200" b="1" u="sng" dirty="0">
                <a:solidFill>
                  <a:srgbClr val="C00000"/>
                </a:solidFill>
                <a:latin typeface="+mj-lt"/>
                <a:ea typeface="Montserrat"/>
                <a:cs typeface="Montserrat"/>
                <a:sym typeface="Montserrat"/>
              </a:rPr>
              <a:t>Objective</a:t>
            </a:r>
          </a:p>
        </p:txBody>
      </p:sp>
      <p:sp>
        <p:nvSpPr>
          <p:cNvPr id="6" name="Text Placeholder 1">
            <a:extLst>
              <a:ext uri="{FF2B5EF4-FFF2-40B4-BE49-F238E27FC236}">
                <a16:creationId xmlns:a16="http://schemas.microsoft.com/office/drawing/2014/main" id="{197B332E-E9EF-48F9-88B6-083BB74889AB}"/>
              </a:ext>
            </a:extLst>
          </p:cNvPr>
          <p:cNvSpPr txBox="1">
            <a:spLocks/>
          </p:cNvSpPr>
          <p:nvPr/>
        </p:nvSpPr>
        <p:spPr>
          <a:xfrm>
            <a:off x="311700" y="3150685"/>
            <a:ext cx="8380692" cy="15477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buClr>
                <a:schemeClr val="bg2">
                  <a:lumMod val="10000"/>
                </a:schemeClr>
              </a:buClr>
              <a:buFont typeface="Arial" panose="020B0604020202020204" pitchFamily="34" charset="0"/>
              <a:buChar char="•"/>
            </a:pPr>
            <a:r>
              <a:rPr lang="en-IN" sz="1600" dirty="0">
                <a:solidFill>
                  <a:schemeClr val="bg2">
                    <a:lumMod val="10000"/>
                  </a:schemeClr>
                </a:solidFill>
                <a:latin typeface="+mn-lt"/>
              </a:rPr>
              <a:t>This project aims at building a machine learning model that predicts the number of bikes rented per hour. For this, relevant data is provided to the model which shows how number of bikes depend on other factors. The model studies the pattern of dependency that </a:t>
            </a:r>
            <a:r>
              <a:rPr lang="en-IN" sz="1600">
                <a:solidFill>
                  <a:schemeClr val="bg2">
                    <a:lumMod val="10000"/>
                  </a:schemeClr>
                </a:solidFill>
                <a:latin typeface="+mn-lt"/>
              </a:rPr>
              <a:t>the data </a:t>
            </a:r>
            <a:r>
              <a:rPr lang="en-IN" sz="1600" dirty="0">
                <a:solidFill>
                  <a:schemeClr val="bg2">
                    <a:lumMod val="10000"/>
                  </a:schemeClr>
                </a:solidFill>
                <a:latin typeface="+mn-lt"/>
              </a:rPr>
              <a:t>follows and predicts the future but it is not necessarily true.</a:t>
            </a:r>
          </a:p>
        </p:txBody>
      </p:sp>
    </p:spTree>
    <p:extLst>
      <p:ext uri="{BB962C8B-B14F-4D97-AF65-F5344CB8AC3E}">
        <p14:creationId xmlns:p14="http://schemas.microsoft.com/office/powerpoint/2010/main" val="881547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13" name="Text Placeholder 12">
            <a:extLst>
              <a:ext uri="{FF2B5EF4-FFF2-40B4-BE49-F238E27FC236}">
                <a16:creationId xmlns:a16="http://schemas.microsoft.com/office/drawing/2014/main" id="{DD9151B4-220F-4C91-9030-0D239A424081}"/>
              </a:ext>
            </a:extLst>
          </p:cNvPr>
          <p:cNvSpPr>
            <a:spLocks noGrp="1"/>
          </p:cNvSpPr>
          <p:nvPr>
            <p:ph type="body" idx="1"/>
          </p:nvPr>
        </p:nvSpPr>
        <p:spPr>
          <a:xfrm>
            <a:off x="311699" y="1152475"/>
            <a:ext cx="2813749" cy="3416400"/>
          </a:xfrm>
        </p:spPr>
        <p:txBody>
          <a:bodyPr/>
          <a:lstStyle/>
          <a:p>
            <a:pPr>
              <a:buClr>
                <a:schemeClr val="bg2">
                  <a:lumMod val="10000"/>
                </a:schemeClr>
              </a:buClr>
              <a:buFont typeface="Arial" panose="020B0604020202020204" pitchFamily="34" charset="0"/>
              <a:buChar char="•"/>
            </a:pPr>
            <a:endParaRPr lang="en-IN" sz="1600" dirty="0">
              <a:solidFill>
                <a:schemeClr val="bg2">
                  <a:lumMod val="10000"/>
                </a:schemeClr>
              </a:solidFill>
            </a:endParaRPr>
          </a:p>
          <a:p>
            <a:pPr>
              <a:buClr>
                <a:schemeClr val="bg2">
                  <a:lumMod val="10000"/>
                </a:schemeClr>
              </a:buClr>
            </a:pPr>
            <a:r>
              <a:rPr lang="en-IN" sz="1600" b="1" dirty="0">
                <a:solidFill>
                  <a:schemeClr val="bg2">
                    <a:lumMod val="10000"/>
                  </a:schemeClr>
                </a:solidFill>
              </a:rPr>
              <a:t>Observing the dataset.</a:t>
            </a:r>
          </a:p>
          <a:p>
            <a:pPr>
              <a:buClr>
                <a:schemeClr val="bg2">
                  <a:lumMod val="10000"/>
                </a:schemeClr>
              </a:buClr>
              <a:buFont typeface="Arial" panose="020B0604020202020204" pitchFamily="34" charset="0"/>
              <a:buChar char="•"/>
            </a:pPr>
            <a:endParaRPr lang="en-IN" sz="1600" dirty="0">
              <a:solidFill>
                <a:schemeClr val="bg2">
                  <a:lumMod val="10000"/>
                </a:schemeClr>
              </a:solidFill>
            </a:endParaRPr>
          </a:p>
          <a:p>
            <a:pPr>
              <a:buClr>
                <a:schemeClr val="bg2">
                  <a:lumMod val="10000"/>
                </a:schemeClr>
              </a:buClr>
            </a:pPr>
            <a:r>
              <a:rPr lang="en-IN" sz="1600" b="1" dirty="0">
                <a:solidFill>
                  <a:schemeClr val="bg2">
                    <a:lumMod val="10000"/>
                  </a:schemeClr>
                </a:solidFill>
              </a:rPr>
              <a:t>Getting information about the columns and their data types.</a:t>
            </a:r>
          </a:p>
          <a:p>
            <a:pPr>
              <a:buClr>
                <a:schemeClr val="bg2">
                  <a:lumMod val="10000"/>
                </a:schemeClr>
              </a:buClr>
              <a:buFont typeface="Arial" panose="020B0604020202020204" pitchFamily="34" charset="0"/>
              <a:buChar char="•"/>
            </a:pPr>
            <a:endParaRPr lang="en-IN" sz="1600" dirty="0">
              <a:solidFill>
                <a:schemeClr val="bg2">
                  <a:lumMod val="10000"/>
                </a:schemeClr>
              </a:solidFill>
            </a:endParaRPr>
          </a:p>
          <a:p>
            <a:pPr>
              <a:buClr>
                <a:schemeClr val="bg2">
                  <a:lumMod val="10000"/>
                </a:schemeClr>
              </a:buClr>
            </a:pPr>
            <a:r>
              <a:rPr lang="en-IN" sz="1600" b="1" dirty="0">
                <a:solidFill>
                  <a:schemeClr val="bg2">
                    <a:lumMod val="10000"/>
                  </a:schemeClr>
                </a:solidFill>
              </a:rPr>
              <a:t>Checking and removing the null and duplicated values from the dataset.</a:t>
            </a:r>
          </a:p>
        </p:txBody>
      </p:sp>
      <p:sp>
        <p:nvSpPr>
          <p:cNvPr id="14" name="Text Placeholder 13">
            <a:extLst>
              <a:ext uri="{FF2B5EF4-FFF2-40B4-BE49-F238E27FC236}">
                <a16:creationId xmlns:a16="http://schemas.microsoft.com/office/drawing/2014/main" id="{BBADCC4F-C694-4DDB-94E2-5095F839EEDF}"/>
              </a:ext>
            </a:extLst>
          </p:cNvPr>
          <p:cNvSpPr>
            <a:spLocks noGrp="1"/>
          </p:cNvSpPr>
          <p:nvPr>
            <p:ph type="body" idx="2"/>
          </p:nvPr>
        </p:nvSpPr>
        <p:spPr>
          <a:xfrm>
            <a:off x="3342807" y="1152475"/>
            <a:ext cx="2915585" cy="3416400"/>
          </a:xfrm>
        </p:spPr>
        <p:txBody>
          <a:bodyPr/>
          <a:lstStyle/>
          <a:p>
            <a:endParaRPr lang="en-IN" dirty="0"/>
          </a:p>
          <a:p>
            <a:pPr>
              <a:buClr>
                <a:schemeClr val="bg2">
                  <a:lumMod val="10000"/>
                </a:schemeClr>
              </a:buClr>
            </a:pPr>
            <a:r>
              <a:rPr lang="en-IN" sz="1600" b="1" dirty="0">
                <a:solidFill>
                  <a:schemeClr val="bg2">
                    <a:lumMod val="10000"/>
                  </a:schemeClr>
                </a:solidFill>
              </a:rPr>
              <a:t>Examining the patterns of distribution and relations between variables through various plots.</a:t>
            </a:r>
          </a:p>
          <a:p>
            <a:pPr>
              <a:buClr>
                <a:schemeClr val="bg2">
                  <a:lumMod val="10000"/>
                </a:schemeClr>
              </a:buClr>
            </a:pPr>
            <a:endParaRPr lang="en-IN" sz="1600" b="1" dirty="0">
              <a:solidFill>
                <a:schemeClr val="bg2">
                  <a:lumMod val="10000"/>
                </a:schemeClr>
              </a:solidFill>
            </a:endParaRPr>
          </a:p>
          <a:p>
            <a:pPr>
              <a:buClr>
                <a:schemeClr val="bg2">
                  <a:lumMod val="10000"/>
                </a:schemeClr>
              </a:buClr>
            </a:pPr>
            <a:r>
              <a:rPr lang="en-IN" sz="1600" b="1" dirty="0">
                <a:solidFill>
                  <a:schemeClr val="bg2">
                    <a:lumMod val="10000"/>
                  </a:schemeClr>
                </a:solidFill>
              </a:rPr>
              <a:t>Getting inference from those plots and processing the data accordingly. </a:t>
            </a:r>
          </a:p>
        </p:txBody>
      </p:sp>
      <p:graphicFrame>
        <p:nvGraphicFramePr>
          <p:cNvPr id="7" name="Diagram 6">
            <a:extLst>
              <a:ext uri="{FF2B5EF4-FFF2-40B4-BE49-F238E27FC236}">
                <a16:creationId xmlns:a16="http://schemas.microsoft.com/office/drawing/2014/main" id="{C01731D6-EE70-4763-939B-D1E8163DEF82}"/>
              </a:ext>
            </a:extLst>
          </p:cNvPr>
          <p:cNvGraphicFramePr/>
          <p:nvPr>
            <p:extLst>
              <p:ext uri="{D42A27DB-BD31-4B8C-83A1-F6EECF244321}">
                <p14:modId xmlns:p14="http://schemas.microsoft.com/office/powerpoint/2010/main" val="3110560377"/>
              </p:ext>
            </p:extLst>
          </p:nvPr>
        </p:nvGraphicFramePr>
        <p:xfrm>
          <a:off x="444707" y="522159"/>
          <a:ext cx="8332033" cy="524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ectangle 16">
            <a:extLst>
              <a:ext uri="{FF2B5EF4-FFF2-40B4-BE49-F238E27FC236}">
                <a16:creationId xmlns:a16="http://schemas.microsoft.com/office/drawing/2014/main" id="{30204A92-8C61-4FE0-A661-3FB624CE9A24}"/>
              </a:ext>
            </a:extLst>
          </p:cNvPr>
          <p:cNvSpPr/>
          <p:nvPr/>
        </p:nvSpPr>
        <p:spPr>
          <a:xfrm>
            <a:off x="6568785" y="1484026"/>
            <a:ext cx="2263515" cy="3214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2">
                  <a:lumMod val="10000"/>
                </a:schemeClr>
              </a:buClr>
              <a:buFont typeface="Arial" panose="020B0604020202020204" pitchFamily="34" charset="0"/>
              <a:buChar char="•"/>
            </a:pPr>
            <a:endParaRPr lang="en-IN" sz="1600" b="1" dirty="0"/>
          </a:p>
          <a:p>
            <a:pPr marL="285750" indent="-285750">
              <a:buClr>
                <a:schemeClr val="bg2">
                  <a:lumMod val="10000"/>
                </a:schemeClr>
              </a:buClr>
              <a:buFont typeface="Arial" panose="020B0604020202020204" pitchFamily="34" charset="0"/>
              <a:buChar char="•"/>
            </a:pPr>
            <a:r>
              <a:rPr lang="en-IN" sz="1600" b="1" dirty="0">
                <a:solidFill>
                  <a:schemeClr val="bg2">
                    <a:lumMod val="10000"/>
                  </a:schemeClr>
                </a:solidFill>
              </a:rPr>
              <a:t>Training machine learning models on the dataset.</a:t>
            </a:r>
          </a:p>
          <a:p>
            <a:pPr marL="285750" indent="-285750">
              <a:buClr>
                <a:schemeClr val="bg2">
                  <a:lumMod val="10000"/>
                </a:schemeClr>
              </a:buClr>
              <a:buFont typeface="Arial" panose="020B0604020202020204" pitchFamily="34" charset="0"/>
              <a:buChar char="•"/>
            </a:pPr>
            <a:endParaRPr lang="en-IN" sz="1600" b="1" dirty="0"/>
          </a:p>
          <a:p>
            <a:pPr marL="285750" indent="-285750">
              <a:buClr>
                <a:schemeClr val="bg2">
                  <a:lumMod val="10000"/>
                </a:schemeClr>
              </a:buClr>
              <a:buFont typeface="Arial" panose="020B0604020202020204" pitchFamily="34" charset="0"/>
              <a:buChar char="•"/>
            </a:pPr>
            <a:r>
              <a:rPr lang="en-IN" sz="1600" b="1" dirty="0">
                <a:solidFill>
                  <a:schemeClr val="bg2">
                    <a:lumMod val="10000"/>
                  </a:schemeClr>
                </a:solidFill>
              </a:rPr>
              <a:t>Testing the performance of the models on the test dataset.</a:t>
            </a:r>
          </a:p>
          <a:p>
            <a:pPr marL="285750" indent="-285750">
              <a:buClr>
                <a:schemeClr val="bg2">
                  <a:lumMod val="10000"/>
                </a:schemeClr>
              </a:buClr>
              <a:buFont typeface="Arial" panose="020B0604020202020204" pitchFamily="34" charset="0"/>
              <a:buChar char="•"/>
            </a:pPr>
            <a:endParaRPr lang="en-IN" sz="1600" b="1" dirty="0"/>
          </a:p>
          <a:p>
            <a:pPr marL="285750" indent="-285750">
              <a:buClr>
                <a:schemeClr val="bg2">
                  <a:lumMod val="10000"/>
                </a:schemeClr>
              </a:buClr>
              <a:buFont typeface="Arial" panose="020B0604020202020204" pitchFamily="34" charset="0"/>
              <a:buChar char="•"/>
            </a:pPr>
            <a:r>
              <a:rPr lang="en-IN" sz="1600" b="1" dirty="0">
                <a:solidFill>
                  <a:schemeClr val="bg2">
                    <a:lumMod val="10000"/>
                  </a:schemeClr>
                </a:solidFill>
              </a:rPr>
              <a:t>Validating the models with the use of metrics.</a:t>
            </a:r>
          </a:p>
          <a:p>
            <a:pPr>
              <a:buClr>
                <a:schemeClr val="bg2">
                  <a:lumMod val="10000"/>
                </a:schemeClr>
              </a:buClr>
            </a:pPr>
            <a:endParaRPr lang="en-IN" sz="1600" b="1" dirty="0"/>
          </a:p>
        </p:txBody>
      </p:sp>
    </p:spTree>
    <p:extLst>
      <p:ext uri="{BB962C8B-B14F-4D97-AF65-F5344CB8AC3E}">
        <p14:creationId xmlns:p14="http://schemas.microsoft.com/office/powerpoint/2010/main" val="1638577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7357"/>
            <a:ext cx="8520600" cy="59960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Data Description</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00116F6C-1610-4E9B-86EC-E78E14CCFEC4}"/>
              </a:ext>
            </a:extLst>
          </p:cNvPr>
          <p:cNvSpPr>
            <a:spLocks noGrp="1"/>
          </p:cNvSpPr>
          <p:nvPr>
            <p:ph type="body" idx="1"/>
          </p:nvPr>
        </p:nvSpPr>
        <p:spPr>
          <a:xfrm>
            <a:off x="311700" y="816964"/>
            <a:ext cx="8520600" cy="4264701"/>
          </a:xfrm>
        </p:spPr>
        <p:txBody>
          <a:bodyPr/>
          <a:lstStyle/>
          <a:p>
            <a:pPr>
              <a:buClr>
                <a:schemeClr val="bg2">
                  <a:lumMod val="10000"/>
                </a:schemeClr>
              </a:buClr>
              <a:buFont typeface="Arial" panose="020B0604020202020204" pitchFamily="34" charset="0"/>
              <a:buChar char="•"/>
            </a:pPr>
            <a:r>
              <a:rPr lang="en-US" sz="1400" b="1" i="0" dirty="0">
                <a:solidFill>
                  <a:schemeClr val="bg2">
                    <a:lumMod val="10000"/>
                  </a:schemeClr>
                </a:solidFill>
                <a:effectLst/>
                <a:latin typeface="Roboto" panose="020B0604020202020204" pitchFamily="2" charset="0"/>
              </a:rPr>
              <a:t>Attribute Information:</a:t>
            </a:r>
            <a:endParaRPr lang="en-US" sz="1400" b="0" i="0" dirty="0">
              <a:solidFill>
                <a:schemeClr val="bg2">
                  <a:lumMod val="10000"/>
                </a:schemeClr>
              </a:solidFill>
              <a:effectLst/>
              <a:latin typeface="Roboto" panose="020B0604020202020204" pitchFamily="2" charset="0"/>
            </a:endParaRPr>
          </a:p>
          <a:p>
            <a:pPr algn="l">
              <a:buFont typeface="Arial" panose="020B0604020202020204" pitchFamily="34" charset="0"/>
              <a:buChar char="•"/>
            </a:pPr>
            <a:r>
              <a:rPr lang="en-US" sz="1400" b="0" i="0" dirty="0">
                <a:solidFill>
                  <a:schemeClr val="bg2">
                    <a:lumMod val="10000"/>
                  </a:schemeClr>
                </a:solidFill>
                <a:effectLst/>
                <a:latin typeface="Roboto" panose="020B0604020202020204" pitchFamily="2" charset="0"/>
              </a:rPr>
              <a:t>Date : year-month-day</a:t>
            </a:r>
          </a:p>
          <a:p>
            <a:pPr algn="l">
              <a:buFont typeface="Arial" panose="020B0604020202020204" pitchFamily="34" charset="0"/>
              <a:buChar char="•"/>
            </a:pPr>
            <a:r>
              <a:rPr lang="en-US" sz="1400" b="0" i="0" dirty="0">
                <a:solidFill>
                  <a:schemeClr val="bg2">
                    <a:lumMod val="10000"/>
                  </a:schemeClr>
                </a:solidFill>
                <a:effectLst/>
                <a:latin typeface="Roboto" panose="020B0604020202020204" pitchFamily="2" charset="0"/>
              </a:rPr>
              <a:t>Rented Bike count - Count of bikes rented at each hour</a:t>
            </a:r>
          </a:p>
          <a:p>
            <a:pPr algn="l">
              <a:buFont typeface="Arial" panose="020B0604020202020204" pitchFamily="34" charset="0"/>
              <a:buChar char="•"/>
            </a:pPr>
            <a:r>
              <a:rPr lang="en-US" sz="1400" b="0" i="0" dirty="0">
                <a:solidFill>
                  <a:schemeClr val="bg2">
                    <a:lumMod val="10000"/>
                  </a:schemeClr>
                </a:solidFill>
                <a:effectLst/>
                <a:latin typeface="Roboto" panose="020B0604020202020204" pitchFamily="2" charset="0"/>
              </a:rPr>
              <a:t>Hour - Hour of he day</a:t>
            </a:r>
          </a:p>
          <a:p>
            <a:pPr algn="l">
              <a:buFont typeface="Arial" panose="020B0604020202020204" pitchFamily="34" charset="0"/>
              <a:buChar char="•"/>
            </a:pPr>
            <a:r>
              <a:rPr lang="en-US" sz="1400" b="0" i="0" dirty="0">
                <a:solidFill>
                  <a:schemeClr val="bg2">
                    <a:lumMod val="10000"/>
                  </a:schemeClr>
                </a:solidFill>
                <a:effectLst/>
                <a:latin typeface="Roboto" panose="020B0604020202020204" pitchFamily="2" charset="0"/>
              </a:rPr>
              <a:t>Temperature-Temperature in Celsius</a:t>
            </a:r>
          </a:p>
          <a:p>
            <a:pPr algn="l">
              <a:buFont typeface="Arial" panose="020B0604020202020204" pitchFamily="34" charset="0"/>
              <a:buChar char="•"/>
            </a:pPr>
            <a:r>
              <a:rPr lang="en-US" sz="1400" b="0" i="0" dirty="0">
                <a:solidFill>
                  <a:schemeClr val="bg2">
                    <a:lumMod val="10000"/>
                  </a:schemeClr>
                </a:solidFill>
                <a:effectLst/>
                <a:latin typeface="Roboto" panose="020B0604020202020204" pitchFamily="2" charset="0"/>
              </a:rPr>
              <a:t>Humidity - %</a:t>
            </a:r>
          </a:p>
          <a:p>
            <a:pPr algn="l">
              <a:buFont typeface="Arial" panose="020B0604020202020204" pitchFamily="34" charset="0"/>
              <a:buChar char="•"/>
            </a:pPr>
            <a:r>
              <a:rPr lang="en-US" sz="1400" b="0" i="0" dirty="0">
                <a:solidFill>
                  <a:schemeClr val="bg2">
                    <a:lumMod val="10000"/>
                  </a:schemeClr>
                </a:solidFill>
                <a:effectLst/>
                <a:latin typeface="Roboto" panose="020B0604020202020204" pitchFamily="2" charset="0"/>
              </a:rPr>
              <a:t>Windspeed - m/s</a:t>
            </a:r>
          </a:p>
          <a:p>
            <a:pPr algn="l">
              <a:buFont typeface="Arial" panose="020B0604020202020204" pitchFamily="34" charset="0"/>
              <a:buChar char="•"/>
            </a:pPr>
            <a:r>
              <a:rPr lang="en-US" sz="1400" b="0" i="0" dirty="0">
                <a:solidFill>
                  <a:schemeClr val="bg2">
                    <a:lumMod val="10000"/>
                  </a:schemeClr>
                </a:solidFill>
                <a:effectLst/>
                <a:latin typeface="Roboto" panose="020B0604020202020204" pitchFamily="2" charset="0"/>
              </a:rPr>
              <a:t>Visibility - 10m</a:t>
            </a:r>
          </a:p>
          <a:p>
            <a:pPr algn="l">
              <a:buFont typeface="Arial" panose="020B0604020202020204" pitchFamily="34" charset="0"/>
              <a:buChar char="•"/>
            </a:pPr>
            <a:r>
              <a:rPr lang="en-US" sz="1400" b="0" i="0" dirty="0">
                <a:solidFill>
                  <a:schemeClr val="bg2">
                    <a:lumMod val="10000"/>
                  </a:schemeClr>
                </a:solidFill>
                <a:effectLst/>
                <a:latin typeface="Roboto" panose="020B0604020202020204" pitchFamily="2" charset="0"/>
              </a:rPr>
              <a:t>Dew point temperature - Celsius</a:t>
            </a:r>
          </a:p>
          <a:p>
            <a:pPr algn="l">
              <a:buFont typeface="Arial" panose="020B0604020202020204" pitchFamily="34" charset="0"/>
              <a:buChar char="•"/>
            </a:pPr>
            <a:r>
              <a:rPr lang="en-US" sz="1400" b="0" i="0" dirty="0">
                <a:solidFill>
                  <a:schemeClr val="bg2">
                    <a:lumMod val="10000"/>
                  </a:schemeClr>
                </a:solidFill>
                <a:effectLst/>
                <a:latin typeface="Roboto" panose="020B0604020202020204" pitchFamily="2" charset="0"/>
              </a:rPr>
              <a:t>Solar radiation - MJ/m2</a:t>
            </a:r>
          </a:p>
          <a:p>
            <a:pPr algn="l">
              <a:buFont typeface="Arial" panose="020B0604020202020204" pitchFamily="34" charset="0"/>
              <a:buChar char="•"/>
            </a:pPr>
            <a:r>
              <a:rPr lang="en-US" sz="1400" b="0" i="0" dirty="0">
                <a:solidFill>
                  <a:schemeClr val="bg2">
                    <a:lumMod val="10000"/>
                  </a:schemeClr>
                </a:solidFill>
                <a:effectLst/>
                <a:latin typeface="Roboto" panose="020B0604020202020204" pitchFamily="2" charset="0"/>
              </a:rPr>
              <a:t>Rainfall - mm</a:t>
            </a:r>
          </a:p>
          <a:p>
            <a:pPr algn="l">
              <a:buFont typeface="Arial" panose="020B0604020202020204" pitchFamily="34" charset="0"/>
              <a:buChar char="•"/>
            </a:pPr>
            <a:r>
              <a:rPr lang="en-US" sz="1400" b="0" i="0" dirty="0">
                <a:solidFill>
                  <a:schemeClr val="bg2">
                    <a:lumMod val="10000"/>
                  </a:schemeClr>
                </a:solidFill>
                <a:effectLst/>
                <a:latin typeface="Roboto" panose="020B0604020202020204" pitchFamily="2" charset="0"/>
              </a:rPr>
              <a:t>Snowfall - cm</a:t>
            </a:r>
          </a:p>
          <a:p>
            <a:pPr algn="l">
              <a:buFont typeface="Arial" panose="020B0604020202020204" pitchFamily="34" charset="0"/>
              <a:buChar char="•"/>
            </a:pPr>
            <a:r>
              <a:rPr lang="en-US" sz="1400" b="0" i="0" dirty="0">
                <a:solidFill>
                  <a:schemeClr val="bg2">
                    <a:lumMod val="10000"/>
                  </a:schemeClr>
                </a:solidFill>
                <a:effectLst/>
                <a:latin typeface="Roboto" panose="020B0604020202020204" pitchFamily="2" charset="0"/>
              </a:rPr>
              <a:t>Seasons - Winter, Spring, Summer, Autumn</a:t>
            </a:r>
          </a:p>
          <a:p>
            <a:pPr algn="l">
              <a:buFont typeface="Arial" panose="020B0604020202020204" pitchFamily="34" charset="0"/>
              <a:buChar char="•"/>
            </a:pPr>
            <a:r>
              <a:rPr lang="en-US" sz="1400" b="0" i="0" dirty="0">
                <a:solidFill>
                  <a:schemeClr val="bg2">
                    <a:lumMod val="10000"/>
                  </a:schemeClr>
                </a:solidFill>
                <a:effectLst/>
                <a:latin typeface="Roboto" panose="020B0604020202020204" pitchFamily="2" charset="0"/>
              </a:rPr>
              <a:t>Holiday - Holiday/No holiday</a:t>
            </a:r>
          </a:p>
          <a:p>
            <a:pPr algn="l">
              <a:buFont typeface="Arial" panose="020B0604020202020204" pitchFamily="34" charset="0"/>
              <a:buChar char="•"/>
            </a:pPr>
            <a:r>
              <a:rPr lang="en-US" sz="1400" b="0" i="0" dirty="0">
                <a:solidFill>
                  <a:schemeClr val="bg2">
                    <a:lumMod val="10000"/>
                  </a:schemeClr>
                </a:solidFill>
                <a:effectLst/>
                <a:latin typeface="Roboto" panose="020B0604020202020204" pitchFamily="2" charset="0"/>
              </a:rPr>
              <a:t>Functional Day - </a:t>
            </a:r>
            <a:r>
              <a:rPr lang="en-US" sz="1400" b="0" i="0" dirty="0" err="1">
                <a:solidFill>
                  <a:schemeClr val="bg2">
                    <a:lumMod val="10000"/>
                  </a:schemeClr>
                </a:solidFill>
                <a:effectLst/>
                <a:latin typeface="Roboto" panose="020B0604020202020204" pitchFamily="2" charset="0"/>
              </a:rPr>
              <a:t>NoFunc</a:t>
            </a:r>
            <a:r>
              <a:rPr lang="en-US" sz="1400" b="0" i="0" dirty="0">
                <a:solidFill>
                  <a:schemeClr val="bg2">
                    <a:lumMod val="10000"/>
                  </a:schemeClr>
                </a:solidFill>
                <a:effectLst/>
                <a:latin typeface="Roboto" panose="020B0604020202020204" pitchFamily="2" charset="0"/>
              </a:rPr>
              <a:t>(Non Functional Hours), Fun(Functional hours)</a:t>
            </a:r>
          </a:p>
          <a:p>
            <a:pPr>
              <a:buClr>
                <a:schemeClr val="bg2">
                  <a:lumMod val="10000"/>
                </a:schemeClr>
              </a:buClr>
              <a:buFont typeface="Arial" panose="020B0604020202020204" pitchFamily="34" charset="0"/>
              <a:buChar char="•"/>
            </a:pPr>
            <a:endParaRPr lang="en-IN" sz="1400" dirty="0">
              <a:solidFill>
                <a:schemeClr val="bg2">
                  <a:lumMod val="10000"/>
                </a:schemeClr>
              </a:solidFill>
              <a:latin typeface="+mn-lt"/>
            </a:endParaRPr>
          </a:p>
        </p:txBody>
      </p:sp>
    </p:spTree>
    <p:extLst>
      <p:ext uri="{BB962C8B-B14F-4D97-AF65-F5344CB8AC3E}">
        <p14:creationId xmlns:p14="http://schemas.microsoft.com/office/powerpoint/2010/main" val="3551077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7357"/>
            <a:ext cx="8520600" cy="59960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Data Cleaning</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00116F6C-1610-4E9B-86EC-E78E14CCFEC4}"/>
              </a:ext>
            </a:extLst>
          </p:cNvPr>
          <p:cNvSpPr>
            <a:spLocks noGrp="1"/>
          </p:cNvSpPr>
          <p:nvPr>
            <p:ph type="body" idx="1"/>
          </p:nvPr>
        </p:nvSpPr>
        <p:spPr>
          <a:xfrm>
            <a:off x="311700" y="816965"/>
            <a:ext cx="5654385" cy="2374256"/>
          </a:xfrm>
        </p:spPr>
        <p:txBody>
          <a:bodyPr/>
          <a:lstStyle/>
          <a:p>
            <a:pPr>
              <a:buClr>
                <a:schemeClr val="bg2">
                  <a:lumMod val="10000"/>
                </a:schemeClr>
              </a:buClr>
              <a:buFont typeface="Arial" panose="020B0604020202020204" pitchFamily="34" charset="0"/>
              <a:buChar char="•"/>
            </a:pPr>
            <a:r>
              <a:rPr lang="en-IN" sz="1400" dirty="0">
                <a:solidFill>
                  <a:schemeClr val="bg2">
                    <a:lumMod val="10000"/>
                  </a:schemeClr>
                </a:solidFill>
                <a:latin typeface="+mn-lt"/>
              </a:rPr>
              <a:t>The dataset contains 8760 rows and 14 columns.</a:t>
            </a:r>
          </a:p>
          <a:p>
            <a:pPr>
              <a:buClr>
                <a:schemeClr val="bg2">
                  <a:lumMod val="10000"/>
                </a:schemeClr>
              </a:buClr>
              <a:buFont typeface="Arial" panose="020B0604020202020204" pitchFamily="34" charset="0"/>
              <a:buChar char="•"/>
            </a:pPr>
            <a:r>
              <a:rPr lang="en-IN" sz="1400" dirty="0">
                <a:solidFill>
                  <a:schemeClr val="bg2">
                    <a:lumMod val="10000"/>
                  </a:schemeClr>
                </a:solidFill>
                <a:latin typeface="+mn-lt"/>
              </a:rPr>
              <a:t>It contains 10 numerical features,3 categorical features and 1 datetime feature.</a:t>
            </a:r>
          </a:p>
          <a:p>
            <a:pPr>
              <a:buClr>
                <a:schemeClr val="bg2">
                  <a:lumMod val="10000"/>
                </a:schemeClr>
              </a:buClr>
              <a:buFont typeface="Arial" panose="020B0604020202020204" pitchFamily="34" charset="0"/>
              <a:buChar char="•"/>
            </a:pPr>
            <a:r>
              <a:rPr lang="en-IN" sz="1400" dirty="0">
                <a:solidFill>
                  <a:schemeClr val="bg2">
                    <a:lumMod val="10000"/>
                  </a:schemeClr>
                </a:solidFill>
                <a:latin typeface="+mn-lt"/>
              </a:rPr>
              <a:t>The dataset contains no null values.</a:t>
            </a:r>
          </a:p>
          <a:p>
            <a:pPr>
              <a:buClr>
                <a:schemeClr val="bg2">
                  <a:lumMod val="10000"/>
                </a:schemeClr>
              </a:buClr>
              <a:buFont typeface="Arial" panose="020B0604020202020204" pitchFamily="34" charset="0"/>
              <a:buChar char="•"/>
            </a:pPr>
            <a:endParaRPr lang="en-IN" sz="1400" dirty="0">
              <a:solidFill>
                <a:schemeClr val="bg2">
                  <a:lumMod val="10000"/>
                </a:schemeClr>
              </a:solidFill>
              <a:latin typeface="+mn-lt"/>
            </a:endParaRPr>
          </a:p>
        </p:txBody>
      </p:sp>
      <p:pic>
        <p:nvPicPr>
          <p:cNvPr id="4" name="Picture 3">
            <a:extLst>
              <a:ext uri="{FF2B5EF4-FFF2-40B4-BE49-F238E27FC236}">
                <a16:creationId xmlns:a16="http://schemas.microsoft.com/office/drawing/2014/main" id="{0303EE22-7231-4F9D-B59F-B5D3BFAED445}"/>
              </a:ext>
            </a:extLst>
          </p:cNvPr>
          <p:cNvPicPr>
            <a:picLocks noChangeAspect="1"/>
          </p:cNvPicPr>
          <p:nvPr/>
        </p:nvPicPr>
        <p:blipFill>
          <a:blip r:embed="rId3"/>
          <a:stretch>
            <a:fillRect/>
          </a:stretch>
        </p:blipFill>
        <p:spPr>
          <a:xfrm>
            <a:off x="479685" y="3253056"/>
            <a:ext cx="8184630" cy="1673088"/>
          </a:xfrm>
          <a:prstGeom prst="rect">
            <a:avLst/>
          </a:prstGeom>
          <a:effectLst>
            <a:outerShdw blurRad="419100" dist="50800" dir="8280000" algn="ctr" rotWithShape="0">
              <a:srgbClr val="000000">
                <a:alpha val="61000"/>
              </a:srgbClr>
            </a:outerShdw>
          </a:effectLst>
        </p:spPr>
      </p:pic>
      <p:pic>
        <p:nvPicPr>
          <p:cNvPr id="5" name="Picture 4">
            <a:extLst>
              <a:ext uri="{FF2B5EF4-FFF2-40B4-BE49-F238E27FC236}">
                <a16:creationId xmlns:a16="http://schemas.microsoft.com/office/drawing/2014/main" id="{2B57CC22-2B33-4E58-A44A-9A962A9B4A0B}"/>
              </a:ext>
            </a:extLst>
          </p:cNvPr>
          <p:cNvPicPr>
            <a:picLocks noChangeAspect="1"/>
          </p:cNvPicPr>
          <p:nvPr/>
        </p:nvPicPr>
        <p:blipFill>
          <a:blip r:embed="rId4"/>
          <a:stretch>
            <a:fillRect/>
          </a:stretch>
        </p:blipFill>
        <p:spPr>
          <a:xfrm>
            <a:off x="6149659" y="878798"/>
            <a:ext cx="2514656" cy="2194186"/>
          </a:xfrm>
          <a:prstGeom prst="rect">
            <a:avLst/>
          </a:prstGeom>
          <a:effectLst>
            <a:outerShdw blurRad="342900" dist="50800" dir="8520000" algn="ctr" rotWithShape="0">
              <a:srgbClr val="000000">
                <a:alpha val="62000"/>
              </a:srgbClr>
            </a:outerShdw>
          </a:effectLst>
        </p:spPr>
      </p:pic>
    </p:spTree>
    <p:extLst>
      <p:ext uri="{BB962C8B-B14F-4D97-AF65-F5344CB8AC3E}">
        <p14:creationId xmlns:p14="http://schemas.microsoft.com/office/powerpoint/2010/main" val="797714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7357"/>
            <a:ext cx="8520600" cy="59960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Distribution of variables</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00116F6C-1610-4E9B-86EC-E78E14CCFEC4}"/>
              </a:ext>
            </a:extLst>
          </p:cNvPr>
          <p:cNvSpPr>
            <a:spLocks noGrp="1"/>
          </p:cNvSpPr>
          <p:nvPr>
            <p:ph type="body" idx="1"/>
          </p:nvPr>
        </p:nvSpPr>
        <p:spPr>
          <a:xfrm>
            <a:off x="311700" y="816964"/>
            <a:ext cx="8520600" cy="4264701"/>
          </a:xfrm>
        </p:spPr>
        <p:txBody>
          <a:bodyPr/>
          <a:lstStyle/>
          <a:p>
            <a:pPr>
              <a:buClr>
                <a:schemeClr val="bg2">
                  <a:lumMod val="10000"/>
                </a:schemeClr>
              </a:buClr>
              <a:buFont typeface="Arial" panose="020B0604020202020204" pitchFamily="34" charset="0"/>
              <a:buChar char="•"/>
            </a:pPr>
            <a:endParaRPr lang="en-IN" sz="1400" dirty="0">
              <a:solidFill>
                <a:schemeClr val="bg2">
                  <a:lumMod val="10000"/>
                </a:schemeClr>
              </a:solidFill>
              <a:latin typeface="+mn-lt"/>
            </a:endParaRPr>
          </a:p>
        </p:txBody>
      </p:sp>
      <p:pic>
        <p:nvPicPr>
          <p:cNvPr id="4" name="Picture 3">
            <a:extLst>
              <a:ext uri="{FF2B5EF4-FFF2-40B4-BE49-F238E27FC236}">
                <a16:creationId xmlns:a16="http://schemas.microsoft.com/office/drawing/2014/main" id="{10B8FA53-B714-4BA9-A739-1272D7E455C3}"/>
              </a:ext>
            </a:extLst>
          </p:cNvPr>
          <p:cNvPicPr>
            <a:picLocks noChangeAspect="1"/>
          </p:cNvPicPr>
          <p:nvPr/>
        </p:nvPicPr>
        <p:blipFill>
          <a:blip r:embed="rId3"/>
          <a:stretch>
            <a:fillRect/>
          </a:stretch>
        </p:blipFill>
        <p:spPr>
          <a:xfrm>
            <a:off x="311700" y="816964"/>
            <a:ext cx="4267532" cy="2097910"/>
          </a:xfrm>
          <a:prstGeom prst="rect">
            <a:avLst/>
          </a:prstGeom>
          <a:effectLst>
            <a:outerShdw blurRad="139700" sx="1000" sy="1000" algn="ctr" rotWithShape="0">
              <a:srgbClr val="000000"/>
            </a:outerShdw>
          </a:effectLst>
        </p:spPr>
      </p:pic>
      <p:pic>
        <p:nvPicPr>
          <p:cNvPr id="12" name="Picture 11">
            <a:extLst>
              <a:ext uri="{FF2B5EF4-FFF2-40B4-BE49-F238E27FC236}">
                <a16:creationId xmlns:a16="http://schemas.microsoft.com/office/drawing/2014/main" id="{1F6B0620-0849-4383-BE0F-FBF21345DB9D}"/>
              </a:ext>
            </a:extLst>
          </p:cNvPr>
          <p:cNvPicPr>
            <a:picLocks noChangeAspect="1"/>
          </p:cNvPicPr>
          <p:nvPr/>
        </p:nvPicPr>
        <p:blipFill>
          <a:blip r:embed="rId4"/>
          <a:stretch>
            <a:fillRect/>
          </a:stretch>
        </p:blipFill>
        <p:spPr>
          <a:xfrm>
            <a:off x="4714408" y="2932003"/>
            <a:ext cx="4062310" cy="1994139"/>
          </a:xfrm>
          <a:prstGeom prst="rect">
            <a:avLst/>
          </a:prstGeom>
        </p:spPr>
      </p:pic>
      <p:pic>
        <p:nvPicPr>
          <p:cNvPr id="14" name="Picture 13">
            <a:extLst>
              <a:ext uri="{FF2B5EF4-FFF2-40B4-BE49-F238E27FC236}">
                <a16:creationId xmlns:a16="http://schemas.microsoft.com/office/drawing/2014/main" id="{973CA4E0-6B61-41A6-A50B-63217350C7AF}"/>
              </a:ext>
            </a:extLst>
          </p:cNvPr>
          <p:cNvPicPr>
            <a:picLocks noChangeAspect="1"/>
          </p:cNvPicPr>
          <p:nvPr/>
        </p:nvPicPr>
        <p:blipFill>
          <a:blip r:embed="rId5"/>
          <a:stretch>
            <a:fillRect/>
          </a:stretch>
        </p:blipFill>
        <p:spPr>
          <a:xfrm>
            <a:off x="4572000" y="827268"/>
            <a:ext cx="4260300" cy="2097910"/>
          </a:xfrm>
          <a:prstGeom prst="rect">
            <a:avLst/>
          </a:prstGeom>
          <a:effectLst>
            <a:outerShdw blurRad="50800" dist="50800" dir="6000000" sx="1000" sy="1000" algn="ctr" rotWithShape="0">
              <a:srgbClr val="000000"/>
            </a:outerShdw>
          </a:effectLst>
        </p:spPr>
      </p:pic>
      <p:pic>
        <p:nvPicPr>
          <p:cNvPr id="18" name="Picture 17">
            <a:extLst>
              <a:ext uri="{FF2B5EF4-FFF2-40B4-BE49-F238E27FC236}">
                <a16:creationId xmlns:a16="http://schemas.microsoft.com/office/drawing/2014/main" id="{4934BD03-521E-47AF-B07C-6D151EC8F38E}"/>
              </a:ext>
            </a:extLst>
          </p:cNvPr>
          <p:cNvPicPr>
            <a:picLocks noChangeAspect="1"/>
          </p:cNvPicPr>
          <p:nvPr/>
        </p:nvPicPr>
        <p:blipFill rotWithShape="1">
          <a:blip r:embed="rId6"/>
          <a:srcRect b="6626"/>
          <a:stretch/>
        </p:blipFill>
        <p:spPr>
          <a:xfrm>
            <a:off x="367283" y="2925177"/>
            <a:ext cx="4204717" cy="1972818"/>
          </a:xfrm>
          <a:prstGeom prst="rect">
            <a:avLst/>
          </a:prstGeom>
        </p:spPr>
      </p:pic>
    </p:spTree>
    <p:extLst>
      <p:ext uri="{BB962C8B-B14F-4D97-AF65-F5344CB8AC3E}">
        <p14:creationId xmlns:p14="http://schemas.microsoft.com/office/powerpoint/2010/main" val="2945861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7357"/>
            <a:ext cx="8520600" cy="59960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Distribution of variables</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00116F6C-1610-4E9B-86EC-E78E14CCFEC4}"/>
              </a:ext>
            </a:extLst>
          </p:cNvPr>
          <p:cNvSpPr>
            <a:spLocks noGrp="1"/>
          </p:cNvSpPr>
          <p:nvPr>
            <p:ph type="body" idx="1"/>
          </p:nvPr>
        </p:nvSpPr>
        <p:spPr>
          <a:xfrm>
            <a:off x="311700" y="856318"/>
            <a:ext cx="8520600" cy="4264701"/>
          </a:xfrm>
        </p:spPr>
        <p:txBody>
          <a:bodyPr/>
          <a:lstStyle/>
          <a:p>
            <a:pPr>
              <a:buClr>
                <a:schemeClr val="bg2">
                  <a:lumMod val="10000"/>
                </a:schemeClr>
              </a:buClr>
              <a:buFont typeface="Arial" panose="020B0604020202020204" pitchFamily="34" charset="0"/>
              <a:buChar char="•"/>
            </a:pPr>
            <a:endParaRPr lang="en-IN" sz="1400" dirty="0">
              <a:solidFill>
                <a:schemeClr val="bg2">
                  <a:lumMod val="10000"/>
                </a:schemeClr>
              </a:solidFill>
              <a:latin typeface="+mn-lt"/>
            </a:endParaRPr>
          </a:p>
          <a:p>
            <a:pPr marL="114300" indent="0">
              <a:buClr>
                <a:schemeClr val="bg2">
                  <a:lumMod val="10000"/>
                </a:schemeClr>
              </a:buClr>
              <a:buNone/>
            </a:pPr>
            <a:endParaRPr lang="en-IN" sz="1400" dirty="0">
              <a:solidFill>
                <a:schemeClr val="bg2">
                  <a:lumMod val="10000"/>
                </a:schemeClr>
              </a:solidFill>
              <a:latin typeface="+mn-lt"/>
            </a:endParaRPr>
          </a:p>
          <a:p>
            <a:pPr marL="114300" indent="0">
              <a:buClr>
                <a:schemeClr val="bg2">
                  <a:lumMod val="10000"/>
                </a:schemeClr>
              </a:buClr>
              <a:buNone/>
            </a:pPr>
            <a:endParaRPr lang="en-IN" sz="1400" dirty="0">
              <a:solidFill>
                <a:schemeClr val="bg2">
                  <a:lumMod val="10000"/>
                </a:schemeClr>
              </a:solidFill>
              <a:latin typeface="+mn-lt"/>
            </a:endParaRPr>
          </a:p>
          <a:p>
            <a:pPr marL="114300" indent="0">
              <a:buClr>
                <a:schemeClr val="bg2">
                  <a:lumMod val="10000"/>
                </a:schemeClr>
              </a:buClr>
              <a:buNone/>
            </a:pPr>
            <a:endParaRPr lang="en-IN" sz="1400" dirty="0">
              <a:solidFill>
                <a:schemeClr val="bg2">
                  <a:lumMod val="10000"/>
                </a:schemeClr>
              </a:solidFill>
              <a:latin typeface="+mn-lt"/>
            </a:endParaRPr>
          </a:p>
          <a:p>
            <a:pPr marL="114300" indent="0">
              <a:buClr>
                <a:schemeClr val="bg2">
                  <a:lumMod val="10000"/>
                </a:schemeClr>
              </a:buClr>
              <a:buNone/>
            </a:pPr>
            <a:endParaRPr lang="en-IN" sz="1400" dirty="0">
              <a:solidFill>
                <a:schemeClr val="bg2">
                  <a:lumMod val="10000"/>
                </a:schemeClr>
              </a:solidFill>
              <a:latin typeface="+mn-lt"/>
            </a:endParaRPr>
          </a:p>
          <a:p>
            <a:pPr marL="114300" indent="0">
              <a:buClr>
                <a:schemeClr val="bg2">
                  <a:lumMod val="10000"/>
                </a:schemeClr>
              </a:buClr>
              <a:buNone/>
            </a:pPr>
            <a:endParaRPr lang="en-IN" sz="1400" dirty="0">
              <a:solidFill>
                <a:schemeClr val="bg2">
                  <a:lumMod val="10000"/>
                </a:schemeClr>
              </a:solidFill>
              <a:latin typeface="+mn-lt"/>
            </a:endParaRPr>
          </a:p>
          <a:p>
            <a:pPr marL="114300" indent="0">
              <a:buClr>
                <a:schemeClr val="bg2">
                  <a:lumMod val="10000"/>
                </a:schemeClr>
              </a:buClr>
              <a:buNone/>
            </a:pPr>
            <a:endParaRPr lang="en-IN" sz="1400" dirty="0">
              <a:solidFill>
                <a:schemeClr val="bg2">
                  <a:lumMod val="10000"/>
                </a:schemeClr>
              </a:solidFill>
              <a:latin typeface="+mn-lt"/>
            </a:endParaRPr>
          </a:p>
          <a:p>
            <a:pPr marL="114300" indent="0">
              <a:buClr>
                <a:schemeClr val="bg2">
                  <a:lumMod val="10000"/>
                </a:schemeClr>
              </a:buClr>
              <a:buNone/>
            </a:pPr>
            <a:endParaRPr lang="en-IN" sz="1600" dirty="0">
              <a:solidFill>
                <a:schemeClr val="bg2">
                  <a:lumMod val="10000"/>
                </a:schemeClr>
              </a:solidFill>
              <a:latin typeface="+mn-lt"/>
            </a:endParaRPr>
          </a:p>
          <a:p>
            <a:pPr>
              <a:buClr>
                <a:schemeClr val="bg2">
                  <a:lumMod val="10000"/>
                </a:schemeClr>
              </a:buClr>
              <a:buFont typeface="Arial" panose="020B0604020202020204" pitchFamily="34" charset="0"/>
              <a:buChar char="•"/>
            </a:pPr>
            <a:r>
              <a:rPr lang="en-IN" sz="1600" dirty="0">
                <a:solidFill>
                  <a:schemeClr val="bg2">
                    <a:lumMod val="10000"/>
                  </a:schemeClr>
                </a:solidFill>
                <a:latin typeface="+mn-lt"/>
              </a:rPr>
              <a:t>It is observed that most of the variables have a gaussian distribution whereas some are positively skewed(e.g. Solar radiation, Wind speed) and some are negatively skewed (e.g. Visibility)</a:t>
            </a:r>
          </a:p>
          <a:p>
            <a:pPr>
              <a:buClr>
                <a:schemeClr val="bg2">
                  <a:lumMod val="10000"/>
                </a:schemeClr>
              </a:buClr>
              <a:buFont typeface="Arial" panose="020B0604020202020204" pitchFamily="34" charset="0"/>
              <a:buChar char="•"/>
            </a:pPr>
            <a:r>
              <a:rPr lang="en-IN" sz="1600" dirty="0">
                <a:solidFill>
                  <a:schemeClr val="bg2">
                    <a:lumMod val="10000"/>
                  </a:schemeClr>
                </a:solidFill>
                <a:latin typeface="+mn-lt"/>
              </a:rPr>
              <a:t>Some </a:t>
            </a:r>
            <a:r>
              <a:rPr lang="en-IN" sz="1600" dirty="0" err="1">
                <a:solidFill>
                  <a:schemeClr val="bg2">
                    <a:lumMod val="10000"/>
                  </a:schemeClr>
                </a:solidFill>
                <a:latin typeface="+mn-lt"/>
              </a:rPr>
              <a:t>tranformations</a:t>
            </a:r>
            <a:r>
              <a:rPr lang="en-IN" sz="1600" dirty="0">
                <a:solidFill>
                  <a:schemeClr val="bg2">
                    <a:lumMod val="10000"/>
                  </a:schemeClr>
                </a:solidFill>
                <a:latin typeface="+mn-lt"/>
              </a:rPr>
              <a:t> were tried but they didn’t change the distributions much so the variables were kept as they were.</a:t>
            </a:r>
          </a:p>
        </p:txBody>
      </p:sp>
      <p:pic>
        <p:nvPicPr>
          <p:cNvPr id="5" name="Picture 4">
            <a:extLst>
              <a:ext uri="{FF2B5EF4-FFF2-40B4-BE49-F238E27FC236}">
                <a16:creationId xmlns:a16="http://schemas.microsoft.com/office/drawing/2014/main" id="{0B1E531C-763D-4299-83F0-D10C4C754B0D}"/>
              </a:ext>
            </a:extLst>
          </p:cNvPr>
          <p:cNvPicPr>
            <a:picLocks noChangeAspect="1"/>
          </p:cNvPicPr>
          <p:nvPr/>
        </p:nvPicPr>
        <p:blipFill>
          <a:blip r:embed="rId3"/>
          <a:stretch>
            <a:fillRect/>
          </a:stretch>
        </p:blipFill>
        <p:spPr>
          <a:xfrm>
            <a:off x="41877" y="717026"/>
            <a:ext cx="2855626" cy="1928738"/>
          </a:xfrm>
          <a:prstGeom prst="rect">
            <a:avLst/>
          </a:prstGeom>
        </p:spPr>
      </p:pic>
      <p:pic>
        <p:nvPicPr>
          <p:cNvPr id="6" name="Picture 5">
            <a:extLst>
              <a:ext uri="{FF2B5EF4-FFF2-40B4-BE49-F238E27FC236}">
                <a16:creationId xmlns:a16="http://schemas.microsoft.com/office/drawing/2014/main" id="{CF6F84BD-7FA9-4739-A29D-C595A943BC06}"/>
              </a:ext>
            </a:extLst>
          </p:cNvPr>
          <p:cNvPicPr>
            <a:picLocks noChangeAspect="1"/>
          </p:cNvPicPr>
          <p:nvPr/>
        </p:nvPicPr>
        <p:blipFill>
          <a:blip r:embed="rId4"/>
          <a:stretch>
            <a:fillRect/>
          </a:stretch>
        </p:blipFill>
        <p:spPr>
          <a:xfrm>
            <a:off x="2897503" y="756380"/>
            <a:ext cx="2986135" cy="1928738"/>
          </a:xfrm>
          <a:prstGeom prst="rect">
            <a:avLst/>
          </a:prstGeom>
        </p:spPr>
      </p:pic>
      <p:pic>
        <p:nvPicPr>
          <p:cNvPr id="8" name="Picture 7">
            <a:extLst>
              <a:ext uri="{FF2B5EF4-FFF2-40B4-BE49-F238E27FC236}">
                <a16:creationId xmlns:a16="http://schemas.microsoft.com/office/drawing/2014/main" id="{6B456265-9B7C-4DDD-A327-08D6913B233F}"/>
              </a:ext>
            </a:extLst>
          </p:cNvPr>
          <p:cNvPicPr>
            <a:picLocks noChangeAspect="1"/>
          </p:cNvPicPr>
          <p:nvPr/>
        </p:nvPicPr>
        <p:blipFill>
          <a:blip r:embed="rId5"/>
          <a:stretch>
            <a:fillRect/>
          </a:stretch>
        </p:blipFill>
        <p:spPr>
          <a:xfrm>
            <a:off x="5883639" y="756380"/>
            <a:ext cx="3125450" cy="1928738"/>
          </a:xfrm>
          <a:prstGeom prst="rect">
            <a:avLst/>
          </a:prstGeom>
        </p:spPr>
      </p:pic>
    </p:spTree>
    <p:extLst>
      <p:ext uri="{BB962C8B-B14F-4D97-AF65-F5344CB8AC3E}">
        <p14:creationId xmlns:p14="http://schemas.microsoft.com/office/powerpoint/2010/main" val="3413969652"/>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755</TotalTime>
  <Words>1526</Words>
  <Application>Microsoft Office PowerPoint</Application>
  <PresentationFormat>On-screen Show (16:9)</PresentationFormat>
  <Paragraphs>306</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Roboto</vt:lpstr>
      <vt:lpstr>Arial</vt:lpstr>
      <vt:lpstr>Montserrat</vt:lpstr>
      <vt:lpstr>Simple Light</vt:lpstr>
      <vt:lpstr>           Capstone Project-2  Bike Sharing Demand Prediction  Submitted by- Rinkesh Das Data Science Trainee, Almabetter Cohort Kaimur   </vt:lpstr>
      <vt:lpstr>   Outline</vt:lpstr>
      <vt:lpstr>   Bike Rental Service</vt:lpstr>
      <vt:lpstr>   Problem Statement</vt:lpstr>
      <vt:lpstr>PowerPoint Presentation</vt:lpstr>
      <vt:lpstr>   Data Description</vt:lpstr>
      <vt:lpstr>   Data Cleaning</vt:lpstr>
      <vt:lpstr>   Distribution of variables</vt:lpstr>
      <vt:lpstr>   Distribution of variables</vt:lpstr>
      <vt:lpstr>   Outliers Removal</vt:lpstr>
      <vt:lpstr>   Exploratory Data Analysis</vt:lpstr>
      <vt:lpstr>   Exploratory Data Analysis</vt:lpstr>
      <vt:lpstr>   Exploratory Data Analysis</vt:lpstr>
      <vt:lpstr>   Exploratory Data Analysis</vt:lpstr>
      <vt:lpstr>   Exploratory Data Analysis</vt:lpstr>
      <vt:lpstr>   Exploratory Data Analysis</vt:lpstr>
      <vt:lpstr>   Exploratory Data Analysis</vt:lpstr>
      <vt:lpstr>   Exploratory Data Analysis</vt:lpstr>
      <vt:lpstr>   Exploratory Data Analysis</vt:lpstr>
      <vt:lpstr>   Exploratory Data Analysis</vt:lpstr>
      <vt:lpstr>   Conclusions after EDA</vt:lpstr>
      <vt:lpstr>   Correlation among the variables</vt:lpstr>
      <vt:lpstr>   One Hot Encoding</vt:lpstr>
      <vt:lpstr>   Model Training and Implementation</vt:lpstr>
      <vt:lpstr>   Model Evaluation</vt:lpstr>
      <vt:lpstr>   Model Evaluation</vt:lpstr>
      <vt:lpstr>   Model Validation</vt:lpstr>
      <vt:lpstr>   Challenges Faced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Bike Rental Demand Prediction  Submitted by- Rinkesh Das Data Science Trainee,Almabetter Cohort Kaimur   </dc:title>
  <cp:lastModifiedBy>Rinkesh</cp:lastModifiedBy>
  <cp:revision>20</cp:revision>
  <dcterms:modified xsi:type="dcterms:W3CDTF">2023-01-19T19:18:01Z</dcterms:modified>
</cp:coreProperties>
</file>